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93" r:id="rId14"/>
    <p:sldId id="268" r:id="rId15"/>
    <p:sldId id="269" r:id="rId16"/>
    <p:sldId id="270" r:id="rId17"/>
    <p:sldId id="271" r:id="rId18"/>
    <p:sldId id="272" r:id="rId19"/>
    <p:sldId id="273" r:id="rId20"/>
    <p:sldId id="294" r:id="rId21"/>
    <p:sldId id="295" r:id="rId22"/>
    <p:sldId id="297" r:id="rId23"/>
    <p:sldId id="296" r:id="rId2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0" d="100"/>
          <a:sy n="60" d="100"/>
        </p:scale>
        <p:origin x="72" y="11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024BB-1520-03BC-2DC2-B1088B249E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a:extLst>
              <a:ext uri="{FF2B5EF4-FFF2-40B4-BE49-F238E27FC236}">
                <a16:creationId xmlns:a16="http://schemas.microsoft.com/office/drawing/2014/main" id="{FACD1856-84BF-DD48-55BA-1025298761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a:extLst>
              <a:ext uri="{FF2B5EF4-FFF2-40B4-BE49-F238E27FC236}">
                <a16:creationId xmlns:a16="http://schemas.microsoft.com/office/drawing/2014/main" id="{02B3D63E-3CE3-F302-E857-20080CCC6DEE}"/>
              </a:ext>
            </a:extLst>
          </p:cNvPr>
          <p:cNvSpPr>
            <a:spLocks noGrp="1"/>
          </p:cNvSpPr>
          <p:nvPr>
            <p:ph type="dt" sz="half" idx="10"/>
          </p:nvPr>
        </p:nvSpPr>
        <p:spPr/>
        <p:txBody>
          <a:bodyPr/>
          <a:lstStyle/>
          <a:p>
            <a:fld id="{0DF13B2A-793C-44D4-B098-BA0228BFF0EE}" type="datetimeFigureOut">
              <a:rPr lang="fr-FR" smtClean="0"/>
              <a:t>10/09/2023</a:t>
            </a:fld>
            <a:endParaRPr lang="fr-FR"/>
          </a:p>
        </p:txBody>
      </p:sp>
      <p:sp>
        <p:nvSpPr>
          <p:cNvPr id="5" name="Footer Placeholder 4">
            <a:extLst>
              <a:ext uri="{FF2B5EF4-FFF2-40B4-BE49-F238E27FC236}">
                <a16:creationId xmlns:a16="http://schemas.microsoft.com/office/drawing/2014/main" id="{3F32DA53-0F27-F07E-2D47-D342696E5827}"/>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676334CE-2745-3F2D-F075-BE35F82A4E0D}"/>
              </a:ext>
            </a:extLst>
          </p:cNvPr>
          <p:cNvSpPr>
            <a:spLocks noGrp="1"/>
          </p:cNvSpPr>
          <p:nvPr>
            <p:ph type="sldNum" sz="quarter" idx="12"/>
          </p:nvPr>
        </p:nvSpPr>
        <p:spPr/>
        <p:txBody>
          <a:bodyPr/>
          <a:lstStyle/>
          <a:p>
            <a:fld id="{D2B5DCD1-3060-4D86-976A-1F6A3C44C89B}" type="slidenum">
              <a:rPr lang="fr-FR" smtClean="0"/>
              <a:t>‹#›</a:t>
            </a:fld>
            <a:endParaRPr lang="fr-FR"/>
          </a:p>
        </p:txBody>
      </p:sp>
    </p:spTree>
    <p:extLst>
      <p:ext uri="{BB962C8B-B14F-4D97-AF65-F5344CB8AC3E}">
        <p14:creationId xmlns:p14="http://schemas.microsoft.com/office/powerpoint/2010/main" val="2617474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B47D1-A0DF-2B98-8B4A-57F01F9C5689}"/>
              </a:ext>
            </a:extLst>
          </p:cNvPr>
          <p:cNvSpPr>
            <a:spLocks noGrp="1"/>
          </p:cNvSpPr>
          <p:nvPr>
            <p:ph type="title"/>
          </p:nvPr>
        </p:nvSpPr>
        <p:spPr/>
        <p:txBody>
          <a:bodyPr/>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49FE539C-BB30-F103-F2ED-69BD12303D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48F25398-9EB9-C34B-F328-06CE0F924923}"/>
              </a:ext>
            </a:extLst>
          </p:cNvPr>
          <p:cNvSpPr>
            <a:spLocks noGrp="1"/>
          </p:cNvSpPr>
          <p:nvPr>
            <p:ph type="dt" sz="half" idx="10"/>
          </p:nvPr>
        </p:nvSpPr>
        <p:spPr/>
        <p:txBody>
          <a:bodyPr/>
          <a:lstStyle/>
          <a:p>
            <a:fld id="{0DF13B2A-793C-44D4-B098-BA0228BFF0EE}" type="datetimeFigureOut">
              <a:rPr lang="fr-FR" smtClean="0"/>
              <a:t>10/09/2023</a:t>
            </a:fld>
            <a:endParaRPr lang="fr-FR"/>
          </a:p>
        </p:txBody>
      </p:sp>
      <p:sp>
        <p:nvSpPr>
          <p:cNvPr id="5" name="Footer Placeholder 4">
            <a:extLst>
              <a:ext uri="{FF2B5EF4-FFF2-40B4-BE49-F238E27FC236}">
                <a16:creationId xmlns:a16="http://schemas.microsoft.com/office/drawing/2014/main" id="{F90319C5-DBAC-639B-6E61-E667CF0772E1}"/>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1264B860-21FF-6482-CD2D-7C6C07C0A42F}"/>
              </a:ext>
            </a:extLst>
          </p:cNvPr>
          <p:cNvSpPr>
            <a:spLocks noGrp="1"/>
          </p:cNvSpPr>
          <p:nvPr>
            <p:ph type="sldNum" sz="quarter" idx="12"/>
          </p:nvPr>
        </p:nvSpPr>
        <p:spPr/>
        <p:txBody>
          <a:bodyPr/>
          <a:lstStyle/>
          <a:p>
            <a:fld id="{D2B5DCD1-3060-4D86-976A-1F6A3C44C89B}" type="slidenum">
              <a:rPr lang="fr-FR" smtClean="0"/>
              <a:t>‹#›</a:t>
            </a:fld>
            <a:endParaRPr lang="fr-FR"/>
          </a:p>
        </p:txBody>
      </p:sp>
    </p:spTree>
    <p:extLst>
      <p:ext uri="{BB962C8B-B14F-4D97-AF65-F5344CB8AC3E}">
        <p14:creationId xmlns:p14="http://schemas.microsoft.com/office/powerpoint/2010/main" val="3046894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F13A93-C600-2C80-B33E-E7FF0D2AB8B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0F56B7E4-695D-14D1-F57D-82F04034BC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C909D56C-17F0-BCCD-3EF4-5520077FD5C9}"/>
              </a:ext>
            </a:extLst>
          </p:cNvPr>
          <p:cNvSpPr>
            <a:spLocks noGrp="1"/>
          </p:cNvSpPr>
          <p:nvPr>
            <p:ph type="dt" sz="half" idx="10"/>
          </p:nvPr>
        </p:nvSpPr>
        <p:spPr/>
        <p:txBody>
          <a:bodyPr/>
          <a:lstStyle/>
          <a:p>
            <a:fld id="{0DF13B2A-793C-44D4-B098-BA0228BFF0EE}" type="datetimeFigureOut">
              <a:rPr lang="fr-FR" smtClean="0"/>
              <a:t>10/09/2023</a:t>
            </a:fld>
            <a:endParaRPr lang="fr-FR"/>
          </a:p>
        </p:txBody>
      </p:sp>
      <p:sp>
        <p:nvSpPr>
          <p:cNvPr id="5" name="Footer Placeholder 4">
            <a:extLst>
              <a:ext uri="{FF2B5EF4-FFF2-40B4-BE49-F238E27FC236}">
                <a16:creationId xmlns:a16="http://schemas.microsoft.com/office/drawing/2014/main" id="{D5E9E81C-3970-895D-6117-BD3969B85CB0}"/>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D1835BEB-A07E-4FC7-B3C9-7067C0615E32}"/>
              </a:ext>
            </a:extLst>
          </p:cNvPr>
          <p:cNvSpPr>
            <a:spLocks noGrp="1"/>
          </p:cNvSpPr>
          <p:nvPr>
            <p:ph type="sldNum" sz="quarter" idx="12"/>
          </p:nvPr>
        </p:nvSpPr>
        <p:spPr/>
        <p:txBody>
          <a:bodyPr/>
          <a:lstStyle/>
          <a:p>
            <a:fld id="{D2B5DCD1-3060-4D86-976A-1F6A3C44C89B}" type="slidenum">
              <a:rPr lang="fr-FR" smtClean="0"/>
              <a:t>‹#›</a:t>
            </a:fld>
            <a:endParaRPr lang="fr-FR"/>
          </a:p>
        </p:txBody>
      </p:sp>
    </p:spTree>
    <p:extLst>
      <p:ext uri="{BB962C8B-B14F-4D97-AF65-F5344CB8AC3E}">
        <p14:creationId xmlns:p14="http://schemas.microsoft.com/office/powerpoint/2010/main" val="1581036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DFE87-5B2E-C7D7-B7CE-72498280F75A}"/>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97418739-616A-46D7-0623-6E9663E5C6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135A9AFD-B459-E289-DFE9-D20D3D2C2D1F}"/>
              </a:ext>
            </a:extLst>
          </p:cNvPr>
          <p:cNvSpPr>
            <a:spLocks noGrp="1"/>
          </p:cNvSpPr>
          <p:nvPr>
            <p:ph type="dt" sz="half" idx="10"/>
          </p:nvPr>
        </p:nvSpPr>
        <p:spPr/>
        <p:txBody>
          <a:bodyPr/>
          <a:lstStyle/>
          <a:p>
            <a:fld id="{0DF13B2A-793C-44D4-B098-BA0228BFF0EE}" type="datetimeFigureOut">
              <a:rPr lang="fr-FR" smtClean="0"/>
              <a:t>10/09/2023</a:t>
            </a:fld>
            <a:endParaRPr lang="fr-FR"/>
          </a:p>
        </p:txBody>
      </p:sp>
      <p:sp>
        <p:nvSpPr>
          <p:cNvPr id="5" name="Footer Placeholder 4">
            <a:extLst>
              <a:ext uri="{FF2B5EF4-FFF2-40B4-BE49-F238E27FC236}">
                <a16:creationId xmlns:a16="http://schemas.microsoft.com/office/drawing/2014/main" id="{ACFA6B07-83EA-4121-4187-30B552F3D74B}"/>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36DE33A0-9A7C-D600-57D1-D133E926B247}"/>
              </a:ext>
            </a:extLst>
          </p:cNvPr>
          <p:cNvSpPr>
            <a:spLocks noGrp="1"/>
          </p:cNvSpPr>
          <p:nvPr>
            <p:ph type="sldNum" sz="quarter" idx="12"/>
          </p:nvPr>
        </p:nvSpPr>
        <p:spPr/>
        <p:txBody>
          <a:bodyPr/>
          <a:lstStyle/>
          <a:p>
            <a:fld id="{D2B5DCD1-3060-4D86-976A-1F6A3C44C89B}" type="slidenum">
              <a:rPr lang="fr-FR" smtClean="0"/>
              <a:t>‹#›</a:t>
            </a:fld>
            <a:endParaRPr lang="fr-FR"/>
          </a:p>
        </p:txBody>
      </p:sp>
    </p:spTree>
    <p:extLst>
      <p:ext uri="{BB962C8B-B14F-4D97-AF65-F5344CB8AC3E}">
        <p14:creationId xmlns:p14="http://schemas.microsoft.com/office/powerpoint/2010/main" val="3418694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43D34-DC5E-377D-B75A-6F26B07447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a:extLst>
              <a:ext uri="{FF2B5EF4-FFF2-40B4-BE49-F238E27FC236}">
                <a16:creationId xmlns:a16="http://schemas.microsoft.com/office/drawing/2014/main" id="{92AF176F-8F6B-371A-EB87-235B782662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8C417EC-5C49-B538-FAE0-5F0856E37D15}"/>
              </a:ext>
            </a:extLst>
          </p:cNvPr>
          <p:cNvSpPr>
            <a:spLocks noGrp="1"/>
          </p:cNvSpPr>
          <p:nvPr>
            <p:ph type="dt" sz="half" idx="10"/>
          </p:nvPr>
        </p:nvSpPr>
        <p:spPr/>
        <p:txBody>
          <a:bodyPr/>
          <a:lstStyle/>
          <a:p>
            <a:fld id="{0DF13B2A-793C-44D4-B098-BA0228BFF0EE}" type="datetimeFigureOut">
              <a:rPr lang="fr-FR" smtClean="0"/>
              <a:t>10/09/2023</a:t>
            </a:fld>
            <a:endParaRPr lang="fr-FR"/>
          </a:p>
        </p:txBody>
      </p:sp>
      <p:sp>
        <p:nvSpPr>
          <p:cNvPr id="5" name="Footer Placeholder 4">
            <a:extLst>
              <a:ext uri="{FF2B5EF4-FFF2-40B4-BE49-F238E27FC236}">
                <a16:creationId xmlns:a16="http://schemas.microsoft.com/office/drawing/2014/main" id="{4CAC499E-EF42-FF0F-1122-9D6C438F9C99}"/>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0EB133F5-4967-2985-886C-B2A49D3229F6}"/>
              </a:ext>
            </a:extLst>
          </p:cNvPr>
          <p:cNvSpPr>
            <a:spLocks noGrp="1"/>
          </p:cNvSpPr>
          <p:nvPr>
            <p:ph type="sldNum" sz="quarter" idx="12"/>
          </p:nvPr>
        </p:nvSpPr>
        <p:spPr/>
        <p:txBody>
          <a:bodyPr/>
          <a:lstStyle/>
          <a:p>
            <a:fld id="{D2B5DCD1-3060-4D86-976A-1F6A3C44C89B}" type="slidenum">
              <a:rPr lang="fr-FR" smtClean="0"/>
              <a:t>‹#›</a:t>
            </a:fld>
            <a:endParaRPr lang="fr-FR"/>
          </a:p>
        </p:txBody>
      </p:sp>
    </p:spTree>
    <p:extLst>
      <p:ext uri="{BB962C8B-B14F-4D97-AF65-F5344CB8AC3E}">
        <p14:creationId xmlns:p14="http://schemas.microsoft.com/office/powerpoint/2010/main" val="3014004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C7A17-6BBA-55FC-F365-77D1F11B69F2}"/>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AB079442-80F4-D267-1091-F30817E9B2A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a:extLst>
              <a:ext uri="{FF2B5EF4-FFF2-40B4-BE49-F238E27FC236}">
                <a16:creationId xmlns:a16="http://schemas.microsoft.com/office/drawing/2014/main" id="{0280907B-EA63-2375-5BD0-7D0DA84F1B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a:extLst>
              <a:ext uri="{FF2B5EF4-FFF2-40B4-BE49-F238E27FC236}">
                <a16:creationId xmlns:a16="http://schemas.microsoft.com/office/drawing/2014/main" id="{5F830830-C76F-8A49-2015-E1AC603515EC}"/>
              </a:ext>
            </a:extLst>
          </p:cNvPr>
          <p:cNvSpPr>
            <a:spLocks noGrp="1"/>
          </p:cNvSpPr>
          <p:nvPr>
            <p:ph type="dt" sz="half" idx="10"/>
          </p:nvPr>
        </p:nvSpPr>
        <p:spPr/>
        <p:txBody>
          <a:bodyPr/>
          <a:lstStyle/>
          <a:p>
            <a:fld id="{0DF13B2A-793C-44D4-B098-BA0228BFF0EE}" type="datetimeFigureOut">
              <a:rPr lang="fr-FR" smtClean="0"/>
              <a:t>10/09/2023</a:t>
            </a:fld>
            <a:endParaRPr lang="fr-FR"/>
          </a:p>
        </p:txBody>
      </p:sp>
      <p:sp>
        <p:nvSpPr>
          <p:cNvPr id="6" name="Footer Placeholder 5">
            <a:extLst>
              <a:ext uri="{FF2B5EF4-FFF2-40B4-BE49-F238E27FC236}">
                <a16:creationId xmlns:a16="http://schemas.microsoft.com/office/drawing/2014/main" id="{A6526F40-655A-2437-1C92-591121F72E88}"/>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94C82FE5-3E2F-CFD7-2BA0-2748EE4369B0}"/>
              </a:ext>
            </a:extLst>
          </p:cNvPr>
          <p:cNvSpPr>
            <a:spLocks noGrp="1"/>
          </p:cNvSpPr>
          <p:nvPr>
            <p:ph type="sldNum" sz="quarter" idx="12"/>
          </p:nvPr>
        </p:nvSpPr>
        <p:spPr/>
        <p:txBody>
          <a:bodyPr/>
          <a:lstStyle/>
          <a:p>
            <a:fld id="{D2B5DCD1-3060-4D86-976A-1F6A3C44C89B}" type="slidenum">
              <a:rPr lang="fr-FR" smtClean="0"/>
              <a:t>‹#›</a:t>
            </a:fld>
            <a:endParaRPr lang="fr-FR"/>
          </a:p>
        </p:txBody>
      </p:sp>
    </p:spTree>
    <p:extLst>
      <p:ext uri="{BB962C8B-B14F-4D97-AF65-F5344CB8AC3E}">
        <p14:creationId xmlns:p14="http://schemas.microsoft.com/office/powerpoint/2010/main" val="1576662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05C2F-9AE7-9A6E-7108-72659AF53898}"/>
              </a:ext>
            </a:extLst>
          </p:cNvPr>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a:extLst>
              <a:ext uri="{FF2B5EF4-FFF2-40B4-BE49-F238E27FC236}">
                <a16:creationId xmlns:a16="http://schemas.microsoft.com/office/drawing/2014/main" id="{8DCF6B5A-15C1-D0A5-1D5D-A71054F957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0B5F2C-1DE4-7CE1-358C-A19EDC88974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a:extLst>
              <a:ext uri="{FF2B5EF4-FFF2-40B4-BE49-F238E27FC236}">
                <a16:creationId xmlns:a16="http://schemas.microsoft.com/office/drawing/2014/main" id="{1DA69CC7-B172-AD47-0354-BD3C68F5A9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08D18EC-3951-7A95-AF73-B514C16D90C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a:extLst>
              <a:ext uri="{FF2B5EF4-FFF2-40B4-BE49-F238E27FC236}">
                <a16:creationId xmlns:a16="http://schemas.microsoft.com/office/drawing/2014/main" id="{68C0B0CC-F484-0143-EB76-1A97E336E196}"/>
              </a:ext>
            </a:extLst>
          </p:cNvPr>
          <p:cNvSpPr>
            <a:spLocks noGrp="1"/>
          </p:cNvSpPr>
          <p:nvPr>
            <p:ph type="dt" sz="half" idx="10"/>
          </p:nvPr>
        </p:nvSpPr>
        <p:spPr/>
        <p:txBody>
          <a:bodyPr/>
          <a:lstStyle/>
          <a:p>
            <a:fld id="{0DF13B2A-793C-44D4-B098-BA0228BFF0EE}" type="datetimeFigureOut">
              <a:rPr lang="fr-FR" smtClean="0"/>
              <a:t>10/09/2023</a:t>
            </a:fld>
            <a:endParaRPr lang="fr-FR"/>
          </a:p>
        </p:txBody>
      </p:sp>
      <p:sp>
        <p:nvSpPr>
          <p:cNvPr id="8" name="Footer Placeholder 7">
            <a:extLst>
              <a:ext uri="{FF2B5EF4-FFF2-40B4-BE49-F238E27FC236}">
                <a16:creationId xmlns:a16="http://schemas.microsoft.com/office/drawing/2014/main" id="{C27F6DB4-0B25-4D50-6718-8EA4C7A152D9}"/>
              </a:ext>
            </a:extLst>
          </p:cNvPr>
          <p:cNvSpPr>
            <a:spLocks noGrp="1"/>
          </p:cNvSpPr>
          <p:nvPr>
            <p:ph type="ftr" sz="quarter" idx="11"/>
          </p:nvPr>
        </p:nvSpPr>
        <p:spPr/>
        <p:txBody>
          <a:bodyPr/>
          <a:lstStyle/>
          <a:p>
            <a:endParaRPr lang="fr-FR"/>
          </a:p>
        </p:txBody>
      </p:sp>
      <p:sp>
        <p:nvSpPr>
          <p:cNvPr id="9" name="Slide Number Placeholder 8">
            <a:extLst>
              <a:ext uri="{FF2B5EF4-FFF2-40B4-BE49-F238E27FC236}">
                <a16:creationId xmlns:a16="http://schemas.microsoft.com/office/drawing/2014/main" id="{85230D2C-F520-6FA7-ADBB-B5D4FF626BCB}"/>
              </a:ext>
            </a:extLst>
          </p:cNvPr>
          <p:cNvSpPr>
            <a:spLocks noGrp="1"/>
          </p:cNvSpPr>
          <p:nvPr>
            <p:ph type="sldNum" sz="quarter" idx="12"/>
          </p:nvPr>
        </p:nvSpPr>
        <p:spPr/>
        <p:txBody>
          <a:bodyPr/>
          <a:lstStyle/>
          <a:p>
            <a:fld id="{D2B5DCD1-3060-4D86-976A-1F6A3C44C89B}" type="slidenum">
              <a:rPr lang="fr-FR" smtClean="0"/>
              <a:t>‹#›</a:t>
            </a:fld>
            <a:endParaRPr lang="fr-FR"/>
          </a:p>
        </p:txBody>
      </p:sp>
    </p:spTree>
    <p:extLst>
      <p:ext uri="{BB962C8B-B14F-4D97-AF65-F5344CB8AC3E}">
        <p14:creationId xmlns:p14="http://schemas.microsoft.com/office/powerpoint/2010/main" val="3128192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0E626-E600-0E2F-1F7C-E3EBADB222A2}"/>
              </a:ext>
            </a:extLst>
          </p:cNvPr>
          <p:cNvSpPr>
            <a:spLocks noGrp="1"/>
          </p:cNvSpPr>
          <p:nvPr>
            <p:ph type="title"/>
          </p:nvPr>
        </p:nvSpPr>
        <p:spPr/>
        <p:txBody>
          <a:bodyPr/>
          <a:lstStyle/>
          <a:p>
            <a:r>
              <a:rPr lang="en-US"/>
              <a:t>Click to edit Master title style</a:t>
            </a:r>
            <a:endParaRPr lang="fr-FR"/>
          </a:p>
        </p:txBody>
      </p:sp>
      <p:sp>
        <p:nvSpPr>
          <p:cNvPr id="3" name="Date Placeholder 2">
            <a:extLst>
              <a:ext uri="{FF2B5EF4-FFF2-40B4-BE49-F238E27FC236}">
                <a16:creationId xmlns:a16="http://schemas.microsoft.com/office/drawing/2014/main" id="{6B476172-0BDE-0358-B3E6-C5CFE9D3C799}"/>
              </a:ext>
            </a:extLst>
          </p:cNvPr>
          <p:cNvSpPr>
            <a:spLocks noGrp="1"/>
          </p:cNvSpPr>
          <p:nvPr>
            <p:ph type="dt" sz="half" idx="10"/>
          </p:nvPr>
        </p:nvSpPr>
        <p:spPr/>
        <p:txBody>
          <a:bodyPr/>
          <a:lstStyle/>
          <a:p>
            <a:fld id="{0DF13B2A-793C-44D4-B098-BA0228BFF0EE}" type="datetimeFigureOut">
              <a:rPr lang="fr-FR" smtClean="0"/>
              <a:t>10/09/2023</a:t>
            </a:fld>
            <a:endParaRPr lang="fr-FR"/>
          </a:p>
        </p:txBody>
      </p:sp>
      <p:sp>
        <p:nvSpPr>
          <p:cNvPr id="4" name="Footer Placeholder 3">
            <a:extLst>
              <a:ext uri="{FF2B5EF4-FFF2-40B4-BE49-F238E27FC236}">
                <a16:creationId xmlns:a16="http://schemas.microsoft.com/office/drawing/2014/main" id="{3C6C69FB-3367-79E1-1EE5-367ECCAD8EC7}"/>
              </a:ext>
            </a:extLst>
          </p:cNvPr>
          <p:cNvSpPr>
            <a:spLocks noGrp="1"/>
          </p:cNvSpPr>
          <p:nvPr>
            <p:ph type="ftr" sz="quarter" idx="11"/>
          </p:nvPr>
        </p:nvSpPr>
        <p:spPr/>
        <p:txBody>
          <a:bodyPr/>
          <a:lstStyle/>
          <a:p>
            <a:endParaRPr lang="fr-FR"/>
          </a:p>
        </p:txBody>
      </p:sp>
      <p:sp>
        <p:nvSpPr>
          <p:cNvPr id="5" name="Slide Number Placeholder 4">
            <a:extLst>
              <a:ext uri="{FF2B5EF4-FFF2-40B4-BE49-F238E27FC236}">
                <a16:creationId xmlns:a16="http://schemas.microsoft.com/office/drawing/2014/main" id="{A39A424A-C6DF-B4A5-AEB4-32FFB752D0A8}"/>
              </a:ext>
            </a:extLst>
          </p:cNvPr>
          <p:cNvSpPr>
            <a:spLocks noGrp="1"/>
          </p:cNvSpPr>
          <p:nvPr>
            <p:ph type="sldNum" sz="quarter" idx="12"/>
          </p:nvPr>
        </p:nvSpPr>
        <p:spPr/>
        <p:txBody>
          <a:bodyPr/>
          <a:lstStyle/>
          <a:p>
            <a:fld id="{D2B5DCD1-3060-4D86-976A-1F6A3C44C89B}" type="slidenum">
              <a:rPr lang="fr-FR" smtClean="0"/>
              <a:t>‹#›</a:t>
            </a:fld>
            <a:endParaRPr lang="fr-FR"/>
          </a:p>
        </p:txBody>
      </p:sp>
    </p:spTree>
    <p:extLst>
      <p:ext uri="{BB962C8B-B14F-4D97-AF65-F5344CB8AC3E}">
        <p14:creationId xmlns:p14="http://schemas.microsoft.com/office/powerpoint/2010/main" val="4133730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6C16A5-86D9-EF19-02FC-557AF74CE987}"/>
              </a:ext>
            </a:extLst>
          </p:cNvPr>
          <p:cNvSpPr>
            <a:spLocks noGrp="1"/>
          </p:cNvSpPr>
          <p:nvPr>
            <p:ph type="dt" sz="half" idx="10"/>
          </p:nvPr>
        </p:nvSpPr>
        <p:spPr/>
        <p:txBody>
          <a:bodyPr/>
          <a:lstStyle/>
          <a:p>
            <a:fld id="{0DF13B2A-793C-44D4-B098-BA0228BFF0EE}" type="datetimeFigureOut">
              <a:rPr lang="fr-FR" smtClean="0"/>
              <a:t>10/09/2023</a:t>
            </a:fld>
            <a:endParaRPr lang="fr-FR"/>
          </a:p>
        </p:txBody>
      </p:sp>
      <p:sp>
        <p:nvSpPr>
          <p:cNvPr id="3" name="Footer Placeholder 2">
            <a:extLst>
              <a:ext uri="{FF2B5EF4-FFF2-40B4-BE49-F238E27FC236}">
                <a16:creationId xmlns:a16="http://schemas.microsoft.com/office/drawing/2014/main" id="{18F4D90A-43A2-D1DF-1F31-4FC9A89DE0CD}"/>
              </a:ext>
            </a:extLst>
          </p:cNvPr>
          <p:cNvSpPr>
            <a:spLocks noGrp="1"/>
          </p:cNvSpPr>
          <p:nvPr>
            <p:ph type="ftr" sz="quarter" idx="11"/>
          </p:nvPr>
        </p:nvSpPr>
        <p:spPr/>
        <p:txBody>
          <a:bodyPr/>
          <a:lstStyle/>
          <a:p>
            <a:endParaRPr lang="fr-FR"/>
          </a:p>
        </p:txBody>
      </p:sp>
      <p:sp>
        <p:nvSpPr>
          <p:cNvPr id="4" name="Slide Number Placeholder 3">
            <a:extLst>
              <a:ext uri="{FF2B5EF4-FFF2-40B4-BE49-F238E27FC236}">
                <a16:creationId xmlns:a16="http://schemas.microsoft.com/office/drawing/2014/main" id="{ED80D9CF-72E4-31E8-A6B4-85187E0934D8}"/>
              </a:ext>
            </a:extLst>
          </p:cNvPr>
          <p:cNvSpPr>
            <a:spLocks noGrp="1"/>
          </p:cNvSpPr>
          <p:nvPr>
            <p:ph type="sldNum" sz="quarter" idx="12"/>
          </p:nvPr>
        </p:nvSpPr>
        <p:spPr/>
        <p:txBody>
          <a:bodyPr/>
          <a:lstStyle/>
          <a:p>
            <a:fld id="{D2B5DCD1-3060-4D86-976A-1F6A3C44C89B}" type="slidenum">
              <a:rPr lang="fr-FR" smtClean="0"/>
              <a:t>‹#›</a:t>
            </a:fld>
            <a:endParaRPr lang="fr-FR"/>
          </a:p>
        </p:txBody>
      </p:sp>
    </p:spTree>
    <p:extLst>
      <p:ext uri="{BB962C8B-B14F-4D97-AF65-F5344CB8AC3E}">
        <p14:creationId xmlns:p14="http://schemas.microsoft.com/office/powerpoint/2010/main" val="3167054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67223-7F82-DEAE-1980-0D5DF84D83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a:extLst>
              <a:ext uri="{FF2B5EF4-FFF2-40B4-BE49-F238E27FC236}">
                <a16:creationId xmlns:a16="http://schemas.microsoft.com/office/drawing/2014/main" id="{6EEB5674-C876-AF99-A57E-00415B62C5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a:extLst>
              <a:ext uri="{FF2B5EF4-FFF2-40B4-BE49-F238E27FC236}">
                <a16:creationId xmlns:a16="http://schemas.microsoft.com/office/drawing/2014/main" id="{A84E9AF0-DE2C-E258-6BF6-7AF4C15F03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E897B6-6BA9-13FF-74F4-8D49FA95C924}"/>
              </a:ext>
            </a:extLst>
          </p:cNvPr>
          <p:cNvSpPr>
            <a:spLocks noGrp="1"/>
          </p:cNvSpPr>
          <p:nvPr>
            <p:ph type="dt" sz="half" idx="10"/>
          </p:nvPr>
        </p:nvSpPr>
        <p:spPr/>
        <p:txBody>
          <a:bodyPr/>
          <a:lstStyle/>
          <a:p>
            <a:fld id="{0DF13B2A-793C-44D4-B098-BA0228BFF0EE}" type="datetimeFigureOut">
              <a:rPr lang="fr-FR" smtClean="0"/>
              <a:t>10/09/2023</a:t>
            </a:fld>
            <a:endParaRPr lang="fr-FR"/>
          </a:p>
        </p:txBody>
      </p:sp>
      <p:sp>
        <p:nvSpPr>
          <p:cNvPr id="6" name="Footer Placeholder 5">
            <a:extLst>
              <a:ext uri="{FF2B5EF4-FFF2-40B4-BE49-F238E27FC236}">
                <a16:creationId xmlns:a16="http://schemas.microsoft.com/office/drawing/2014/main" id="{E1361647-402A-B6B9-AAC3-29A4DA213251}"/>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02877FF5-8222-B690-8275-071E1E2F6F45}"/>
              </a:ext>
            </a:extLst>
          </p:cNvPr>
          <p:cNvSpPr>
            <a:spLocks noGrp="1"/>
          </p:cNvSpPr>
          <p:nvPr>
            <p:ph type="sldNum" sz="quarter" idx="12"/>
          </p:nvPr>
        </p:nvSpPr>
        <p:spPr/>
        <p:txBody>
          <a:bodyPr/>
          <a:lstStyle/>
          <a:p>
            <a:fld id="{D2B5DCD1-3060-4D86-976A-1F6A3C44C89B}" type="slidenum">
              <a:rPr lang="fr-FR" smtClean="0"/>
              <a:t>‹#›</a:t>
            </a:fld>
            <a:endParaRPr lang="fr-FR"/>
          </a:p>
        </p:txBody>
      </p:sp>
    </p:spTree>
    <p:extLst>
      <p:ext uri="{BB962C8B-B14F-4D97-AF65-F5344CB8AC3E}">
        <p14:creationId xmlns:p14="http://schemas.microsoft.com/office/powerpoint/2010/main" val="3829861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4CFBF-48DF-2B2F-9063-4D7BA5ABAE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a:extLst>
              <a:ext uri="{FF2B5EF4-FFF2-40B4-BE49-F238E27FC236}">
                <a16:creationId xmlns:a16="http://schemas.microsoft.com/office/drawing/2014/main" id="{CF188D83-F894-E965-4D08-CB7363D12C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a:extLst>
              <a:ext uri="{FF2B5EF4-FFF2-40B4-BE49-F238E27FC236}">
                <a16:creationId xmlns:a16="http://schemas.microsoft.com/office/drawing/2014/main" id="{04778AED-2C0F-DD7A-414B-560AD5FF21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821BB7-11F7-FB8E-8ABD-8D62900CA8FE}"/>
              </a:ext>
            </a:extLst>
          </p:cNvPr>
          <p:cNvSpPr>
            <a:spLocks noGrp="1"/>
          </p:cNvSpPr>
          <p:nvPr>
            <p:ph type="dt" sz="half" idx="10"/>
          </p:nvPr>
        </p:nvSpPr>
        <p:spPr/>
        <p:txBody>
          <a:bodyPr/>
          <a:lstStyle/>
          <a:p>
            <a:fld id="{0DF13B2A-793C-44D4-B098-BA0228BFF0EE}" type="datetimeFigureOut">
              <a:rPr lang="fr-FR" smtClean="0"/>
              <a:t>10/09/2023</a:t>
            </a:fld>
            <a:endParaRPr lang="fr-FR"/>
          </a:p>
        </p:txBody>
      </p:sp>
      <p:sp>
        <p:nvSpPr>
          <p:cNvPr id="6" name="Footer Placeholder 5">
            <a:extLst>
              <a:ext uri="{FF2B5EF4-FFF2-40B4-BE49-F238E27FC236}">
                <a16:creationId xmlns:a16="http://schemas.microsoft.com/office/drawing/2014/main" id="{00661D6B-B533-93D5-1438-4738E74C0AC9}"/>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AF13A2F7-9A79-FAD2-F9A4-B482F2C42CF0}"/>
              </a:ext>
            </a:extLst>
          </p:cNvPr>
          <p:cNvSpPr>
            <a:spLocks noGrp="1"/>
          </p:cNvSpPr>
          <p:nvPr>
            <p:ph type="sldNum" sz="quarter" idx="12"/>
          </p:nvPr>
        </p:nvSpPr>
        <p:spPr/>
        <p:txBody>
          <a:bodyPr/>
          <a:lstStyle/>
          <a:p>
            <a:fld id="{D2B5DCD1-3060-4D86-976A-1F6A3C44C89B}" type="slidenum">
              <a:rPr lang="fr-FR" smtClean="0"/>
              <a:t>‹#›</a:t>
            </a:fld>
            <a:endParaRPr lang="fr-FR"/>
          </a:p>
        </p:txBody>
      </p:sp>
    </p:spTree>
    <p:extLst>
      <p:ext uri="{BB962C8B-B14F-4D97-AF65-F5344CB8AC3E}">
        <p14:creationId xmlns:p14="http://schemas.microsoft.com/office/powerpoint/2010/main" val="41627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C6B7185-7370-63E9-3546-3093DE8D1D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a:extLst>
              <a:ext uri="{FF2B5EF4-FFF2-40B4-BE49-F238E27FC236}">
                <a16:creationId xmlns:a16="http://schemas.microsoft.com/office/drawing/2014/main" id="{E22C4633-0933-7988-F99D-1E124CF948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4753816A-373C-58F2-0DE8-091725F10A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13B2A-793C-44D4-B098-BA0228BFF0EE}" type="datetimeFigureOut">
              <a:rPr lang="fr-FR" smtClean="0"/>
              <a:t>10/09/2023</a:t>
            </a:fld>
            <a:endParaRPr lang="fr-FR"/>
          </a:p>
        </p:txBody>
      </p:sp>
      <p:sp>
        <p:nvSpPr>
          <p:cNvPr id="5" name="Footer Placeholder 4">
            <a:extLst>
              <a:ext uri="{FF2B5EF4-FFF2-40B4-BE49-F238E27FC236}">
                <a16:creationId xmlns:a16="http://schemas.microsoft.com/office/drawing/2014/main" id="{DB207E92-206C-5917-EA73-639D5DE115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a:extLst>
              <a:ext uri="{FF2B5EF4-FFF2-40B4-BE49-F238E27FC236}">
                <a16:creationId xmlns:a16="http://schemas.microsoft.com/office/drawing/2014/main" id="{C01D2223-1D4D-81C8-4F28-C5B9ACFBE9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B5DCD1-3060-4D86-976A-1F6A3C44C89B}" type="slidenum">
              <a:rPr lang="fr-FR" smtClean="0"/>
              <a:t>‹#›</a:t>
            </a:fld>
            <a:endParaRPr lang="fr-FR"/>
          </a:p>
        </p:txBody>
      </p:sp>
    </p:spTree>
    <p:extLst>
      <p:ext uri="{BB962C8B-B14F-4D97-AF65-F5344CB8AC3E}">
        <p14:creationId xmlns:p14="http://schemas.microsoft.com/office/powerpoint/2010/main" val="2540790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ssi.gouv.fr/uploads/2017/01/guide_cpme_bonnes_pratiques.pdf"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igle.net/stats"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nextinpact.com/article/70923/keepass-est-il-trou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8A114-FF42-670A-A723-F378CF0A852B}"/>
              </a:ext>
            </a:extLst>
          </p:cNvPr>
          <p:cNvSpPr>
            <a:spLocks noGrp="1"/>
          </p:cNvSpPr>
          <p:nvPr>
            <p:ph type="ctrTitle"/>
          </p:nvPr>
        </p:nvSpPr>
        <p:spPr/>
        <p:txBody>
          <a:bodyPr/>
          <a:lstStyle/>
          <a:p>
            <a:r>
              <a:rPr lang="en-US" dirty="0"/>
              <a:t>Guide des </a:t>
            </a:r>
            <a:r>
              <a:rPr lang="en-US" dirty="0" err="1"/>
              <a:t>Bonnes</a:t>
            </a:r>
            <a:r>
              <a:rPr lang="en-US" dirty="0"/>
              <a:t> Pratiques de </a:t>
            </a:r>
            <a:r>
              <a:rPr lang="en-US" dirty="0" err="1"/>
              <a:t>l’ANSSI</a:t>
            </a:r>
            <a:endParaRPr lang="fr-FR" dirty="0"/>
          </a:p>
        </p:txBody>
      </p:sp>
      <p:sp>
        <p:nvSpPr>
          <p:cNvPr id="3" name="Subtitle 2">
            <a:extLst>
              <a:ext uri="{FF2B5EF4-FFF2-40B4-BE49-F238E27FC236}">
                <a16:creationId xmlns:a16="http://schemas.microsoft.com/office/drawing/2014/main" id="{70C89401-AA18-74FD-3F11-B5FC130F71AC}"/>
              </a:ext>
            </a:extLst>
          </p:cNvPr>
          <p:cNvSpPr>
            <a:spLocks noGrp="1"/>
          </p:cNvSpPr>
          <p:nvPr>
            <p:ph type="subTitle" idx="1"/>
          </p:nvPr>
        </p:nvSpPr>
        <p:spPr/>
        <p:txBody>
          <a:bodyPr/>
          <a:lstStyle/>
          <a:p>
            <a:r>
              <a:rPr lang="en-US" dirty="0" err="1"/>
              <a:t>Voir</a:t>
            </a:r>
            <a:r>
              <a:rPr lang="en-US" dirty="0"/>
              <a:t> : </a:t>
            </a:r>
          </a:p>
          <a:p>
            <a:r>
              <a:rPr kumimoji="0" lang="fr-FR" altLang="fr-FR" sz="2400" b="0" i="0" u="none" strike="noStrike" cap="none" normalizeH="0" baseline="0" dirty="0">
                <a:ln>
                  <a:noFill/>
                </a:ln>
                <a:solidFill>
                  <a:schemeClr val="tx1"/>
                </a:solidFill>
                <a:effectLst/>
                <a:latin typeface="Arial" panose="020B0604020202020204" pitchFamily="34" charset="0"/>
                <a:hlinkClick r:id="rId2"/>
              </a:rPr>
              <a:t>https://www.ssi.gouv.fr/uploads/2017/01/guide_cpme_bonnes_pratiques.pdf</a:t>
            </a:r>
            <a:endParaRPr lang="fr-FR" dirty="0"/>
          </a:p>
        </p:txBody>
      </p:sp>
    </p:spTree>
    <p:extLst>
      <p:ext uri="{BB962C8B-B14F-4D97-AF65-F5344CB8AC3E}">
        <p14:creationId xmlns:p14="http://schemas.microsoft.com/office/powerpoint/2010/main" val="680306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7D5B7-C662-4518-425B-997921C7939A}"/>
              </a:ext>
            </a:extLst>
          </p:cNvPr>
          <p:cNvSpPr>
            <a:spLocks noGrp="1"/>
          </p:cNvSpPr>
          <p:nvPr>
            <p:ph type="title"/>
          </p:nvPr>
        </p:nvSpPr>
        <p:spPr/>
        <p:txBody>
          <a:bodyPr/>
          <a:lstStyle/>
          <a:p>
            <a:r>
              <a:rPr lang="en-US" dirty="0"/>
              <a:t>4- </a:t>
            </a:r>
            <a:r>
              <a:rPr lang="en-US" dirty="0" err="1"/>
              <a:t>Effectuez</a:t>
            </a:r>
            <a:r>
              <a:rPr lang="en-US" dirty="0"/>
              <a:t> des </a:t>
            </a:r>
            <a:r>
              <a:rPr lang="en-US" dirty="0" err="1"/>
              <a:t>sauvegardes</a:t>
            </a:r>
            <a:r>
              <a:rPr lang="en-US" dirty="0"/>
              <a:t> </a:t>
            </a:r>
            <a:r>
              <a:rPr lang="en-US" dirty="0" err="1"/>
              <a:t>régulières</a:t>
            </a:r>
            <a:endParaRPr lang="fr-FR" dirty="0"/>
          </a:p>
        </p:txBody>
      </p:sp>
      <p:sp>
        <p:nvSpPr>
          <p:cNvPr id="3" name="Content Placeholder 2">
            <a:extLst>
              <a:ext uri="{FF2B5EF4-FFF2-40B4-BE49-F238E27FC236}">
                <a16:creationId xmlns:a16="http://schemas.microsoft.com/office/drawing/2014/main" id="{B69EE5AA-95C7-EEBB-1734-D63855FE9B12}"/>
              </a:ext>
            </a:extLst>
          </p:cNvPr>
          <p:cNvSpPr>
            <a:spLocks noGrp="1"/>
          </p:cNvSpPr>
          <p:nvPr>
            <p:ph idx="1"/>
          </p:nvPr>
        </p:nvSpPr>
        <p:spPr/>
        <p:txBody>
          <a:bodyPr>
            <a:normAutofit fontScale="92500" lnSpcReduction="20000"/>
          </a:bodyPr>
          <a:lstStyle/>
          <a:p>
            <a:pPr algn="l"/>
            <a:r>
              <a:rPr lang="fr-FR" sz="4000" dirty="0">
                <a:latin typeface="Calibri-Bold"/>
              </a:rPr>
              <a:t>Pour veiller à la sécurité de vos données, il est vivement conseillé d’effectuer des sauvegardes régulières (quotidiennes ou hebdomadaires par exemple). Vous pourrez alors en disposer suite à un dysfonctionnement de votre système d’exploitation ou à une attaque.</a:t>
            </a:r>
          </a:p>
          <a:p>
            <a:pPr algn="l"/>
            <a:r>
              <a:rPr lang="fr-FR" sz="4000" dirty="0">
                <a:latin typeface="Calibri-Bold"/>
              </a:rPr>
              <a:t>Utilisation d’un support externe (disque, bande)</a:t>
            </a:r>
          </a:p>
          <a:p>
            <a:pPr algn="l"/>
            <a:r>
              <a:rPr lang="fr-FR" sz="4000" dirty="0">
                <a:latin typeface="Calibri-Bold"/>
              </a:rPr>
              <a:t>Problématique du lieu de stockage</a:t>
            </a:r>
          </a:p>
          <a:p>
            <a:pPr algn="l"/>
            <a:r>
              <a:rPr lang="fr-FR" sz="4000" dirty="0">
                <a:latin typeface="Calibri-Bold"/>
              </a:rPr>
              <a:t>Problématique de la durée de vie du support</a:t>
            </a:r>
            <a:endParaRPr lang="fr-FR" sz="4000" dirty="0"/>
          </a:p>
        </p:txBody>
      </p:sp>
    </p:spTree>
    <p:extLst>
      <p:ext uri="{BB962C8B-B14F-4D97-AF65-F5344CB8AC3E}">
        <p14:creationId xmlns:p14="http://schemas.microsoft.com/office/powerpoint/2010/main" val="949305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3D27B-C305-AAFD-E619-798FACC2C4D9}"/>
              </a:ext>
            </a:extLst>
          </p:cNvPr>
          <p:cNvSpPr>
            <a:spLocks noGrp="1"/>
          </p:cNvSpPr>
          <p:nvPr>
            <p:ph type="title"/>
          </p:nvPr>
        </p:nvSpPr>
        <p:spPr/>
        <p:txBody>
          <a:bodyPr/>
          <a:lstStyle/>
          <a:p>
            <a:r>
              <a:rPr lang="en-US" dirty="0"/>
              <a:t>En </a:t>
            </a:r>
            <a:r>
              <a:rPr lang="en-US" dirty="0" err="1"/>
              <a:t>entreprise</a:t>
            </a:r>
            <a:endParaRPr lang="fr-FR" dirty="0"/>
          </a:p>
        </p:txBody>
      </p:sp>
      <p:sp>
        <p:nvSpPr>
          <p:cNvPr id="3" name="Content Placeholder 2">
            <a:extLst>
              <a:ext uri="{FF2B5EF4-FFF2-40B4-BE49-F238E27FC236}">
                <a16:creationId xmlns:a16="http://schemas.microsoft.com/office/drawing/2014/main" id="{7EF86787-7EB1-E42E-789C-9B7D3160647E}"/>
              </a:ext>
            </a:extLst>
          </p:cNvPr>
          <p:cNvSpPr>
            <a:spLocks noGrp="1"/>
          </p:cNvSpPr>
          <p:nvPr>
            <p:ph idx="1"/>
          </p:nvPr>
        </p:nvSpPr>
        <p:spPr/>
        <p:txBody>
          <a:bodyPr/>
          <a:lstStyle/>
          <a:p>
            <a:r>
              <a:rPr lang="en-US" dirty="0" err="1"/>
              <a:t>Utilisation</a:t>
            </a:r>
            <a:r>
              <a:rPr lang="en-US" dirty="0"/>
              <a:t> des </a:t>
            </a:r>
            <a:r>
              <a:rPr lang="en-US" dirty="0" err="1"/>
              <a:t>plateformes</a:t>
            </a:r>
            <a:r>
              <a:rPr lang="en-US" dirty="0"/>
              <a:t> de stockage ?</a:t>
            </a:r>
          </a:p>
          <a:p>
            <a:pPr lvl="1"/>
            <a:r>
              <a:rPr lang="en-US" dirty="0" err="1"/>
              <a:t>Risque</a:t>
            </a:r>
            <a:r>
              <a:rPr lang="en-US" dirty="0"/>
              <a:t> pour la </a:t>
            </a:r>
            <a:r>
              <a:rPr lang="en-US" dirty="0" err="1"/>
              <a:t>confidentialité</a:t>
            </a:r>
            <a:r>
              <a:rPr lang="en-US" dirty="0"/>
              <a:t> des </a:t>
            </a:r>
            <a:r>
              <a:rPr lang="en-US" dirty="0" err="1"/>
              <a:t>données</a:t>
            </a:r>
            <a:r>
              <a:rPr lang="en-US" dirty="0"/>
              <a:t> (</a:t>
            </a:r>
            <a:r>
              <a:rPr lang="en-US" dirty="0" err="1"/>
              <a:t>utiliser</a:t>
            </a:r>
            <a:r>
              <a:rPr lang="en-US" dirty="0"/>
              <a:t> du </a:t>
            </a:r>
            <a:r>
              <a:rPr lang="en-US" dirty="0" err="1"/>
              <a:t>chiffrement</a:t>
            </a:r>
            <a:r>
              <a:rPr lang="en-US" dirty="0"/>
              <a:t>)</a:t>
            </a:r>
          </a:p>
          <a:p>
            <a:pPr lvl="1"/>
            <a:r>
              <a:rPr lang="en-US" dirty="0" err="1"/>
              <a:t>Risques</a:t>
            </a:r>
            <a:r>
              <a:rPr lang="en-US" dirty="0"/>
              <a:t> </a:t>
            </a:r>
            <a:r>
              <a:rPr lang="en-US" dirty="0" err="1"/>
              <a:t>juridiques</a:t>
            </a:r>
            <a:r>
              <a:rPr lang="en-US" dirty="0"/>
              <a:t> </a:t>
            </a:r>
            <a:r>
              <a:rPr lang="en-US" dirty="0" err="1"/>
              <a:t>liés</a:t>
            </a:r>
            <a:r>
              <a:rPr lang="en-US" dirty="0"/>
              <a:t> à </a:t>
            </a:r>
            <a:r>
              <a:rPr lang="en-US" dirty="0" err="1"/>
              <a:t>l’incertitude</a:t>
            </a:r>
            <a:r>
              <a:rPr lang="en-US" dirty="0"/>
              <a:t> sur la </a:t>
            </a:r>
            <a:r>
              <a:rPr lang="en-US" dirty="0" err="1"/>
              <a:t>localisation</a:t>
            </a:r>
            <a:r>
              <a:rPr lang="en-US" dirty="0"/>
              <a:t> des </a:t>
            </a:r>
            <a:r>
              <a:rPr lang="en-US" dirty="0" err="1"/>
              <a:t>données</a:t>
            </a:r>
            <a:endParaRPr lang="en-US" dirty="0"/>
          </a:p>
          <a:p>
            <a:pPr lvl="1"/>
            <a:r>
              <a:rPr lang="en-US" dirty="0" err="1"/>
              <a:t>Risques</a:t>
            </a:r>
            <a:r>
              <a:rPr lang="en-US" dirty="0"/>
              <a:t> pour la </a:t>
            </a:r>
            <a:r>
              <a:rPr lang="en-US" dirty="0" err="1"/>
              <a:t>disponibilité</a:t>
            </a:r>
            <a:r>
              <a:rPr lang="en-US" dirty="0"/>
              <a:t> et </a:t>
            </a:r>
            <a:r>
              <a:rPr lang="en-US" dirty="0" err="1"/>
              <a:t>l’intégrité</a:t>
            </a:r>
            <a:r>
              <a:rPr lang="en-US" dirty="0"/>
              <a:t> des </a:t>
            </a:r>
            <a:r>
              <a:rPr lang="en-US" dirty="0" err="1"/>
              <a:t>données</a:t>
            </a:r>
            <a:endParaRPr lang="en-US" dirty="0"/>
          </a:p>
          <a:p>
            <a:pPr lvl="1"/>
            <a:r>
              <a:rPr lang="en-US" dirty="0"/>
              <a:t>Conditions </a:t>
            </a:r>
            <a:r>
              <a:rPr lang="en-US" dirty="0" err="1"/>
              <a:t>générales</a:t>
            </a:r>
            <a:r>
              <a:rPr lang="en-US" dirty="0"/>
              <a:t> </a:t>
            </a:r>
            <a:r>
              <a:rPr lang="en-US" dirty="0" err="1"/>
              <a:t>d’utilisation</a:t>
            </a:r>
            <a:r>
              <a:rPr lang="en-US" dirty="0"/>
              <a:t> et couverture des </a:t>
            </a:r>
            <a:r>
              <a:rPr lang="en-US" dirty="0" err="1"/>
              <a:t>risques</a:t>
            </a:r>
            <a:r>
              <a:rPr lang="en-US" dirty="0"/>
              <a:t> (</a:t>
            </a:r>
            <a:r>
              <a:rPr lang="en-US" dirty="0" err="1"/>
              <a:t>cf</a:t>
            </a:r>
            <a:r>
              <a:rPr lang="en-US" dirty="0"/>
              <a:t> OVH)</a:t>
            </a:r>
          </a:p>
          <a:p>
            <a:pPr lvl="1"/>
            <a:endParaRPr lang="fr-FR" dirty="0"/>
          </a:p>
        </p:txBody>
      </p:sp>
    </p:spTree>
    <p:extLst>
      <p:ext uri="{BB962C8B-B14F-4D97-AF65-F5344CB8AC3E}">
        <p14:creationId xmlns:p14="http://schemas.microsoft.com/office/powerpoint/2010/main" val="2142963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74F8C-48A1-8641-A13E-D40A23DA393F}"/>
              </a:ext>
            </a:extLst>
          </p:cNvPr>
          <p:cNvSpPr>
            <a:spLocks noGrp="1"/>
          </p:cNvSpPr>
          <p:nvPr>
            <p:ph type="title"/>
          </p:nvPr>
        </p:nvSpPr>
        <p:spPr/>
        <p:txBody>
          <a:bodyPr/>
          <a:lstStyle/>
          <a:p>
            <a:r>
              <a:rPr lang="en-US" dirty="0"/>
              <a:t>5- </a:t>
            </a:r>
            <a:r>
              <a:rPr lang="en-US" dirty="0" err="1"/>
              <a:t>Sécurisation</a:t>
            </a:r>
            <a:r>
              <a:rPr lang="en-US" dirty="0"/>
              <a:t> de </a:t>
            </a:r>
            <a:r>
              <a:rPr lang="en-US" dirty="0" err="1"/>
              <a:t>l’accès</a:t>
            </a:r>
            <a:r>
              <a:rPr lang="en-US" dirty="0"/>
              <a:t> Wi-Fi</a:t>
            </a:r>
            <a:endParaRPr lang="fr-FR" dirty="0"/>
          </a:p>
        </p:txBody>
      </p:sp>
      <p:sp>
        <p:nvSpPr>
          <p:cNvPr id="3" name="Content Placeholder 2">
            <a:extLst>
              <a:ext uri="{FF2B5EF4-FFF2-40B4-BE49-F238E27FC236}">
                <a16:creationId xmlns:a16="http://schemas.microsoft.com/office/drawing/2014/main" id="{C22D632D-0C8C-249C-460A-853545A3F208}"/>
              </a:ext>
            </a:extLst>
          </p:cNvPr>
          <p:cNvSpPr>
            <a:spLocks noGrp="1"/>
          </p:cNvSpPr>
          <p:nvPr>
            <p:ph idx="1"/>
          </p:nvPr>
        </p:nvSpPr>
        <p:spPr/>
        <p:txBody>
          <a:bodyPr>
            <a:normAutofit fontScale="85000" lnSpcReduction="10000"/>
          </a:bodyPr>
          <a:lstStyle/>
          <a:p>
            <a:r>
              <a:rPr lang="en-US" dirty="0" err="1"/>
              <a:t>L’accès</a:t>
            </a:r>
            <a:r>
              <a:rPr lang="en-US" dirty="0"/>
              <a:t> à Internet par le </a:t>
            </a:r>
            <a:r>
              <a:rPr lang="en-US" dirty="0" err="1"/>
              <a:t>WiFi</a:t>
            </a:r>
            <a:r>
              <a:rPr lang="en-US" dirty="0"/>
              <a:t> </a:t>
            </a:r>
            <a:r>
              <a:rPr lang="en-US" dirty="0" err="1"/>
              <a:t>est</a:t>
            </a:r>
            <a:r>
              <a:rPr lang="en-US" dirty="0"/>
              <a:t> à </a:t>
            </a:r>
            <a:r>
              <a:rPr lang="en-US" dirty="0" err="1"/>
              <a:t>éviter</a:t>
            </a:r>
            <a:r>
              <a:rPr lang="en-US" dirty="0"/>
              <a:t> dans le cadre de </a:t>
            </a:r>
            <a:r>
              <a:rPr lang="en-US" dirty="0" err="1"/>
              <a:t>l’entreprise</a:t>
            </a:r>
            <a:r>
              <a:rPr lang="en-US" dirty="0"/>
              <a:t>, car </a:t>
            </a:r>
            <a:r>
              <a:rPr lang="en-US" dirty="0" err="1"/>
              <a:t>elle</a:t>
            </a:r>
            <a:r>
              <a:rPr lang="en-US" dirty="0"/>
              <a:t> </a:t>
            </a:r>
            <a:r>
              <a:rPr lang="en-US" dirty="0" err="1"/>
              <a:t>peut</a:t>
            </a:r>
            <a:r>
              <a:rPr lang="en-US" dirty="0"/>
              <a:t> plus </a:t>
            </a:r>
            <a:r>
              <a:rPr lang="en-US" dirty="0" err="1"/>
              <a:t>facilement</a:t>
            </a:r>
            <a:r>
              <a:rPr lang="en-US" dirty="0"/>
              <a:t> </a:t>
            </a:r>
            <a:r>
              <a:rPr lang="en-US" dirty="0" err="1"/>
              <a:t>être</a:t>
            </a:r>
            <a:r>
              <a:rPr lang="en-US" dirty="0"/>
              <a:t> </a:t>
            </a:r>
            <a:r>
              <a:rPr lang="en-US" dirty="0" err="1"/>
              <a:t>attaquées</a:t>
            </a:r>
            <a:r>
              <a:rPr lang="en-US" dirty="0"/>
              <a:t>. Une installation </a:t>
            </a:r>
            <a:r>
              <a:rPr lang="en-US" dirty="0" err="1"/>
              <a:t>filaire</a:t>
            </a:r>
            <a:r>
              <a:rPr lang="en-US" dirty="0"/>
              <a:t> </a:t>
            </a:r>
            <a:r>
              <a:rPr lang="en-US" dirty="0" err="1"/>
              <a:t>est</a:t>
            </a:r>
            <a:r>
              <a:rPr lang="en-US" dirty="0"/>
              <a:t> plus </a:t>
            </a:r>
            <a:r>
              <a:rPr lang="en-US" dirty="0" err="1"/>
              <a:t>sûre</a:t>
            </a:r>
            <a:r>
              <a:rPr lang="en-US" dirty="0"/>
              <a:t>.</a:t>
            </a:r>
          </a:p>
          <a:p>
            <a:r>
              <a:rPr lang="fr-FR" dirty="0"/>
              <a:t>Utilisation de protocoles sécurisés (au moins WPA2)</a:t>
            </a:r>
          </a:p>
          <a:p>
            <a:r>
              <a:rPr lang="fr-FR" dirty="0"/>
              <a:t>Ne jamais utiliser WEP</a:t>
            </a:r>
          </a:p>
          <a:p>
            <a:r>
              <a:rPr lang="fr-FR" dirty="0"/>
              <a:t>Changer la clé d’accès par défaut</a:t>
            </a:r>
          </a:p>
          <a:p>
            <a:r>
              <a:rPr lang="fr-FR" dirty="0"/>
              <a:t>Activer le pare-feu de la box</a:t>
            </a:r>
          </a:p>
          <a:p>
            <a:r>
              <a:rPr lang="fr-FR" dirty="0"/>
              <a:t>Désactiver la borne d’accès lorsqu’elle n’est pas utilisée</a:t>
            </a:r>
          </a:p>
          <a:p>
            <a:r>
              <a:rPr lang="fr-FR" dirty="0"/>
              <a:t>Ne pas utiliser de </a:t>
            </a:r>
            <a:r>
              <a:rPr lang="fr-FR" dirty="0" err="1"/>
              <a:t>WiFi</a:t>
            </a:r>
            <a:r>
              <a:rPr lang="fr-FR" dirty="0"/>
              <a:t> public, le cas échéant utiliser un VPN</a:t>
            </a:r>
          </a:p>
          <a:p>
            <a:r>
              <a:rPr lang="fr-FR" dirty="0"/>
              <a:t>S’assurer que l’ordinateur est bien protégé par un antivirus et un pare-feu</a:t>
            </a:r>
          </a:p>
          <a:p>
            <a:r>
              <a:rPr lang="fr-FR" dirty="0"/>
              <a:t>Si vraiment besoin de fournir un accès internet à un tiers : utiliser une borne dédier hors du réseau interne</a:t>
            </a:r>
          </a:p>
        </p:txBody>
      </p:sp>
    </p:spTree>
    <p:extLst>
      <p:ext uri="{BB962C8B-B14F-4D97-AF65-F5344CB8AC3E}">
        <p14:creationId xmlns:p14="http://schemas.microsoft.com/office/powerpoint/2010/main" val="2762556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917A3-65CB-92F6-9FBA-659F8AFCEFED}"/>
              </a:ext>
            </a:extLst>
          </p:cNvPr>
          <p:cNvSpPr>
            <a:spLocks noGrp="1"/>
          </p:cNvSpPr>
          <p:nvPr>
            <p:ph type="title"/>
          </p:nvPr>
        </p:nvSpPr>
        <p:spPr/>
        <p:txBody>
          <a:bodyPr>
            <a:normAutofit/>
          </a:bodyPr>
          <a:lstStyle/>
          <a:p>
            <a:r>
              <a:rPr lang="en-US" dirty="0" err="1"/>
              <a:t>Sécurité</a:t>
            </a:r>
            <a:r>
              <a:rPr lang="en-US" dirty="0"/>
              <a:t> dans les </a:t>
            </a:r>
            <a:r>
              <a:rPr lang="en-US" dirty="0" err="1"/>
              <a:t>réseaux</a:t>
            </a:r>
            <a:r>
              <a:rPr lang="en-US" dirty="0"/>
              <a:t> </a:t>
            </a:r>
            <a:r>
              <a:rPr lang="en-US" dirty="0" err="1"/>
              <a:t>wifi</a:t>
            </a:r>
            <a:endParaRPr lang="fr-FR" dirty="0"/>
          </a:p>
        </p:txBody>
      </p:sp>
      <p:pic>
        <p:nvPicPr>
          <p:cNvPr id="5" name="Content Placeholder 4">
            <a:extLst>
              <a:ext uri="{FF2B5EF4-FFF2-40B4-BE49-F238E27FC236}">
                <a16:creationId xmlns:a16="http://schemas.microsoft.com/office/drawing/2014/main" id="{D7E57E46-F814-7666-47ED-1297480D766D}"/>
              </a:ext>
            </a:extLst>
          </p:cNvPr>
          <p:cNvPicPr>
            <a:picLocks noGrp="1" noChangeAspect="1"/>
          </p:cNvPicPr>
          <p:nvPr>
            <p:ph idx="1"/>
          </p:nvPr>
        </p:nvPicPr>
        <p:blipFill>
          <a:blip r:embed="rId2"/>
          <a:stretch>
            <a:fillRect/>
          </a:stretch>
        </p:blipFill>
        <p:spPr>
          <a:xfrm>
            <a:off x="1981200" y="1916067"/>
            <a:ext cx="8229600" cy="3894228"/>
          </a:xfrm>
        </p:spPr>
      </p:pic>
      <p:sp>
        <p:nvSpPr>
          <p:cNvPr id="6" name="TextBox 5">
            <a:extLst>
              <a:ext uri="{FF2B5EF4-FFF2-40B4-BE49-F238E27FC236}">
                <a16:creationId xmlns:a16="http://schemas.microsoft.com/office/drawing/2014/main" id="{0A84E512-F904-5BC2-12B2-0AF23D52423E}"/>
              </a:ext>
            </a:extLst>
          </p:cNvPr>
          <p:cNvSpPr txBox="1"/>
          <p:nvPr/>
        </p:nvSpPr>
        <p:spPr>
          <a:xfrm>
            <a:off x="6528049" y="5921179"/>
            <a:ext cx="3880549" cy="369332"/>
          </a:xfrm>
          <a:prstGeom prst="rect">
            <a:avLst/>
          </a:prstGeom>
          <a:noFill/>
        </p:spPr>
        <p:txBody>
          <a:bodyPr wrap="none" rtlCol="0">
            <a:spAutoFit/>
          </a:bodyPr>
          <a:lstStyle/>
          <a:p>
            <a:r>
              <a:rPr lang="en-US" dirty="0"/>
              <a:t>Source : </a:t>
            </a:r>
            <a:r>
              <a:rPr lang="en-US" dirty="0">
                <a:hlinkClick r:id="rId3"/>
              </a:rPr>
              <a:t>https://wigle.net/stats#</a:t>
            </a:r>
            <a:r>
              <a:rPr lang="en-US" dirty="0"/>
              <a:t> (2023)</a:t>
            </a:r>
            <a:endParaRPr lang="fr-FR" dirty="0"/>
          </a:p>
        </p:txBody>
      </p:sp>
    </p:spTree>
    <p:extLst>
      <p:ext uri="{BB962C8B-B14F-4D97-AF65-F5344CB8AC3E}">
        <p14:creationId xmlns:p14="http://schemas.microsoft.com/office/powerpoint/2010/main" val="2739673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8836F-F24C-1169-2181-E0DA9926C37F}"/>
              </a:ext>
            </a:extLst>
          </p:cNvPr>
          <p:cNvSpPr>
            <a:spLocks noGrp="1"/>
          </p:cNvSpPr>
          <p:nvPr>
            <p:ph type="title"/>
          </p:nvPr>
        </p:nvSpPr>
        <p:spPr/>
        <p:txBody>
          <a:bodyPr/>
          <a:lstStyle/>
          <a:p>
            <a:r>
              <a:rPr lang="en-US" dirty="0"/>
              <a:t>6- </a:t>
            </a:r>
            <a:r>
              <a:rPr lang="en-US" dirty="0" err="1"/>
              <a:t>Être</a:t>
            </a:r>
            <a:r>
              <a:rPr lang="en-US" dirty="0"/>
              <a:t> </a:t>
            </a:r>
            <a:r>
              <a:rPr lang="en-US" dirty="0" err="1"/>
              <a:t>aussi</a:t>
            </a:r>
            <a:r>
              <a:rPr lang="en-US" dirty="0"/>
              <a:t> prudent avec son smartphone </a:t>
            </a:r>
            <a:r>
              <a:rPr lang="en-US" dirty="0" err="1"/>
              <a:t>qu’avec</a:t>
            </a:r>
            <a:r>
              <a:rPr lang="en-US" dirty="0"/>
              <a:t> son </a:t>
            </a:r>
            <a:r>
              <a:rPr lang="en-US" dirty="0" err="1"/>
              <a:t>ordinateur</a:t>
            </a:r>
            <a:endParaRPr lang="fr-FR" dirty="0"/>
          </a:p>
        </p:txBody>
      </p:sp>
      <p:sp>
        <p:nvSpPr>
          <p:cNvPr id="3" name="Content Placeholder 2">
            <a:extLst>
              <a:ext uri="{FF2B5EF4-FFF2-40B4-BE49-F238E27FC236}">
                <a16:creationId xmlns:a16="http://schemas.microsoft.com/office/drawing/2014/main" id="{8307F0FA-5B0F-8F52-5358-5EFBDB040914}"/>
              </a:ext>
            </a:extLst>
          </p:cNvPr>
          <p:cNvSpPr>
            <a:spLocks noGrp="1"/>
          </p:cNvSpPr>
          <p:nvPr>
            <p:ph idx="1"/>
          </p:nvPr>
        </p:nvSpPr>
        <p:spPr/>
        <p:txBody>
          <a:bodyPr/>
          <a:lstStyle/>
          <a:p>
            <a:r>
              <a:rPr lang="en-US" dirty="0"/>
              <a:t>Les smartphones </a:t>
            </a:r>
            <a:r>
              <a:rPr lang="en-US" dirty="0" err="1"/>
              <a:t>sont</a:t>
            </a:r>
            <a:r>
              <a:rPr lang="en-US" dirty="0"/>
              <a:t> </a:t>
            </a:r>
            <a:r>
              <a:rPr lang="en-US" dirty="0" err="1"/>
              <a:t>souvent</a:t>
            </a:r>
            <a:r>
              <a:rPr lang="en-US" dirty="0"/>
              <a:t> </a:t>
            </a:r>
            <a:r>
              <a:rPr lang="en-US" dirty="0" err="1"/>
              <a:t>moins</a:t>
            </a:r>
            <a:r>
              <a:rPr lang="en-US" dirty="0"/>
              <a:t> </a:t>
            </a:r>
            <a:r>
              <a:rPr lang="en-US" dirty="0" err="1"/>
              <a:t>sécurisés</a:t>
            </a:r>
            <a:r>
              <a:rPr lang="en-US" dirty="0"/>
              <a:t> que les </a:t>
            </a:r>
            <a:r>
              <a:rPr lang="en-US" dirty="0" err="1"/>
              <a:t>ordinateurs</a:t>
            </a:r>
            <a:r>
              <a:rPr lang="en-US" dirty="0"/>
              <a:t> (antivirus ?)</a:t>
            </a:r>
          </a:p>
          <a:p>
            <a:r>
              <a:rPr lang="en-US" dirty="0" err="1"/>
              <a:t>N’installez</a:t>
            </a:r>
            <a:r>
              <a:rPr lang="en-US" dirty="0"/>
              <a:t> que les applications </a:t>
            </a:r>
            <a:r>
              <a:rPr lang="en-US" dirty="0" err="1"/>
              <a:t>nécessaires</a:t>
            </a:r>
            <a:r>
              <a:rPr lang="en-US" dirty="0"/>
              <a:t>, </a:t>
            </a:r>
            <a:r>
              <a:rPr lang="en-US" dirty="0" err="1"/>
              <a:t>vérifiez</a:t>
            </a:r>
            <a:r>
              <a:rPr lang="en-US" dirty="0"/>
              <a:t> à </a:t>
            </a:r>
            <a:r>
              <a:rPr lang="en-US" dirty="0" err="1"/>
              <a:t>quelles</a:t>
            </a:r>
            <a:r>
              <a:rPr lang="en-US" dirty="0"/>
              <a:t> </a:t>
            </a:r>
            <a:r>
              <a:rPr lang="en-US" dirty="0" err="1"/>
              <a:t>données</a:t>
            </a:r>
            <a:r>
              <a:rPr lang="en-US" dirty="0"/>
              <a:t> et services </a:t>
            </a:r>
            <a:r>
              <a:rPr lang="en-US" dirty="0" err="1"/>
              <a:t>elles</a:t>
            </a:r>
            <a:r>
              <a:rPr lang="en-US" dirty="0"/>
              <a:t> </a:t>
            </a:r>
            <a:r>
              <a:rPr lang="en-US" dirty="0" err="1"/>
              <a:t>ont</a:t>
            </a:r>
            <a:r>
              <a:rPr lang="en-US" dirty="0"/>
              <a:t> </a:t>
            </a:r>
            <a:r>
              <a:rPr lang="en-US" dirty="0" err="1"/>
              <a:t>accès</a:t>
            </a:r>
            <a:endParaRPr lang="en-US" dirty="0"/>
          </a:p>
          <a:p>
            <a:r>
              <a:rPr lang="en-US" dirty="0" err="1"/>
              <a:t>Utiliser</a:t>
            </a:r>
            <a:r>
              <a:rPr lang="en-US" dirty="0"/>
              <a:t> un </a:t>
            </a:r>
            <a:r>
              <a:rPr lang="en-US" dirty="0" err="1"/>
              <a:t>verrouillage</a:t>
            </a:r>
            <a:r>
              <a:rPr lang="en-US" dirty="0"/>
              <a:t> </a:t>
            </a:r>
            <a:r>
              <a:rPr lang="en-US" dirty="0" err="1"/>
              <a:t>automatique</a:t>
            </a:r>
            <a:r>
              <a:rPr lang="en-US" dirty="0"/>
              <a:t> de </a:t>
            </a:r>
            <a:r>
              <a:rPr lang="en-US" dirty="0" err="1"/>
              <a:t>votre</a:t>
            </a:r>
            <a:r>
              <a:rPr lang="en-US" dirty="0"/>
              <a:t> smartphone (au </a:t>
            </a:r>
            <a:r>
              <a:rPr lang="en-US" dirty="0" err="1"/>
              <a:t>moins</a:t>
            </a:r>
            <a:r>
              <a:rPr lang="en-US" dirty="0"/>
              <a:t> </a:t>
            </a:r>
            <a:r>
              <a:rPr lang="en-US" dirty="0" err="1"/>
              <a:t>schéma</a:t>
            </a:r>
            <a:r>
              <a:rPr lang="en-US" dirty="0"/>
              <a:t> de </a:t>
            </a:r>
            <a:r>
              <a:rPr lang="en-US" dirty="0" err="1"/>
              <a:t>déverrouillage</a:t>
            </a:r>
            <a:r>
              <a:rPr lang="en-US" dirty="0"/>
              <a:t>)</a:t>
            </a:r>
          </a:p>
          <a:p>
            <a:r>
              <a:rPr lang="en-US" dirty="0" err="1"/>
              <a:t>Effectuez</a:t>
            </a:r>
            <a:r>
              <a:rPr lang="en-US" dirty="0"/>
              <a:t> des </a:t>
            </a:r>
            <a:r>
              <a:rPr lang="en-US" dirty="0" err="1"/>
              <a:t>sauvegardes</a:t>
            </a:r>
            <a:r>
              <a:rPr lang="en-US" dirty="0"/>
              <a:t> sur support </a:t>
            </a:r>
            <a:r>
              <a:rPr lang="en-US" dirty="0" err="1"/>
              <a:t>externe</a:t>
            </a:r>
            <a:endParaRPr lang="en-US" dirty="0"/>
          </a:p>
          <a:p>
            <a:r>
              <a:rPr lang="en-US" dirty="0"/>
              <a:t>Ne </a:t>
            </a:r>
            <a:r>
              <a:rPr lang="en-US" dirty="0" err="1"/>
              <a:t>préenregistrez</a:t>
            </a:r>
            <a:r>
              <a:rPr lang="en-US" dirty="0"/>
              <a:t> pas </a:t>
            </a:r>
            <a:r>
              <a:rPr lang="en-US" dirty="0" err="1"/>
              <a:t>vos</a:t>
            </a:r>
            <a:r>
              <a:rPr lang="en-US" dirty="0"/>
              <a:t> mots de passe </a:t>
            </a:r>
            <a:r>
              <a:rPr lang="en-US" dirty="0" err="1"/>
              <a:t>ou</a:t>
            </a:r>
            <a:r>
              <a:rPr lang="en-US" dirty="0"/>
              <a:t> </a:t>
            </a:r>
            <a:r>
              <a:rPr lang="en-US" dirty="0" err="1"/>
              <a:t>numéro</a:t>
            </a:r>
            <a:r>
              <a:rPr lang="en-US" dirty="0"/>
              <a:t> de CB</a:t>
            </a:r>
            <a:endParaRPr lang="fr-FR" dirty="0"/>
          </a:p>
        </p:txBody>
      </p:sp>
    </p:spTree>
    <p:extLst>
      <p:ext uri="{BB962C8B-B14F-4D97-AF65-F5344CB8AC3E}">
        <p14:creationId xmlns:p14="http://schemas.microsoft.com/office/powerpoint/2010/main" val="3105981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A2DF3-A24C-6AD4-A734-E1E168E4D34B}"/>
              </a:ext>
            </a:extLst>
          </p:cNvPr>
          <p:cNvSpPr>
            <a:spLocks noGrp="1"/>
          </p:cNvSpPr>
          <p:nvPr>
            <p:ph type="title"/>
          </p:nvPr>
        </p:nvSpPr>
        <p:spPr/>
        <p:txBody>
          <a:bodyPr/>
          <a:lstStyle/>
          <a:p>
            <a:r>
              <a:rPr lang="en-US" dirty="0"/>
              <a:t>7- </a:t>
            </a:r>
            <a:r>
              <a:rPr lang="en-US" dirty="0" err="1"/>
              <a:t>Protégez</a:t>
            </a:r>
            <a:r>
              <a:rPr lang="en-US" dirty="0"/>
              <a:t> </a:t>
            </a:r>
            <a:r>
              <a:rPr lang="en-US" dirty="0" err="1"/>
              <a:t>vos</a:t>
            </a:r>
            <a:r>
              <a:rPr lang="en-US" dirty="0"/>
              <a:t> </a:t>
            </a:r>
            <a:r>
              <a:rPr lang="en-US" dirty="0" err="1"/>
              <a:t>données</a:t>
            </a:r>
            <a:r>
              <a:rPr lang="en-US" dirty="0"/>
              <a:t> </a:t>
            </a:r>
            <a:r>
              <a:rPr lang="en-US" dirty="0" err="1"/>
              <a:t>lors</a:t>
            </a:r>
            <a:r>
              <a:rPr lang="en-US" dirty="0"/>
              <a:t> de </a:t>
            </a:r>
            <a:r>
              <a:rPr lang="en-US" dirty="0" err="1"/>
              <a:t>vos</a:t>
            </a:r>
            <a:r>
              <a:rPr lang="en-US" dirty="0"/>
              <a:t> </a:t>
            </a:r>
            <a:r>
              <a:rPr lang="en-US" dirty="0" err="1"/>
              <a:t>déplacements</a:t>
            </a:r>
            <a:endParaRPr lang="fr-FR" dirty="0"/>
          </a:p>
        </p:txBody>
      </p:sp>
      <p:sp>
        <p:nvSpPr>
          <p:cNvPr id="3" name="Content Placeholder 2">
            <a:extLst>
              <a:ext uri="{FF2B5EF4-FFF2-40B4-BE49-F238E27FC236}">
                <a16:creationId xmlns:a16="http://schemas.microsoft.com/office/drawing/2014/main" id="{DDC333BC-240D-8EB9-E533-7A1D1DC4CBE6}"/>
              </a:ext>
            </a:extLst>
          </p:cNvPr>
          <p:cNvSpPr>
            <a:spLocks noGrp="1"/>
          </p:cNvSpPr>
          <p:nvPr>
            <p:ph idx="1"/>
          </p:nvPr>
        </p:nvSpPr>
        <p:spPr/>
        <p:txBody>
          <a:bodyPr>
            <a:normAutofit/>
          </a:bodyPr>
          <a:lstStyle/>
          <a:p>
            <a:pPr algn="l"/>
            <a:r>
              <a:rPr lang="fr-FR" sz="2400" i="0" u="none" strike="noStrike" baseline="0" dirty="0">
                <a:latin typeface="Calibri-Bold"/>
              </a:rPr>
              <a:t>L’emploi d’ordinateurs portables, d’ordiphones (smartphones) ou de tablettes facilite les déplacements professionnels ainsi que le transport et l’échange de données.</a:t>
            </a:r>
          </a:p>
          <a:p>
            <a:pPr algn="l"/>
            <a:r>
              <a:rPr lang="fr-FR" sz="2400" i="0" u="none" strike="noStrike" baseline="0" dirty="0">
                <a:latin typeface="Calibri-Bold"/>
              </a:rPr>
              <a:t>Voyager avec ces appareils nomades fait cependant peser des menaces sur des informations sensibles dont le vol ou la perte auraient des conséquences importantes sur les activités de l’organisation. Il convient de se référer au passeport de conseils aux voyageurs édité par l’ANSSI.</a:t>
            </a:r>
            <a:endParaRPr lang="fr-FR" sz="3600" dirty="0"/>
          </a:p>
        </p:txBody>
      </p:sp>
    </p:spTree>
    <p:extLst>
      <p:ext uri="{BB962C8B-B14F-4D97-AF65-F5344CB8AC3E}">
        <p14:creationId xmlns:p14="http://schemas.microsoft.com/office/powerpoint/2010/main" val="2503553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E628A-4C4F-5BBD-85DD-E3372E97604E}"/>
              </a:ext>
            </a:extLst>
          </p:cNvPr>
          <p:cNvSpPr>
            <a:spLocks noGrp="1"/>
          </p:cNvSpPr>
          <p:nvPr>
            <p:ph type="title"/>
          </p:nvPr>
        </p:nvSpPr>
        <p:spPr/>
        <p:txBody>
          <a:bodyPr/>
          <a:lstStyle/>
          <a:p>
            <a:r>
              <a:rPr lang="en-US" dirty="0"/>
              <a:t>Une mission ?</a:t>
            </a:r>
            <a:endParaRPr lang="fr-FR" dirty="0"/>
          </a:p>
        </p:txBody>
      </p:sp>
      <p:sp>
        <p:nvSpPr>
          <p:cNvPr id="4" name="Content Placeholder 3">
            <a:extLst>
              <a:ext uri="{FF2B5EF4-FFF2-40B4-BE49-F238E27FC236}">
                <a16:creationId xmlns:a16="http://schemas.microsoft.com/office/drawing/2014/main" id="{CE4768D5-9C3C-0214-3BC4-49BF54B4A071}"/>
              </a:ext>
            </a:extLst>
          </p:cNvPr>
          <p:cNvSpPr>
            <a:spLocks noGrp="1"/>
          </p:cNvSpPr>
          <p:nvPr>
            <p:ph sz="half" idx="1"/>
          </p:nvPr>
        </p:nvSpPr>
        <p:spPr>
          <a:xfrm>
            <a:off x="838200" y="1825625"/>
            <a:ext cx="3663462" cy="4351338"/>
          </a:xfrm>
        </p:spPr>
        <p:txBody>
          <a:bodyPr>
            <a:normAutofit fontScale="70000" lnSpcReduction="20000"/>
          </a:bodyPr>
          <a:lstStyle/>
          <a:p>
            <a:pPr marL="0" indent="0">
              <a:buNone/>
            </a:pPr>
            <a:r>
              <a:rPr lang="en-US" dirty="0"/>
              <a:t>Avant :</a:t>
            </a:r>
          </a:p>
          <a:p>
            <a:r>
              <a:rPr lang="en-US" dirty="0" err="1"/>
              <a:t>N’utilisez</a:t>
            </a:r>
            <a:r>
              <a:rPr lang="en-US" dirty="0"/>
              <a:t> que du matériel </a:t>
            </a:r>
            <a:r>
              <a:rPr lang="en-US" dirty="0" err="1"/>
              <a:t>dédié</a:t>
            </a:r>
            <a:r>
              <a:rPr lang="en-US" dirty="0"/>
              <a:t> à la mission</a:t>
            </a:r>
          </a:p>
          <a:p>
            <a:r>
              <a:rPr lang="en-US" dirty="0" err="1"/>
              <a:t>Sauvegardez</a:t>
            </a:r>
            <a:r>
              <a:rPr lang="en-US" dirty="0"/>
              <a:t> les </a:t>
            </a:r>
            <a:r>
              <a:rPr lang="en-US" dirty="0" err="1"/>
              <a:t>données</a:t>
            </a:r>
            <a:r>
              <a:rPr lang="en-US" dirty="0"/>
              <a:t> </a:t>
            </a:r>
            <a:r>
              <a:rPr lang="en-US" dirty="0" err="1"/>
              <a:t>en</a:t>
            </a:r>
            <a:r>
              <a:rPr lang="en-US" dirty="0"/>
              <a:t> </a:t>
            </a:r>
            <a:r>
              <a:rPr lang="en-US" dirty="0" err="1"/>
              <a:t>cas</a:t>
            </a:r>
            <a:r>
              <a:rPr lang="en-US" dirty="0"/>
              <a:t> de </a:t>
            </a:r>
            <a:r>
              <a:rPr lang="en-US" dirty="0" err="1"/>
              <a:t>perte</a:t>
            </a:r>
            <a:endParaRPr lang="en-US" dirty="0"/>
          </a:p>
          <a:p>
            <a:r>
              <a:rPr lang="en-US" dirty="0" err="1"/>
              <a:t>Utilisez</a:t>
            </a:r>
            <a:r>
              <a:rPr lang="en-US" dirty="0"/>
              <a:t> un </a:t>
            </a:r>
            <a:r>
              <a:rPr lang="en-US" dirty="0" err="1"/>
              <a:t>filtre</a:t>
            </a:r>
            <a:r>
              <a:rPr lang="en-US" dirty="0"/>
              <a:t> de protection </a:t>
            </a:r>
            <a:r>
              <a:rPr lang="en-US" dirty="0" err="1"/>
              <a:t>écran</a:t>
            </a:r>
            <a:endParaRPr lang="en-US" dirty="0"/>
          </a:p>
          <a:p>
            <a:r>
              <a:rPr lang="en-US" dirty="0" err="1"/>
              <a:t>Apposez</a:t>
            </a:r>
            <a:r>
              <a:rPr lang="en-US" dirty="0"/>
              <a:t> un </a:t>
            </a:r>
            <a:r>
              <a:rPr lang="en-US" dirty="0" err="1"/>
              <a:t>signe</a:t>
            </a:r>
            <a:r>
              <a:rPr lang="en-US" dirty="0"/>
              <a:t> </a:t>
            </a:r>
            <a:r>
              <a:rPr lang="en-US" dirty="0" err="1"/>
              <a:t>distinctif</a:t>
            </a:r>
            <a:r>
              <a:rPr lang="en-US" dirty="0"/>
              <a:t> sur </a:t>
            </a:r>
            <a:r>
              <a:rPr lang="en-US" dirty="0" err="1"/>
              <a:t>vos</a:t>
            </a:r>
            <a:r>
              <a:rPr lang="en-US" dirty="0"/>
              <a:t> </a:t>
            </a:r>
            <a:r>
              <a:rPr lang="en-US" dirty="0" err="1"/>
              <a:t>appareils</a:t>
            </a:r>
            <a:r>
              <a:rPr lang="en-US" dirty="0"/>
              <a:t> pour </a:t>
            </a:r>
            <a:r>
              <a:rPr lang="en-US" dirty="0" err="1"/>
              <a:t>éviter</a:t>
            </a:r>
            <a:r>
              <a:rPr lang="en-US" dirty="0"/>
              <a:t> les </a:t>
            </a:r>
            <a:r>
              <a:rPr lang="en-US" dirty="0" err="1"/>
              <a:t>échanges</a:t>
            </a:r>
            <a:endParaRPr lang="en-US" dirty="0"/>
          </a:p>
          <a:p>
            <a:r>
              <a:rPr lang="en-US" dirty="0" err="1"/>
              <a:t>Vérifiez</a:t>
            </a:r>
            <a:r>
              <a:rPr lang="en-US" dirty="0"/>
              <a:t> que </a:t>
            </a:r>
            <a:r>
              <a:rPr lang="en-US" dirty="0" err="1"/>
              <a:t>vos</a:t>
            </a:r>
            <a:r>
              <a:rPr lang="en-US" dirty="0"/>
              <a:t> </a:t>
            </a:r>
            <a:r>
              <a:rPr lang="en-US" dirty="0" err="1"/>
              <a:t>mdp</a:t>
            </a:r>
            <a:r>
              <a:rPr lang="en-US" dirty="0"/>
              <a:t> ne </a:t>
            </a:r>
            <a:r>
              <a:rPr lang="en-US" dirty="0" err="1"/>
              <a:t>sont</a:t>
            </a:r>
            <a:r>
              <a:rPr lang="en-US" dirty="0"/>
              <a:t> pas </a:t>
            </a:r>
            <a:r>
              <a:rPr lang="en-US" dirty="0" err="1"/>
              <a:t>préenregistrés</a:t>
            </a:r>
            <a:endParaRPr lang="fr-FR" dirty="0"/>
          </a:p>
        </p:txBody>
      </p:sp>
      <p:sp>
        <p:nvSpPr>
          <p:cNvPr id="5" name="Content Placeholder 4">
            <a:extLst>
              <a:ext uri="{FF2B5EF4-FFF2-40B4-BE49-F238E27FC236}">
                <a16:creationId xmlns:a16="http://schemas.microsoft.com/office/drawing/2014/main" id="{C00BB6B8-9B6B-D1D4-78DE-6CAD756DBB47}"/>
              </a:ext>
            </a:extLst>
          </p:cNvPr>
          <p:cNvSpPr>
            <a:spLocks noGrp="1"/>
          </p:cNvSpPr>
          <p:nvPr>
            <p:ph sz="half" idx="2"/>
          </p:nvPr>
        </p:nvSpPr>
        <p:spPr>
          <a:xfrm>
            <a:off x="4695092" y="1825625"/>
            <a:ext cx="3663462" cy="4351338"/>
          </a:xfrm>
        </p:spPr>
        <p:txBody>
          <a:bodyPr>
            <a:normAutofit fontScale="70000" lnSpcReduction="20000"/>
          </a:bodyPr>
          <a:lstStyle/>
          <a:p>
            <a:pPr marL="0" indent="0">
              <a:buNone/>
            </a:pPr>
            <a:r>
              <a:rPr lang="en-US" dirty="0"/>
              <a:t>Pendant :</a:t>
            </a:r>
          </a:p>
          <a:p>
            <a:r>
              <a:rPr lang="fr-FR" dirty="0"/>
              <a:t>Gardez toujours vos appareils et supports avec vous (évitez les coffres des hôtels)</a:t>
            </a:r>
          </a:p>
          <a:p>
            <a:r>
              <a:rPr lang="fr-FR" dirty="0"/>
              <a:t>Désactivez les fonctions </a:t>
            </a:r>
            <a:r>
              <a:rPr lang="fr-FR" dirty="0" err="1"/>
              <a:t>WiFi</a:t>
            </a:r>
            <a:r>
              <a:rPr lang="fr-FR" dirty="0"/>
              <a:t> et Bluetooth de vos appareils</a:t>
            </a:r>
          </a:p>
          <a:p>
            <a:r>
              <a:rPr lang="fr-FR" dirty="0" err="1"/>
              <a:t>Retiez</a:t>
            </a:r>
            <a:r>
              <a:rPr lang="fr-FR" dirty="0"/>
              <a:t> la SIM et la </a:t>
            </a:r>
            <a:r>
              <a:rPr lang="fr-FR" dirty="0" err="1"/>
              <a:t>batteris</a:t>
            </a:r>
            <a:r>
              <a:rPr lang="fr-FR" dirty="0"/>
              <a:t> si vous êtes contraint de vous séparer de votre téléphone</a:t>
            </a:r>
          </a:p>
          <a:p>
            <a:r>
              <a:rPr lang="fr-FR" dirty="0"/>
              <a:t>Informez votre entreprise en cas de saisie</a:t>
            </a:r>
          </a:p>
          <a:p>
            <a:r>
              <a:rPr lang="fr-FR" dirty="0"/>
              <a:t>N’utilisez pas les équipements qu’on vous offre</a:t>
            </a:r>
          </a:p>
          <a:p>
            <a:r>
              <a:rPr lang="fr-FR" dirty="0"/>
              <a:t>Ne vous connectez pas sur des postes inconnus et ne connectez pas d’appareils</a:t>
            </a:r>
          </a:p>
        </p:txBody>
      </p:sp>
      <p:sp>
        <p:nvSpPr>
          <p:cNvPr id="6" name="Content Placeholder 4">
            <a:extLst>
              <a:ext uri="{FF2B5EF4-FFF2-40B4-BE49-F238E27FC236}">
                <a16:creationId xmlns:a16="http://schemas.microsoft.com/office/drawing/2014/main" id="{F59A414D-33B1-1E2B-51D2-6549C605EAC0}"/>
              </a:ext>
            </a:extLst>
          </p:cNvPr>
          <p:cNvSpPr txBox="1">
            <a:spLocks/>
          </p:cNvSpPr>
          <p:nvPr/>
        </p:nvSpPr>
        <p:spPr>
          <a:xfrm>
            <a:off x="8358554" y="1825625"/>
            <a:ext cx="3663462"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dirty="0"/>
              <a:t>Après :</a:t>
            </a:r>
          </a:p>
          <a:p>
            <a:r>
              <a:rPr lang="fr-FR" sz="2000" dirty="0"/>
              <a:t>Effacez l’historique des appels et navigation</a:t>
            </a:r>
          </a:p>
          <a:p>
            <a:r>
              <a:rPr lang="fr-FR" sz="2000" dirty="0"/>
              <a:t>Changez les MDP</a:t>
            </a:r>
          </a:p>
          <a:p>
            <a:r>
              <a:rPr lang="fr-FR" sz="2000" dirty="0"/>
              <a:t>Faites analyser vos équipements</a:t>
            </a:r>
          </a:p>
          <a:p>
            <a:r>
              <a:rPr lang="fr-FR" sz="2000" dirty="0"/>
              <a:t>N’utilisez pas les clés USB offertes</a:t>
            </a:r>
          </a:p>
        </p:txBody>
      </p:sp>
    </p:spTree>
    <p:extLst>
      <p:ext uri="{BB962C8B-B14F-4D97-AF65-F5344CB8AC3E}">
        <p14:creationId xmlns:p14="http://schemas.microsoft.com/office/powerpoint/2010/main" val="478265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779D6EE-8D8E-5218-23C5-F2943FFA95F8}"/>
              </a:ext>
            </a:extLst>
          </p:cNvPr>
          <p:cNvSpPr>
            <a:spLocks noGrp="1"/>
          </p:cNvSpPr>
          <p:nvPr>
            <p:ph type="title"/>
          </p:nvPr>
        </p:nvSpPr>
        <p:spPr/>
        <p:txBody>
          <a:bodyPr/>
          <a:lstStyle/>
          <a:p>
            <a:r>
              <a:rPr lang="en-US" dirty="0"/>
              <a:t>8- </a:t>
            </a:r>
            <a:r>
              <a:rPr lang="en-US" dirty="0" err="1"/>
              <a:t>Être</a:t>
            </a:r>
            <a:r>
              <a:rPr lang="en-US" dirty="0"/>
              <a:t> prudent </a:t>
            </a:r>
            <a:r>
              <a:rPr lang="en-US" dirty="0" err="1"/>
              <a:t>lors</a:t>
            </a:r>
            <a:r>
              <a:rPr lang="en-US" dirty="0"/>
              <a:t> de </a:t>
            </a:r>
            <a:r>
              <a:rPr lang="en-US" dirty="0" err="1"/>
              <a:t>l’utilisation</a:t>
            </a:r>
            <a:r>
              <a:rPr lang="en-US" dirty="0"/>
              <a:t> de </a:t>
            </a:r>
            <a:r>
              <a:rPr lang="en-US" dirty="0" err="1"/>
              <a:t>sa</a:t>
            </a:r>
            <a:r>
              <a:rPr lang="en-US" dirty="0"/>
              <a:t> </a:t>
            </a:r>
            <a:r>
              <a:rPr lang="en-US" dirty="0" err="1"/>
              <a:t>messagerie</a:t>
            </a:r>
            <a:endParaRPr lang="fr-FR" dirty="0"/>
          </a:p>
        </p:txBody>
      </p:sp>
      <p:sp>
        <p:nvSpPr>
          <p:cNvPr id="6" name="Content Placeholder 5">
            <a:extLst>
              <a:ext uri="{FF2B5EF4-FFF2-40B4-BE49-F238E27FC236}">
                <a16:creationId xmlns:a16="http://schemas.microsoft.com/office/drawing/2014/main" id="{AF0E2B68-2289-96C2-24D6-4D67776665BE}"/>
              </a:ext>
            </a:extLst>
          </p:cNvPr>
          <p:cNvSpPr>
            <a:spLocks noGrp="1"/>
          </p:cNvSpPr>
          <p:nvPr>
            <p:ph idx="1"/>
          </p:nvPr>
        </p:nvSpPr>
        <p:spPr/>
        <p:txBody>
          <a:bodyPr>
            <a:normAutofit lnSpcReduction="10000"/>
          </a:bodyPr>
          <a:lstStyle/>
          <a:p>
            <a:r>
              <a:rPr lang="en-US" dirty="0"/>
              <a:t>Les mails et </a:t>
            </a:r>
            <a:r>
              <a:rPr lang="en-US" dirty="0" err="1"/>
              <a:t>leurs</a:t>
            </a:r>
            <a:r>
              <a:rPr lang="en-US" dirty="0"/>
              <a:t> PJs </a:t>
            </a:r>
            <a:r>
              <a:rPr lang="en-US" dirty="0" err="1"/>
              <a:t>jouent</a:t>
            </a:r>
            <a:r>
              <a:rPr lang="en-US" dirty="0"/>
              <a:t> un </a:t>
            </a:r>
            <a:r>
              <a:rPr lang="en-US" dirty="0" err="1"/>
              <a:t>rôle</a:t>
            </a:r>
            <a:r>
              <a:rPr lang="en-US" dirty="0"/>
              <a:t> </a:t>
            </a:r>
            <a:r>
              <a:rPr lang="en-US" dirty="0" err="1"/>
              <a:t>cetral</a:t>
            </a:r>
            <a:r>
              <a:rPr lang="en-US" dirty="0"/>
              <a:t> dans les </a:t>
            </a:r>
            <a:r>
              <a:rPr lang="en-US" dirty="0" err="1"/>
              <a:t>attaques</a:t>
            </a:r>
            <a:r>
              <a:rPr lang="en-US" dirty="0"/>
              <a:t> </a:t>
            </a:r>
            <a:r>
              <a:rPr lang="en-US" dirty="0" err="1"/>
              <a:t>informatiques</a:t>
            </a:r>
            <a:r>
              <a:rPr lang="en-US" dirty="0"/>
              <a:t> (Phishing, </a:t>
            </a:r>
            <a:r>
              <a:rPr lang="en-US" dirty="0" err="1"/>
              <a:t>dépôt</a:t>
            </a:r>
            <a:r>
              <a:rPr lang="en-US" dirty="0"/>
              <a:t> de cheval de </a:t>
            </a:r>
            <a:r>
              <a:rPr lang="en-US" dirty="0" err="1"/>
              <a:t>Troie</a:t>
            </a:r>
            <a:r>
              <a:rPr lang="en-US" dirty="0"/>
              <a:t>, virus)</a:t>
            </a:r>
          </a:p>
          <a:p>
            <a:endParaRPr lang="en-US" dirty="0"/>
          </a:p>
          <a:p>
            <a:r>
              <a:rPr lang="en-US" dirty="0" err="1"/>
              <a:t>Précautions</a:t>
            </a:r>
            <a:r>
              <a:rPr lang="en-US" dirty="0"/>
              <a:t> :</a:t>
            </a:r>
          </a:p>
          <a:p>
            <a:pPr lvl="1"/>
            <a:r>
              <a:rPr lang="en-US" dirty="0" err="1"/>
              <a:t>Vérifiez</a:t>
            </a:r>
            <a:r>
              <a:rPr lang="en-US" dirty="0"/>
              <a:t> la </a:t>
            </a:r>
            <a:r>
              <a:rPr lang="en-US" dirty="0" err="1"/>
              <a:t>cohérence</a:t>
            </a:r>
            <a:r>
              <a:rPr lang="en-US" dirty="0"/>
              <a:t> du nom / </a:t>
            </a:r>
            <a:r>
              <a:rPr lang="en-US" dirty="0" err="1"/>
              <a:t>adresse</a:t>
            </a:r>
            <a:r>
              <a:rPr lang="en-US" dirty="0"/>
              <a:t> mail. </a:t>
            </a:r>
            <a:r>
              <a:rPr lang="en-US" dirty="0" err="1"/>
              <a:t>Contactez</a:t>
            </a:r>
            <a:r>
              <a:rPr lang="en-US" dirty="0"/>
              <a:t> </a:t>
            </a:r>
            <a:r>
              <a:rPr lang="en-US" dirty="0" err="1"/>
              <a:t>éventuellement</a:t>
            </a:r>
            <a:r>
              <a:rPr lang="en-US" dirty="0"/>
              <a:t> </a:t>
            </a:r>
            <a:r>
              <a:rPr lang="en-US" dirty="0" err="1"/>
              <a:t>l’expéditeur</a:t>
            </a:r>
            <a:endParaRPr lang="en-US" dirty="0"/>
          </a:p>
          <a:p>
            <a:pPr lvl="1"/>
            <a:r>
              <a:rPr lang="en-US" dirty="0" err="1"/>
              <a:t>N’ouvrez</a:t>
            </a:r>
            <a:r>
              <a:rPr lang="en-US" dirty="0"/>
              <a:t> pas les PJ de </a:t>
            </a:r>
            <a:r>
              <a:rPr lang="en-US" dirty="0" err="1"/>
              <a:t>destinataires</a:t>
            </a:r>
            <a:r>
              <a:rPr lang="en-US" dirty="0"/>
              <a:t> inconnus et </a:t>
            </a:r>
            <a:r>
              <a:rPr lang="en-US" dirty="0" err="1"/>
              <a:t>lancez</a:t>
            </a:r>
            <a:r>
              <a:rPr lang="en-US" dirty="0"/>
              <a:t> </a:t>
            </a:r>
            <a:r>
              <a:rPr lang="en-US" dirty="0" err="1"/>
              <a:t>une</a:t>
            </a:r>
            <a:r>
              <a:rPr lang="en-US" dirty="0"/>
              <a:t> </a:t>
            </a:r>
            <a:r>
              <a:rPr lang="en-US" dirty="0" err="1"/>
              <a:t>analyse</a:t>
            </a:r>
            <a:r>
              <a:rPr lang="en-US" dirty="0"/>
              <a:t> antivirus </a:t>
            </a:r>
            <a:r>
              <a:rPr lang="en-US" dirty="0" err="1"/>
              <a:t>avant</a:t>
            </a:r>
            <a:r>
              <a:rPr lang="en-US" dirty="0"/>
              <a:t> </a:t>
            </a:r>
            <a:r>
              <a:rPr lang="en-US" dirty="0" err="1"/>
              <a:t>d’ouvrir</a:t>
            </a:r>
            <a:r>
              <a:rPr lang="en-US" dirty="0"/>
              <a:t> les documents</a:t>
            </a:r>
          </a:p>
          <a:p>
            <a:pPr lvl="1"/>
            <a:r>
              <a:rPr lang="en-US" dirty="0"/>
              <a:t>Passer la </a:t>
            </a:r>
            <a:r>
              <a:rPr lang="en-US" dirty="0" err="1"/>
              <a:t>souris</a:t>
            </a:r>
            <a:r>
              <a:rPr lang="en-US" dirty="0"/>
              <a:t> sur un lien </a:t>
            </a:r>
            <a:r>
              <a:rPr lang="en-US" dirty="0" err="1"/>
              <a:t>avant</a:t>
            </a:r>
            <a:r>
              <a:rPr lang="en-US" dirty="0"/>
              <a:t> de la </a:t>
            </a:r>
            <a:r>
              <a:rPr lang="en-US" dirty="0" err="1"/>
              <a:t>cliquer</a:t>
            </a:r>
            <a:r>
              <a:rPr lang="en-US" dirty="0"/>
              <a:t> pour </a:t>
            </a:r>
            <a:r>
              <a:rPr lang="en-US" dirty="0" err="1"/>
              <a:t>voir</a:t>
            </a:r>
            <a:r>
              <a:rPr lang="en-US" dirty="0"/>
              <a:t> </a:t>
            </a:r>
            <a:r>
              <a:rPr lang="en-US" dirty="0" err="1"/>
              <a:t>sa</a:t>
            </a:r>
            <a:r>
              <a:rPr lang="en-US" dirty="0"/>
              <a:t> </a:t>
            </a:r>
            <a:r>
              <a:rPr lang="en-US" dirty="0" err="1"/>
              <a:t>cohérence</a:t>
            </a:r>
            <a:endParaRPr lang="en-US" dirty="0"/>
          </a:p>
          <a:p>
            <a:pPr lvl="1"/>
            <a:r>
              <a:rPr lang="en-US" dirty="0"/>
              <a:t>Ne pas </a:t>
            </a:r>
            <a:r>
              <a:rPr lang="en-US" dirty="0" err="1"/>
              <a:t>répondre</a:t>
            </a:r>
            <a:r>
              <a:rPr lang="en-US" dirty="0"/>
              <a:t> par email à des </a:t>
            </a:r>
            <a:r>
              <a:rPr lang="en-US" dirty="0" err="1"/>
              <a:t>demandes</a:t>
            </a:r>
            <a:r>
              <a:rPr lang="en-US" dirty="0"/>
              <a:t> </a:t>
            </a:r>
            <a:r>
              <a:rPr lang="en-US" dirty="0" err="1"/>
              <a:t>d’informations</a:t>
            </a:r>
            <a:r>
              <a:rPr lang="en-US" dirty="0"/>
              <a:t> </a:t>
            </a:r>
            <a:r>
              <a:rPr lang="en-US" dirty="0" err="1"/>
              <a:t>personnelles</a:t>
            </a:r>
            <a:endParaRPr lang="en-US" dirty="0"/>
          </a:p>
          <a:p>
            <a:pPr lvl="1"/>
            <a:r>
              <a:rPr lang="en-US" dirty="0"/>
              <a:t>Ne pas </a:t>
            </a:r>
            <a:r>
              <a:rPr lang="en-US" dirty="0" err="1"/>
              <a:t>relayer</a:t>
            </a:r>
            <a:r>
              <a:rPr lang="en-US" dirty="0"/>
              <a:t> de messages de type “</a:t>
            </a:r>
            <a:r>
              <a:rPr lang="en-US" dirty="0" err="1"/>
              <a:t>chaîne</a:t>
            </a:r>
            <a:r>
              <a:rPr lang="en-US" dirty="0"/>
              <a:t> de </a:t>
            </a:r>
            <a:r>
              <a:rPr lang="en-US" dirty="0" err="1"/>
              <a:t>lettres</a:t>
            </a:r>
            <a:r>
              <a:rPr lang="en-US" dirty="0"/>
              <a:t>”</a:t>
            </a:r>
          </a:p>
          <a:p>
            <a:pPr lvl="1"/>
            <a:endParaRPr lang="fr-FR" dirty="0"/>
          </a:p>
        </p:txBody>
      </p:sp>
    </p:spTree>
    <p:extLst>
      <p:ext uri="{BB962C8B-B14F-4D97-AF65-F5344CB8AC3E}">
        <p14:creationId xmlns:p14="http://schemas.microsoft.com/office/powerpoint/2010/main" val="40066972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4C3EA-70F6-DE1E-5A89-27A02FD0D60C}"/>
              </a:ext>
            </a:extLst>
          </p:cNvPr>
          <p:cNvSpPr>
            <a:spLocks noGrp="1"/>
          </p:cNvSpPr>
          <p:nvPr>
            <p:ph type="title"/>
          </p:nvPr>
        </p:nvSpPr>
        <p:spPr/>
        <p:txBody>
          <a:bodyPr/>
          <a:lstStyle/>
          <a:p>
            <a:r>
              <a:rPr lang="en-US" dirty="0"/>
              <a:t>9- </a:t>
            </a:r>
            <a:r>
              <a:rPr lang="en-US" dirty="0" err="1"/>
              <a:t>Télécharger</a:t>
            </a:r>
            <a:r>
              <a:rPr lang="en-US" dirty="0"/>
              <a:t> </a:t>
            </a:r>
            <a:r>
              <a:rPr lang="en-US" dirty="0" err="1"/>
              <a:t>ses</a:t>
            </a:r>
            <a:r>
              <a:rPr lang="en-US" dirty="0"/>
              <a:t> </a:t>
            </a:r>
            <a:r>
              <a:rPr lang="en-US" dirty="0" err="1"/>
              <a:t>programmes</a:t>
            </a:r>
            <a:r>
              <a:rPr lang="en-US" dirty="0"/>
              <a:t> sur les sites </a:t>
            </a:r>
            <a:r>
              <a:rPr lang="en-US" dirty="0" err="1"/>
              <a:t>officiels</a:t>
            </a:r>
            <a:endParaRPr lang="fr-FR" dirty="0"/>
          </a:p>
        </p:txBody>
      </p:sp>
      <p:sp>
        <p:nvSpPr>
          <p:cNvPr id="3" name="Content Placeholder 2">
            <a:extLst>
              <a:ext uri="{FF2B5EF4-FFF2-40B4-BE49-F238E27FC236}">
                <a16:creationId xmlns:a16="http://schemas.microsoft.com/office/drawing/2014/main" id="{362BBA2D-B234-1352-6890-5E19FD1549DC}"/>
              </a:ext>
            </a:extLst>
          </p:cNvPr>
          <p:cNvSpPr>
            <a:spLocks noGrp="1"/>
          </p:cNvSpPr>
          <p:nvPr>
            <p:ph idx="1"/>
          </p:nvPr>
        </p:nvSpPr>
        <p:spPr>
          <a:xfrm>
            <a:off x="838200" y="1825624"/>
            <a:ext cx="10515600" cy="4831849"/>
          </a:xfrm>
        </p:spPr>
        <p:txBody>
          <a:bodyPr>
            <a:normAutofit/>
          </a:bodyPr>
          <a:lstStyle/>
          <a:p>
            <a:pPr algn="l"/>
            <a:r>
              <a:rPr lang="fr-FR" sz="2400" b="0" i="0" u="none" strike="noStrike" baseline="0" dirty="0">
                <a:solidFill>
                  <a:srgbClr val="000000"/>
                </a:solidFill>
                <a:latin typeface="Calibri-Light"/>
              </a:rPr>
              <a:t>Téléchargez vos programmes sur les sites de leurs éditeurs ou d’autres sites de confiance</a:t>
            </a:r>
          </a:p>
          <a:p>
            <a:pPr algn="l"/>
            <a:endParaRPr lang="fr-FR" sz="2400" b="0" i="0" u="none" strike="noStrike" baseline="0" dirty="0">
              <a:solidFill>
                <a:srgbClr val="000000"/>
              </a:solidFill>
              <a:latin typeface="Calibri-Light"/>
            </a:endParaRPr>
          </a:p>
          <a:p>
            <a:pPr algn="l"/>
            <a:r>
              <a:rPr lang="fr-FR" sz="2400" dirty="0">
                <a:solidFill>
                  <a:srgbClr val="000000"/>
                </a:solidFill>
                <a:latin typeface="Calibri-Light"/>
              </a:rPr>
              <a:t>P</a:t>
            </a:r>
            <a:r>
              <a:rPr lang="fr-FR" sz="2400" b="0" i="0" u="none" strike="noStrike" baseline="0" dirty="0">
                <a:solidFill>
                  <a:srgbClr val="000000"/>
                </a:solidFill>
                <a:latin typeface="Calibri-Light"/>
              </a:rPr>
              <a:t>ensez à décocher ou désactiver toutes les cases proposant d’installer des logiciels complémentaires ;</a:t>
            </a:r>
          </a:p>
          <a:p>
            <a:pPr algn="l"/>
            <a:endParaRPr lang="fr-FR" sz="2400" b="0" i="0" u="none" strike="noStrike" baseline="0" dirty="0">
              <a:solidFill>
                <a:srgbClr val="000000"/>
              </a:solidFill>
              <a:latin typeface="Calibri-Light"/>
            </a:endParaRPr>
          </a:p>
          <a:p>
            <a:pPr algn="l"/>
            <a:r>
              <a:rPr lang="fr-FR" sz="2400" b="0" i="0" u="none" strike="noStrike" baseline="0" dirty="0">
                <a:solidFill>
                  <a:srgbClr val="000000"/>
                </a:solidFill>
                <a:latin typeface="Calibri-Light"/>
              </a:rPr>
              <a:t>Restez vigilants concernant les liens sponsorisés et réfléchir avant de cliquer sur des liens ;</a:t>
            </a:r>
          </a:p>
          <a:p>
            <a:pPr algn="l"/>
            <a:endParaRPr lang="fr-FR" sz="2400" b="0" i="0" u="none" strike="noStrike" baseline="0" dirty="0">
              <a:solidFill>
                <a:srgbClr val="000000"/>
              </a:solidFill>
              <a:latin typeface="Calibri-Light"/>
            </a:endParaRPr>
          </a:p>
          <a:p>
            <a:pPr algn="l"/>
            <a:r>
              <a:rPr lang="fr-FR" sz="2400" dirty="0">
                <a:solidFill>
                  <a:srgbClr val="000000"/>
                </a:solidFill>
                <a:latin typeface="Calibri-Light"/>
              </a:rPr>
              <a:t>D</a:t>
            </a:r>
            <a:r>
              <a:rPr lang="fr-FR" sz="2400" b="0" i="0" u="none" strike="noStrike" baseline="0" dirty="0">
                <a:solidFill>
                  <a:srgbClr val="000000"/>
                </a:solidFill>
                <a:latin typeface="Calibri-Light"/>
              </a:rPr>
              <a:t>ésactivez l’ouverture automatique des documents téléchargés et lancez une analyse antivirus avant de les ouvrir</a:t>
            </a:r>
            <a:endParaRPr lang="fr-FR" sz="2400" dirty="0"/>
          </a:p>
        </p:txBody>
      </p:sp>
    </p:spTree>
    <p:extLst>
      <p:ext uri="{BB962C8B-B14F-4D97-AF65-F5344CB8AC3E}">
        <p14:creationId xmlns:p14="http://schemas.microsoft.com/office/powerpoint/2010/main" val="4790493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A54EE-4D79-A281-2B15-C615EE75ADFB}"/>
              </a:ext>
            </a:extLst>
          </p:cNvPr>
          <p:cNvSpPr>
            <a:spLocks noGrp="1"/>
          </p:cNvSpPr>
          <p:nvPr>
            <p:ph type="title"/>
          </p:nvPr>
        </p:nvSpPr>
        <p:spPr/>
        <p:txBody>
          <a:bodyPr/>
          <a:lstStyle/>
          <a:p>
            <a:r>
              <a:rPr lang="en-US" dirty="0"/>
              <a:t>10 – </a:t>
            </a:r>
            <a:r>
              <a:rPr lang="en-US" dirty="0" err="1"/>
              <a:t>Être</a:t>
            </a:r>
            <a:r>
              <a:rPr lang="en-US" dirty="0"/>
              <a:t> vigilant </a:t>
            </a:r>
            <a:r>
              <a:rPr lang="en-US" dirty="0" err="1"/>
              <a:t>lors</a:t>
            </a:r>
            <a:r>
              <a:rPr lang="en-US" dirty="0"/>
              <a:t> d’un </a:t>
            </a:r>
            <a:r>
              <a:rPr lang="en-US" dirty="0" err="1"/>
              <a:t>paiement</a:t>
            </a:r>
            <a:r>
              <a:rPr lang="en-US" dirty="0"/>
              <a:t> sur Internet</a:t>
            </a:r>
            <a:endParaRPr lang="fr-FR" dirty="0"/>
          </a:p>
        </p:txBody>
      </p:sp>
      <p:sp>
        <p:nvSpPr>
          <p:cNvPr id="3" name="Content Placeholder 2">
            <a:extLst>
              <a:ext uri="{FF2B5EF4-FFF2-40B4-BE49-F238E27FC236}">
                <a16:creationId xmlns:a16="http://schemas.microsoft.com/office/drawing/2014/main" id="{9B2166BF-A682-7519-D1FC-D9C28BCCED8F}"/>
              </a:ext>
            </a:extLst>
          </p:cNvPr>
          <p:cNvSpPr>
            <a:spLocks noGrp="1"/>
          </p:cNvSpPr>
          <p:nvPr>
            <p:ph idx="1"/>
          </p:nvPr>
        </p:nvSpPr>
        <p:spPr/>
        <p:txBody>
          <a:bodyPr/>
          <a:lstStyle/>
          <a:p>
            <a:r>
              <a:rPr lang="en-US" dirty="0" err="1"/>
              <a:t>Vérifier</a:t>
            </a:r>
            <a:r>
              <a:rPr lang="en-US" dirty="0"/>
              <a:t> que le site qui </a:t>
            </a:r>
            <a:r>
              <a:rPr lang="en-US" dirty="0" err="1"/>
              <a:t>va</a:t>
            </a:r>
            <a:r>
              <a:rPr lang="en-US" dirty="0"/>
              <a:t> </a:t>
            </a:r>
            <a:r>
              <a:rPr lang="en-US" dirty="0" err="1"/>
              <a:t>récupérer</a:t>
            </a:r>
            <a:r>
              <a:rPr lang="en-US" dirty="0"/>
              <a:t> </a:t>
            </a:r>
            <a:r>
              <a:rPr lang="en-US" dirty="0" err="1"/>
              <a:t>votre</a:t>
            </a:r>
            <a:r>
              <a:rPr lang="en-US" dirty="0"/>
              <a:t> </a:t>
            </a:r>
            <a:r>
              <a:rPr lang="en-US" dirty="0" err="1"/>
              <a:t>numéro</a:t>
            </a:r>
            <a:r>
              <a:rPr lang="en-US" dirty="0"/>
              <a:t> de carte </a:t>
            </a:r>
            <a:r>
              <a:rPr lang="en-US" dirty="0" err="1"/>
              <a:t>bancaire</a:t>
            </a:r>
            <a:r>
              <a:rPr lang="en-US" dirty="0"/>
              <a:t> </a:t>
            </a:r>
            <a:r>
              <a:rPr lang="en-US" dirty="0" err="1"/>
              <a:t>est</a:t>
            </a:r>
            <a:r>
              <a:rPr lang="en-US" dirty="0"/>
              <a:t> de </a:t>
            </a:r>
            <a:r>
              <a:rPr lang="en-US" dirty="0" err="1"/>
              <a:t>confiance</a:t>
            </a:r>
            <a:endParaRPr lang="en-US" dirty="0"/>
          </a:p>
          <a:p>
            <a:r>
              <a:rPr lang="en-US" dirty="0" err="1"/>
              <a:t>Vérifiez</a:t>
            </a:r>
            <a:r>
              <a:rPr lang="en-US" dirty="0"/>
              <a:t> la </a:t>
            </a:r>
            <a:r>
              <a:rPr lang="en-US" dirty="0" err="1"/>
              <a:t>sécurité</a:t>
            </a:r>
            <a:r>
              <a:rPr lang="en-US" dirty="0"/>
              <a:t> du </a:t>
            </a:r>
            <a:r>
              <a:rPr lang="en-US" dirty="0" err="1"/>
              <a:t>transfert</a:t>
            </a:r>
            <a:r>
              <a:rPr lang="en-US" dirty="0"/>
              <a:t> </a:t>
            </a:r>
            <a:r>
              <a:rPr lang="en-US" dirty="0" err="1"/>
              <a:t>réseau</a:t>
            </a:r>
            <a:r>
              <a:rPr lang="en-US" dirty="0"/>
              <a:t> (https)</a:t>
            </a:r>
          </a:p>
          <a:p>
            <a:r>
              <a:rPr lang="en-US" dirty="0" err="1"/>
              <a:t>Sécurisez</a:t>
            </a:r>
            <a:r>
              <a:rPr lang="en-US" dirty="0"/>
              <a:t> </a:t>
            </a:r>
            <a:r>
              <a:rPr lang="en-US" dirty="0" err="1"/>
              <a:t>votre</a:t>
            </a:r>
            <a:r>
              <a:rPr lang="en-US" dirty="0"/>
              <a:t> CB par </a:t>
            </a:r>
            <a:r>
              <a:rPr lang="en-US" dirty="0" err="1"/>
              <a:t>une</a:t>
            </a:r>
            <a:r>
              <a:rPr lang="en-US" dirty="0"/>
              <a:t> </a:t>
            </a:r>
            <a:r>
              <a:rPr lang="en-US" dirty="0" err="1"/>
              <a:t>authentification</a:t>
            </a:r>
            <a:r>
              <a:rPr lang="en-US" dirty="0"/>
              <a:t> </a:t>
            </a:r>
            <a:r>
              <a:rPr lang="en-US" dirty="0" err="1"/>
              <a:t>multifactorielle</a:t>
            </a:r>
            <a:r>
              <a:rPr lang="fr-FR" dirty="0"/>
              <a:t> (DSP2 depuis mai 2021 pour tous les achats en ligne &gt; 30 EUR)</a:t>
            </a:r>
          </a:p>
          <a:p>
            <a:r>
              <a:rPr lang="fr-FR" dirty="0"/>
              <a:t>Ne stockez pas les informations de votre CB sur votre ordinateur</a:t>
            </a:r>
          </a:p>
        </p:txBody>
      </p:sp>
    </p:spTree>
    <p:extLst>
      <p:ext uri="{BB962C8B-B14F-4D97-AF65-F5344CB8AC3E}">
        <p14:creationId xmlns:p14="http://schemas.microsoft.com/office/powerpoint/2010/main" val="2867779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1B723-92BA-83D4-08BE-F0340AEC9ED7}"/>
              </a:ext>
            </a:extLst>
          </p:cNvPr>
          <p:cNvSpPr>
            <a:spLocks noGrp="1"/>
          </p:cNvSpPr>
          <p:nvPr>
            <p:ph type="title"/>
          </p:nvPr>
        </p:nvSpPr>
        <p:spPr/>
        <p:txBody>
          <a:bodyPr/>
          <a:lstStyle/>
          <a:p>
            <a:r>
              <a:rPr lang="en-US" dirty="0"/>
              <a:t>La </a:t>
            </a:r>
            <a:r>
              <a:rPr lang="en-US" dirty="0" err="1"/>
              <a:t>liste</a:t>
            </a:r>
            <a:r>
              <a:rPr lang="en-US" dirty="0"/>
              <a:t> des </a:t>
            </a:r>
            <a:r>
              <a:rPr lang="en-US" dirty="0" err="1"/>
              <a:t>Bonnes</a:t>
            </a:r>
            <a:r>
              <a:rPr lang="en-US" dirty="0"/>
              <a:t> Pratiques (ANSSI 2017)</a:t>
            </a:r>
            <a:endParaRPr lang="fr-FR" dirty="0"/>
          </a:p>
        </p:txBody>
      </p:sp>
      <p:sp>
        <p:nvSpPr>
          <p:cNvPr id="3" name="Content Placeholder 2">
            <a:extLst>
              <a:ext uri="{FF2B5EF4-FFF2-40B4-BE49-F238E27FC236}">
                <a16:creationId xmlns:a16="http://schemas.microsoft.com/office/drawing/2014/main" id="{93F5F080-0C32-0C23-A1C0-8417EE514358}"/>
              </a:ext>
            </a:extLst>
          </p:cNvPr>
          <p:cNvSpPr>
            <a:spLocks noGrp="1"/>
          </p:cNvSpPr>
          <p:nvPr>
            <p:ph idx="1"/>
          </p:nvPr>
        </p:nvSpPr>
        <p:spPr/>
        <p:txBody>
          <a:bodyPr>
            <a:normAutofit fontScale="92500" lnSpcReduction="20000"/>
          </a:bodyPr>
          <a:lstStyle/>
          <a:p>
            <a:pPr marL="342900" indent="-342900" algn="l">
              <a:buFont typeface="+mj-lt"/>
              <a:buAutoNum type="arabicPeriod"/>
            </a:pPr>
            <a:r>
              <a:rPr lang="fr-FR" sz="1800" b="0" i="0" u="none" strike="noStrike" baseline="0" dirty="0">
                <a:solidFill>
                  <a:srgbClr val="000000"/>
                </a:solidFill>
                <a:latin typeface="Calibri-Light"/>
              </a:rPr>
              <a:t>Choisir avec soin ses mots de passe</a:t>
            </a:r>
            <a:endParaRPr lang="fr-FR" sz="1800" b="0" i="0" u="none" strike="noStrike" baseline="0" dirty="0">
              <a:solidFill>
                <a:srgbClr val="8F0052"/>
              </a:solidFill>
              <a:latin typeface="Calibri-Light"/>
            </a:endParaRPr>
          </a:p>
          <a:p>
            <a:pPr marL="342900" indent="-342900" algn="l">
              <a:buFont typeface="+mj-lt"/>
              <a:buAutoNum type="arabicPeriod"/>
            </a:pPr>
            <a:r>
              <a:rPr lang="fr-FR" sz="1800" b="0" i="0" u="none" strike="noStrike" baseline="0" dirty="0">
                <a:solidFill>
                  <a:srgbClr val="000000"/>
                </a:solidFill>
                <a:latin typeface="Calibri-Light"/>
              </a:rPr>
              <a:t>Mettre à jour régulièrement vos logiciels</a:t>
            </a:r>
            <a:endParaRPr lang="fr-FR" sz="1800" b="0" i="0" u="none" strike="noStrike" baseline="0" dirty="0">
              <a:solidFill>
                <a:srgbClr val="8F0052"/>
              </a:solidFill>
              <a:latin typeface="Calibri-Light"/>
            </a:endParaRPr>
          </a:p>
          <a:p>
            <a:pPr marL="342900" indent="-342900" algn="l">
              <a:buFont typeface="+mj-lt"/>
              <a:buAutoNum type="arabicPeriod"/>
            </a:pPr>
            <a:r>
              <a:rPr lang="fr-FR" sz="1800" b="0" i="0" u="none" strike="noStrike" baseline="0" dirty="0">
                <a:solidFill>
                  <a:srgbClr val="000000"/>
                </a:solidFill>
                <a:latin typeface="Calibri-Light"/>
              </a:rPr>
              <a:t>Bien connaître ses utilisateurs et ses prestataires</a:t>
            </a:r>
            <a:endParaRPr lang="fr-FR" sz="1800" b="0" i="0" u="none" strike="noStrike" baseline="0" dirty="0">
              <a:solidFill>
                <a:srgbClr val="8F0052"/>
              </a:solidFill>
              <a:latin typeface="Calibri-Light"/>
            </a:endParaRPr>
          </a:p>
          <a:p>
            <a:pPr marL="342900" indent="-342900" algn="l">
              <a:buFont typeface="+mj-lt"/>
              <a:buAutoNum type="arabicPeriod"/>
            </a:pPr>
            <a:r>
              <a:rPr lang="fr-FR" sz="1800" b="0" i="0" u="none" strike="noStrike" baseline="0" dirty="0">
                <a:solidFill>
                  <a:srgbClr val="000000"/>
                </a:solidFill>
                <a:latin typeface="Calibri-Light"/>
              </a:rPr>
              <a:t>Effectuer des sauvegardes régulières</a:t>
            </a:r>
            <a:endParaRPr lang="fr-FR" sz="1800" b="0" i="0" u="none" strike="noStrike" baseline="0" dirty="0">
              <a:solidFill>
                <a:srgbClr val="8F0052"/>
              </a:solidFill>
              <a:latin typeface="Calibri-Light"/>
            </a:endParaRPr>
          </a:p>
          <a:p>
            <a:pPr marL="342900" indent="-342900" algn="l">
              <a:buFont typeface="+mj-lt"/>
              <a:buAutoNum type="arabicPeriod"/>
            </a:pPr>
            <a:r>
              <a:rPr lang="fr-FR" sz="1800" b="0" i="0" u="none" strike="noStrike" baseline="0" dirty="0">
                <a:solidFill>
                  <a:srgbClr val="000000"/>
                </a:solidFill>
                <a:latin typeface="Calibri-Light"/>
              </a:rPr>
              <a:t>Sécuriser l’accès Wi-Fi de votre entreprise</a:t>
            </a:r>
            <a:endParaRPr lang="fr-FR" sz="1800" b="0" i="0" u="none" strike="noStrike" baseline="0" dirty="0">
              <a:solidFill>
                <a:srgbClr val="8F0052"/>
              </a:solidFill>
              <a:latin typeface="Calibri-Light"/>
            </a:endParaRPr>
          </a:p>
          <a:p>
            <a:pPr marL="342900" indent="-342900" algn="l">
              <a:buFont typeface="+mj-lt"/>
              <a:buAutoNum type="arabicPeriod"/>
            </a:pPr>
            <a:r>
              <a:rPr lang="fr-FR" sz="1800" b="0" i="0" u="none" strike="noStrike" baseline="0" dirty="0">
                <a:solidFill>
                  <a:srgbClr val="000000"/>
                </a:solidFill>
                <a:latin typeface="Calibri-Light"/>
              </a:rPr>
              <a:t>Être aussi prudent avec son ordiphone (smartphone) ou sa tablette qu’avec son ordinateur</a:t>
            </a:r>
            <a:endParaRPr lang="fr-FR" sz="1800" b="0" i="0" u="none" strike="noStrike" baseline="0" dirty="0">
              <a:solidFill>
                <a:srgbClr val="8F0052"/>
              </a:solidFill>
              <a:latin typeface="Calibri-Light"/>
            </a:endParaRPr>
          </a:p>
          <a:p>
            <a:pPr marL="342900" indent="-342900" algn="l">
              <a:buFont typeface="+mj-lt"/>
              <a:buAutoNum type="arabicPeriod"/>
            </a:pPr>
            <a:r>
              <a:rPr lang="fr-FR" sz="1800" b="0" i="0" u="none" strike="noStrike" baseline="0" dirty="0">
                <a:solidFill>
                  <a:srgbClr val="000000"/>
                </a:solidFill>
                <a:latin typeface="Calibri-Light"/>
              </a:rPr>
              <a:t>Protéger ses données lors de ses déplacements</a:t>
            </a:r>
            <a:endParaRPr lang="fr-FR" sz="1800" b="0" i="0" u="none" strike="noStrike" baseline="0" dirty="0">
              <a:solidFill>
                <a:srgbClr val="8F0052"/>
              </a:solidFill>
              <a:latin typeface="Calibri-Light"/>
            </a:endParaRPr>
          </a:p>
          <a:p>
            <a:pPr marL="342900" indent="-342900" algn="l">
              <a:buFont typeface="+mj-lt"/>
              <a:buAutoNum type="arabicPeriod"/>
            </a:pPr>
            <a:r>
              <a:rPr lang="fr-FR" sz="1800" b="0" i="0" u="none" strike="noStrike" baseline="0" dirty="0">
                <a:solidFill>
                  <a:srgbClr val="000000"/>
                </a:solidFill>
                <a:latin typeface="Calibri-Light"/>
              </a:rPr>
              <a:t>Être prudent lors de l’utilisation de sa messagerie</a:t>
            </a:r>
            <a:endParaRPr lang="fr-FR" sz="1800" b="0" i="0" u="none" strike="noStrike" baseline="0" dirty="0">
              <a:solidFill>
                <a:srgbClr val="8F0052"/>
              </a:solidFill>
              <a:latin typeface="Calibri-Light"/>
            </a:endParaRPr>
          </a:p>
          <a:p>
            <a:pPr marL="342900" indent="-342900" algn="l">
              <a:buFont typeface="+mj-lt"/>
              <a:buAutoNum type="arabicPeriod"/>
            </a:pPr>
            <a:r>
              <a:rPr lang="fr-FR" sz="1800" b="0" i="0" u="none" strike="noStrike" baseline="0" dirty="0">
                <a:solidFill>
                  <a:srgbClr val="000000"/>
                </a:solidFill>
                <a:latin typeface="Calibri-Light"/>
              </a:rPr>
              <a:t>Télécharger ses programmes sur les sites officiels des éditeurs</a:t>
            </a:r>
            <a:endParaRPr lang="fr-FR" sz="1800" b="0" i="0" u="none" strike="noStrike" baseline="0" dirty="0">
              <a:solidFill>
                <a:srgbClr val="8F0052"/>
              </a:solidFill>
              <a:latin typeface="Calibri-Light"/>
            </a:endParaRPr>
          </a:p>
          <a:p>
            <a:pPr marL="342900" indent="-342900" algn="l">
              <a:buFont typeface="+mj-lt"/>
              <a:buAutoNum type="arabicPeriod"/>
            </a:pPr>
            <a:r>
              <a:rPr lang="fr-FR" sz="1800" b="0" i="0" u="none" strike="noStrike" baseline="0" dirty="0">
                <a:solidFill>
                  <a:srgbClr val="000000"/>
                </a:solidFill>
                <a:latin typeface="Calibri-Light"/>
              </a:rPr>
              <a:t>Être vigilant lors d’un paiement sur Internet </a:t>
            </a:r>
          </a:p>
          <a:p>
            <a:pPr marL="342900" indent="-342900" algn="l">
              <a:buFont typeface="+mj-lt"/>
              <a:buAutoNum type="arabicPeriod"/>
            </a:pPr>
            <a:r>
              <a:rPr lang="fr-FR" sz="1800" b="0" i="0" u="none" strike="noStrike" baseline="0" dirty="0">
                <a:solidFill>
                  <a:srgbClr val="000000"/>
                </a:solidFill>
                <a:latin typeface="Calibri-Light"/>
              </a:rPr>
              <a:t>Séparer les usages personnels des usages professionnels </a:t>
            </a:r>
          </a:p>
          <a:p>
            <a:pPr marL="342900" indent="-342900" algn="l">
              <a:buFont typeface="+mj-lt"/>
              <a:buAutoNum type="arabicPeriod"/>
            </a:pPr>
            <a:r>
              <a:rPr lang="fr-FR" sz="1800" b="0" i="0" u="none" strike="noStrike" baseline="0" dirty="0">
                <a:solidFill>
                  <a:srgbClr val="000000"/>
                </a:solidFill>
                <a:latin typeface="Calibri-Light"/>
              </a:rPr>
              <a:t>Prendre soin de ses informations personnelles, professionnelles et de son identité numérique</a:t>
            </a:r>
          </a:p>
          <a:p>
            <a:pPr marL="342900" indent="-342900" algn="l">
              <a:buFont typeface="+mj-lt"/>
              <a:buAutoNum type="arabicPeriod"/>
            </a:pPr>
            <a:endParaRPr lang="fr-FR" sz="1800" dirty="0">
              <a:solidFill>
                <a:srgbClr val="000000"/>
              </a:solidFill>
              <a:latin typeface="Calibri-Light"/>
            </a:endParaRPr>
          </a:p>
          <a:p>
            <a:pPr marL="0" indent="0" algn="l">
              <a:buNone/>
            </a:pPr>
            <a:r>
              <a:rPr lang="fr-FR" sz="1800" dirty="0">
                <a:solidFill>
                  <a:srgbClr val="FF0000"/>
                </a:solidFill>
                <a:latin typeface="Calibri-Light"/>
              </a:rPr>
              <a:t>Avertissement : ceci est la position de l’ANSSI</a:t>
            </a:r>
          </a:p>
        </p:txBody>
      </p:sp>
    </p:spTree>
    <p:extLst>
      <p:ext uri="{BB962C8B-B14F-4D97-AF65-F5344CB8AC3E}">
        <p14:creationId xmlns:p14="http://schemas.microsoft.com/office/powerpoint/2010/main" val="13193467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C86AB-E000-6699-332E-8597AD0D00E9}"/>
              </a:ext>
            </a:extLst>
          </p:cNvPr>
          <p:cNvSpPr>
            <a:spLocks noGrp="1"/>
          </p:cNvSpPr>
          <p:nvPr>
            <p:ph type="title"/>
          </p:nvPr>
        </p:nvSpPr>
        <p:spPr/>
        <p:txBody>
          <a:bodyPr/>
          <a:lstStyle/>
          <a:p>
            <a:r>
              <a:rPr lang="en-US" dirty="0"/>
              <a:t>11- </a:t>
            </a:r>
            <a:r>
              <a:rPr lang="en-US" dirty="0" err="1"/>
              <a:t>Séparer</a:t>
            </a:r>
            <a:r>
              <a:rPr lang="en-US" dirty="0"/>
              <a:t> les usages personnels des usages </a:t>
            </a:r>
            <a:r>
              <a:rPr lang="en-US" dirty="0" err="1"/>
              <a:t>professionels</a:t>
            </a:r>
            <a:endParaRPr lang="fr-FR" dirty="0"/>
          </a:p>
        </p:txBody>
      </p:sp>
      <p:sp>
        <p:nvSpPr>
          <p:cNvPr id="3" name="Content Placeholder 2">
            <a:extLst>
              <a:ext uri="{FF2B5EF4-FFF2-40B4-BE49-F238E27FC236}">
                <a16:creationId xmlns:a16="http://schemas.microsoft.com/office/drawing/2014/main" id="{7B3DCE42-9DDF-E8AD-2430-A715B8DA90F8}"/>
              </a:ext>
            </a:extLst>
          </p:cNvPr>
          <p:cNvSpPr>
            <a:spLocks noGrp="1"/>
          </p:cNvSpPr>
          <p:nvPr>
            <p:ph idx="1"/>
          </p:nvPr>
        </p:nvSpPr>
        <p:spPr/>
        <p:txBody>
          <a:bodyPr>
            <a:normAutofit lnSpcReduction="10000"/>
          </a:bodyPr>
          <a:lstStyle/>
          <a:p>
            <a:r>
              <a:rPr lang="en-US" dirty="0"/>
              <a:t>Le BYOD pose des </a:t>
            </a:r>
            <a:r>
              <a:rPr lang="en-US" dirty="0" err="1"/>
              <a:t>problématiques</a:t>
            </a:r>
            <a:r>
              <a:rPr lang="en-US" dirty="0"/>
              <a:t> de </a:t>
            </a:r>
            <a:r>
              <a:rPr lang="en-US" dirty="0" err="1"/>
              <a:t>sécurité</a:t>
            </a:r>
            <a:r>
              <a:rPr lang="en-US" dirty="0"/>
              <a:t> !</a:t>
            </a:r>
          </a:p>
          <a:p>
            <a:pPr lvl="1"/>
            <a:r>
              <a:rPr lang="en-US" dirty="0"/>
              <a:t>Vol </a:t>
            </a:r>
            <a:r>
              <a:rPr lang="en-US" dirty="0" err="1"/>
              <a:t>ou</a:t>
            </a:r>
            <a:r>
              <a:rPr lang="en-US" dirty="0"/>
              <a:t> </a:t>
            </a:r>
            <a:r>
              <a:rPr lang="en-US" dirty="0" err="1"/>
              <a:t>perte</a:t>
            </a:r>
            <a:r>
              <a:rPr lang="en-US" dirty="0"/>
              <a:t> des </a:t>
            </a:r>
            <a:r>
              <a:rPr lang="en-US" dirty="0" err="1"/>
              <a:t>appareils</a:t>
            </a:r>
            <a:endParaRPr lang="en-US" dirty="0"/>
          </a:p>
          <a:p>
            <a:pPr lvl="1"/>
            <a:r>
              <a:rPr lang="en-US" dirty="0"/>
              <a:t>Intrusions</a:t>
            </a:r>
          </a:p>
          <a:p>
            <a:pPr lvl="1"/>
            <a:r>
              <a:rPr lang="en-US" dirty="0"/>
              <a:t>Manque de </a:t>
            </a:r>
            <a:r>
              <a:rPr lang="en-US" dirty="0" err="1"/>
              <a:t>contrôle</a:t>
            </a:r>
            <a:r>
              <a:rPr lang="en-US" dirty="0"/>
              <a:t> sur </a:t>
            </a:r>
            <a:r>
              <a:rPr lang="en-US" dirty="0" err="1"/>
              <a:t>l’utilisation</a:t>
            </a:r>
            <a:r>
              <a:rPr lang="en-US" dirty="0"/>
              <a:t> des </a:t>
            </a:r>
            <a:r>
              <a:rPr lang="en-US" dirty="0" err="1"/>
              <a:t>appareils</a:t>
            </a:r>
            <a:r>
              <a:rPr lang="en-US" dirty="0"/>
              <a:t> par les </a:t>
            </a:r>
            <a:r>
              <a:rPr lang="en-US" dirty="0" err="1"/>
              <a:t>collaborateurs</a:t>
            </a:r>
            <a:endParaRPr lang="en-US" dirty="0"/>
          </a:p>
          <a:p>
            <a:pPr lvl="1"/>
            <a:r>
              <a:rPr lang="en-US" dirty="0" err="1"/>
              <a:t>Fuites</a:t>
            </a:r>
            <a:r>
              <a:rPr lang="en-US" dirty="0"/>
              <a:t> de </a:t>
            </a:r>
            <a:r>
              <a:rPr lang="en-US" dirty="0" err="1"/>
              <a:t>données</a:t>
            </a:r>
            <a:r>
              <a:rPr lang="en-US" dirty="0"/>
              <a:t> </a:t>
            </a:r>
            <a:r>
              <a:rPr lang="en-US" dirty="0" err="1"/>
              <a:t>lors</a:t>
            </a:r>
            <a:r>
              <a:rPr lang="en-US" dirty="0"/>
              <a:t> du </a:t>
            </a:r>
            <a:r>
              <a:rPr lang="en-US" dirty="0" err="1"/>
              <a:t>départ</a:t>
            </a:r>
            <a:r>
              <a:rPr lang="en-US" dirty="0"/>
              <a:t> du </a:t>
            </a:r>
            <a:r>
              <a:rPr lang="en-US" dirty="0" err="1"/>
              <a:t>collaborateur</a:t>
            </a:r>
            <a:endParaRPr lang="en-US" dirty="0"/>
          </a:p>
          <a:p>
            <a:pPr lvl="1"/>
            <a:endParaRPr lang="en-US" dirty="0"/>
          </a:p>
          <a:p>
            <a:r>
              <a:rPr lang="en-US" dirty="0" err="1"/>
              <a:t>Recommandations</a:t>
            </a:r>
            <a:endParaRPr lang="en-US" dirty="0"/>
          </a:p>
          <a:p>
            <a:pPr lvl="1"/>
            <a:r>
              <a:rPr lang="en-US" dirty="0"/>
              <a:t>Ne pas </a:t>
            </a:r>
            <a:r>
              <a:rPr lang="en-US" dirty="0" err="1"/>
              <a:t>utiliser</a:t>
            </a:r>
            <a:r>
              <a:rPr lang="en-US" dirty="0"/>
              <a:t> les </a:t>
            </a:r>
            <a:r>
              <a:rPr lang="en-US" dirty="0" err="1"/>
              <a:t>messageries</a:t>
            </a:r>
            <a:r>
              <a:rPr lang="en-US" dirty="0"/>
              <a:t> </a:t>
            </a:r>
            <a:r>
              <a:rPr lang="en-US" dirty="0" err="1"/>
              <a:t>personnelles</a:t>
            </a:r>
            <a:r>
              <a:rPr lang="en-US" dirty="0"/>
              <a:t> (attention au forward !)</a:t>
            </a:r>
          </a:p>
          <a:p>
            <a:pPr lvl="1"/>
            <a:r>
              <a:rPr lang="en-US" dirty="0" err="1"/>
              <a:t>N’hébergez</a:t>
            </a:r>
            <a:r>
              <a:rPr lang="en-US" dirty="0"/>
              <a:t> pas de </a:t>
            </a:r>
            <a:r>
              <a:rPr lang="en-US" dirty="0" err="1"/>
              <a:t>données</a:t>
            </a:r>
            <a:r>
              <a:rPr lang="en-US" dirty="0"/>
              <a:t> pro sur </a:t>
            </a:r>
            <a:r>
              <a:rPr lang="en-US" dirty="0" err="1"/>
              <a:t>vos</a:t>
            </a:r>
            <a:r>
              <a:rPr lang="en-US" dirty="0"/>
              <a:t> </a:t>
            </a:r>
            <a:r>
              <a:rPr lang="en-US" dirty="0" err="1"/>
              <a:t>équipements</a:t>
            </a:r>
            <a:r>
              <a:rPr lang="en-US" dirty="0"/>
              <a:t> personnels (</a:t>
            </a:r>
            <a:r>
              <a:rPr lang="en-US" dirty="0" err="1"/>
              <a:t>clé</a:t>
            </a:r>
            <a:r>
              <a:rPr lang="en-US" dirty="0"/>
              <a:t> </a:t>
            </a:r>
            <a:r>
              <a:rPr lang="en-US" dirty="0" err="1"/>
              <a:t>usb</a:t>
            </a:r>
            <a:r>
              <a:rPr lang="en-US" dirty="0"/>
              <a:t>, </a:t>
            </a:r>
            <a:r>
              <a:rPr lang="en-US" dirty="0" err="1"/>
              <a:t>téléphone</a:t>
            </a:r>
            <a:r>
              <a:rPr lang="en-US" dirty="0"/>
              <a:t>) </a:t>
            </a:r>
            <a:r>
              <a:rPr lang="en-US" dirty="0" err="1"/>
              <a:t>ou</a:t>
            </a:r>
            <a:r>
              <a:rPr lang="en-US" dirty="0"/>
              <a:t> sur des clouds </a:t>
            </a:r>
            <a:r>
              <a:rPr lang="en-US" dirty="0" err="1"/>
              <a:t>perso</a:t>
            </a:r>
            <a:r>
              <a:rPr lang="en-US" dirty="0"/>
              <a:t> </a:t>
            </a:r>
            <a:r>
              <a:rPr lang="en-US" dirty="0" err="1"/>
              <a:t>en</a:t>
            </a:r>
            <a:r>
              <a:rPr lang="en-US" dirty="0"/>
              <a:t> </a:t>
            </a:r>
            <a:r>
              <a:rPr lang="en-US" dirty="0" err="1"/>
              <a:t>ligne</a:t>
            </a:r>
            <a:endParaRPr lang="en-US" dirty="0"/>
          </a:p>
          <a:p>
            <a:pPr lvl="1"/>
            <a:r>
              <a:rPr lang="en-US" dirty="0"/>
              <a:t>Ne </a:t>
            </a:r>
            <a:r>
              <a:rPr lang="en-US" dirty="0" err="1"/>
              <a:t>connectez</a:t>
            </a:r>
            <a:r>
              <a:rPr lang="en-US" dirty="0"/>
              <a:t> pas de supports </a:t>
            </a:r>
            <a:r>
              <a:rPr lang="en-US" dirty="0" err="1"/>
              <a:t>amovibles</a:t>
            </a:r>
            <a:r>
              <a:rPr lang="en-US" dirty="0"/>
              <a:t> personnels aux </a:t>
            </a:r>
            <a:r>
              <a:rPr lang="en-US" dirty="0" err="1"/>
              <a:t>ordinateurs</a:t>
            </a:r>
            <a:r>
              <a:rPr lang="en-US" dirty="0"/>
              <a:t> de </a:t>
            </a:r>
            <a:r>
              <a:rPr lang="en-US" dirty="0" err="1"/>
              <a:t>l’entreprise</a:t>
            </a:r>
            <a:endParaRPr lang="en-US" dirty="0"/>
          </a:p>
        </p:txBody>
      </p:sp>
    </p:spTree>
    <p:extLst>
      <p:ext uri="{BB962C8B-B14F-4D97-AF65-F5344CB8AC3E}">
        <p14:creationId xmlns:p14="http://schemas.microsoft.com/office/powerpoint/2010/main" val="33759009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F51ED-1F55-EF14-4B86-EDDD484A8BDB}"/>
              </a:ext>
            </a:extLst>
          </p:cNvPr>
          <p:cNvSpPr>
            <a:spLocks noGrp="1"/>
          </p:cNvSpPr>
          <p:nvPr>
            <p:ph type="title"/>
          </p:nvPr>
        </p:nvSpPr>
        <p:spPr/>
        <p:txBody>
          <a:bodyPr>
            <a:normAutofit fontScale="90000"/>
          </a:bodyPr>
          <a:lstStyle/>
          <a:p>
            <a:r>
              <a:rPr lang="en-US" dirty="0"/>
              <a:t>12- Prendre </a:t>
            </a:r>
            <a:r>
              <a:rPr lang="en-US" dirty="0" err="1"/>
              <a:t>soin</a:t>
            </a:r>
            <a:r>
              <a:rPr lang="en-US" dirty="0"/>
              <a:t> de </a:t>
            </a:r>
            <a:r>
              <a:rPr lang="en-US" dirty="0" err="1"/>
              <a:t>ses</a:t>
            </a:r>
            <a:r>
              <a:rPr lang="en-US" dirty="0"/>
              <a:t> </a:t>
            </a:r>
            <a:r>
              <a:rPr lang="en-US" dirty="0" err="1"/>
              <a:t>informations</a:t>
            </a:r>
            <a:r>
              <a:rPr lang="en-US" dirty="0"/>
              <a:t> </a:t>
            </a:r>
            <a:r>
              <a:rPr lang="en-US" dirty="0" err="1"/>
              <a:t>personnelles</a:t>
            </a:r>
            <a:r>
              <a:rPr lang="en-US" dirty="0"/>
              <a:t>, </a:t>
            </a:r>
            <a:r>
              <a:rPr lang="en-US" dirty="0" err="1"/>
              <a:t>professionnelles</a:t>
            </a:r>
            <a:r>
              <a:rPr lang="en-US" dirty="0"/>
              <a:t> et de son </a:t>
            </a:r>
            <a:r>
              <a:rPr lang="en-US" dirty="0" err="1"/>
              <a:t>identité</a:t>
            </a:r>
            <a:r>
              <a:rPr lang="en-US" dirty="0"/>
              <a:t> numérique</a:t>
            </a:r>
            <a:endParaRPr lang="fr-FR" dirty="0"/>
          </a:p>
        </p:txBody>
      </p:sp>
      <p:sp>
        <p:nvSpPr>
          <p:cNvPr id="3" name="Content Placeholder 2">
            <a:extLst>
              <a:ext uri="{FF2B5EF4-FFF2-40B4-BE49-F238E27FC236}">
                <a16:creationId xmlns:a16="http://schemas.microsoft.com/office/drawing/2014/main" id="{77F8F801-9B59-6AAF-A16F-2AB1498BA7E0}"/>
              </a:ext>
            </a:extLst>
          </p:cNvPr>
          <p:cNvSpPr>
            <a:spLocks noGrp="1"/>
          </p:cNvSpPr>
          <p:nvPr>
            <p:ph idx="1"/>
          </p:nvPr>
        </p:nvSpPr>
        <p:spPr/>
        <p:txBody>
          <a:bodyPr/>
          <a:lstStyle/>
          <a:p>
            <a:r>
              <a:rPr lang="en-US" dirty="0" err="1"/>
              <a:t>Perte</a:t>
            </a:r>
            <a:r>
              <a:rPr lang="en-US" dirty="0"/>
              <a:t> de </a:t>
            </a:r>
            <a:r>
              <a:rPr lang="en-US" dirty="0" err="1"/>
              <a:t>contrôle</a:t>
            </a:r>
            <a:r>
              <a:rPr lang="en-US" dirty="0"/>
              <a:t> sur les </a:t>
            </a:r>
            <a:r>
              <a:rPr lang="en-US" dirty="0" err="1"/>
              <a:t>données</a:t>
            </a:r>
            <a:r>
              <a:rPr lang="en-US" dirty="0"/>
              <a:t> </a:t>
            </a:r>
            <a:r>
              <a:rPr lang="en-US" dirty="0" err="1"/>
              <a:t>publiées</a:t>
            </a:r>
            <a:endParaRPr lang="en-US" dirty="0"/>
          </a:p>
          <a:p>
            <a:r>
              <a:rPr lang="en-US" dirty="0" err="1"/>
              <a:t>Risque</a:t>
            </a:r>
            <a:r>
              <a:rPr lang="en-US" dirty="0"/>
              <a:t> </a:t>
            </a:r>
            <a:r>
              <a:rPr lang="en-US" dirty="0" err="1"/>
              <a:t>d’ingénierie</a:t>
            </a:r>
            <a:r>
              <a:rPr lang="en-US" dirty="0"/>
              <a:t> </a:t>
            </a:r>
            <a:r>
              <a:rPr lang="en-US" dirty="0" err="1"/>
              <a:t>sociale</a:t>
            </a:r>
            <a:endParaRPr lang="en-US" dirty="0"/>
          </a:p>
          <a:p>
            <a:endParaRPr lang="en-US" dirty="0"/>
          </a:p>
          <a:p>
            <a:r>
              <a:rPr lang="en-US" dirty="0" err="1"/>
              <a:t>Précautions</a:t>
            </a:r>
            <a:r>
              <a:rPr lang="en-US" dirty="0"/>
              <a:t>:</a:t>
            </a:r>
          </a:p>
          <a:p>
            <a:pPr lvl="1"/>
            <a:r>
              <a:rPr lang="en-US" dirty="0"/>
              <a:t>Attention au </a:t>
            </a:r>
            <a:r>
              <a:rPr lang="en-US" dirty="0" err="1"/>
              <a:t>remplissage</a:t>
            </a:r>
            <a:r>
              <a:rPr lang="en-US" dirty="0"/>
              <a:t> de </a:t>
            </a:r>
            <a:r>
              <a:rPr lang="en-US" dirty="0" err="1"/>
              <a:t>formulaire</a:t>
            </a:r>
            <a:r>
              <a:rPr lang="en-US" dirty="0"/>
              <a:t> (transmission </a:t>
            </a:r>
            <a:r>
              <a:rPr lang="en-US" dirty="0" err="1"/>
              <a:t>uniquement</a:t>
            </a:r>
            <a:r>
              <a:rPr lang="en-US" dirty="0"/>
              <a:t> de </a:t>
            </a:r>
            <a:r>
              <a:rPr lang="en-US" dirty="0" err="1"/>
              <a:t>données</a:t>
            </a:r>
            <a:r>
              <a:rPr lang="en-US" dirty="0"/>
              <a:t> </a:t>
            </a:r>
            <a:r>
              <a:rPr lang="en-US" dirty="0" err="1"/>
              <a:t>nécessaires</a:t>
            </a:r>
            <a:r>
              <a:rPr lang="en-US" dirty="0"/>
              <a:t>, </a:t>
            </a:r>
            <a:r>
              <a:rPr lang="en-US" dirty="0" err="1"/>
              <a:t>décochage</a:t>
            </a:r>
            <a:r>
              <a:rPr lang="en-US" dirty="0"/>
              <a:t> de cases </a:t>
            </a:r>
            <a:r>
              <a:rPr lang="en-US" dirty="0" err="1"/>
              <a:t>d’autorisations</a:t>
            </a:r>
            <a:r>
              <a:rPr lang="en-US" dirty="0"/>
              <a:t> de conservation)</a:t>
            </a:r>
          </a:p>
          <a:p>
            <a:pPr lvl="1"/>
            <a:r>
              <a:rPr lang="en-US" dirty="0"/>
              <a:t>Ne donner </a:t>
            </a:r>
            <a:r>
              <a:rPr lang="en-US" dirty="0" err="1"/>
              <a:t>accès</a:t>
            </a:r>
            <a:r>
              <a:rPr lang="en-US" dirty="0"/>
              <a:t> </a:t>
            </a:r>
            <a:r>
              <a:rPr lang="en-US" dirty="0" err="1"/>
              <a:t>qu’un</a:t>
            </a:r>
            <a:r>
              <a:rPr lang="en-US" dirty="0"/>
              <a:t> à minimum </a:t>
            </a:r>
            <a:r>
              <a:rPr lang="en-US" dirty="0" err="1"/>
              <a:t>d’informations</a:t>
            </a:r>
            <a:r>
              <a:rPr lang="en-US" dirty="0"/>
              <a:t> </a:t>
            </a:r>
            <a:r>
              <a:rPr lang="en-US" dirty="0" err="1"/>
              <a:t>personelles</a:t>
            </a:r>
            <a:r>
              <a:rPr lang="en-US" dirty="0"/>
              <a:t> et </a:t>
            </a:r>
            <a:r>
              <a:rPr lang="en-US" dirty="0" err="1"/>
              <a:t>professionnelles</a:t>
            </a:r>
            <a:r>
              <a:rPr lang="en-US" dirty="0"/>
              <a:t> (attention aux </a:t>
            </a:r>
            <a:r>
              <a:rPr lang="en-US" dirty="0" err="1"/>
              <a:t>informations</a:t>
            </a:r>
            <a:r>
              <a:rPr lang="en-US" dirty="0"/>
              <a:t> </a:t>
            </a:r>
            <a:r>
              <a:rPr lang="en-US" dirty="0" err="1"/>
              <a:t>partagées</a:t>
            </a:r>
            <a:r>
              <a:rPr lang="en-US" dirty="0"/>
              <a:t> par les </a:t>
            </a:r>
            <a:r>
              <a:rPr lang="en-US" dirty="0" err="1"/>
              <a:t>collègues</a:t>
            </a:r>
            <a:r>
              <a:rPr lang="en-US" dirty="0"/>
              <a:t> …)</a:t>
            </a:r>
          </a:p>
          <a:p>
            <a:pPr lvl="1"/>
            <a:r>
              <a:rPr lang="en-US" dirty="0" err="1"/>
              <a:t>Vérifiez</a:t>
            </a:r>
            <a:r>
              <a:rPr lang="en-US" dirty="0"/>
              <a:t> </a:t>
            </a:r>
            <a:r>
              <a:rPr lang="en-US" dirty="0" err="1"/>
              <a:t>vos</a:t>
            </a:r>
            <a:r>
              <a:rPr lang="en-US" dirty="0"/>
              <a:t> </a:t>
            </a:r>
            <a:r>
              <a:rPr lang="en-US" dirty="0" err="1"/>
              <a:t>paramètres</a:t>
            </a:r>
            <a:r>
              <a:rPr lang="en-US" dirty="0"/>
              <a:t> de </a:t>
            </a:r>
            <a:r>
              <a:rPr lang="en-US" dirty="0" err="1"/>
              <a:t>confidentialité</a:t>
            </a:r>
            <a:r>
              <a:rPr lang="en-US" dirty="0"/>
              <a:t> et </a:t>
            </a:r>
            <a:r>
              <a:rPr lang="en-US" dirty="0" err="1"/>
              <a:t>sécurité</a:t>
            </a:r>
            <a:r>
              <a:rPr lang="en-US" dirty="0"/>
              <a:t> sur les </a:t>
            </a:r>
            <a:r>
              <a:rPr lang="en-US" dirty="0" err="1"/>
              <a:t>réseaux</a:t>
            </a:r>
            <a:r>
              <a:rPr lang="en-US" dirty="0"/>
              <a:t> </a:t>
            </a:r>
            <a:r>
              <a:rPr lang="en-US" dirty="0" err="1"/>
              <a:t>sociaux</a:t>
            </a:r>
            <a:endParaRPr lang="en-US" dirty="0"/>
          </a:p>
          <a:p>
            <a:pPr lvl="1"/>
            <a:r>
              <a:rPr lang="en-US" dirty="0" err="1"/>
              <a:t>Utilisez</a:t>
            </a:r>
            <a:r>
              <a:rPr lang="en-US" dirty="0"/>
              <a:t> </a:t>
            </a:r>
            <a:r>
              <a:rPr lang="en-US" dirty="0" err="1"/>
              <a:t>plusieurs</a:t>
            </a:r>
            <a:r>
              <a:rPr lang="en-US" dirty="0"/>
              <a:t> </a:t>
            </a:r>
            <a:r>
              <a:rPr lang="en-US" dirty="0" err="1"/>
              <a:t>adresse</a:t>
            </a:r>
            <a:r>
              <a:rPr lang="en-US" dirty="0"/>
              <a:t> mail</a:t>
            </a:r>
          </a:p>
          <a:p>
            <a:pPr lvl="1"/>
            <a:endParaRPr lang="fr-FR" dirty="0"/>
          </a:p>
        </p:txBody>
      </p:sp>
    </p:spTree>
    <p:extLst>
      <p:ext uri="{BB962C8B-B14F-4D97-AF65-F5344CB8AC3E}">
        <p14:creationId xmlns:p14="http://schemas.microsoft.com/office/powerpoint/2010/main" val="33159374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BD4CE-6327-F4DF-8ED1-C6B989885161}"/>
              </a:ext>
            </a:extLst>
          </p:cNvPr>
          <p:cNvSpPr>
            <a:spLocks noGrp="1"/>
          </p:cNvSpPr>
          <p:nvPr>
            <p:ph type="title"/>
          </p:nvPr>
        </p:nvSpPr>
        <p:spPr/>
        <p:txBody>
          <a:bodyPr/>
          <a:lstStyle/>
          <a:p>
            <a:r>
              <a:rPr lang="en-US" dirty="0"/>
              <a:t>Zoom sur </a:t>
            </a:r>
            <a:r>
              <a:rPr lang="en-US" dirty="0" err="1"/>
              <a:t>une</a:t>
            </a:r>
            <a:r>
              <a:rPr lang="en-US" dirty="0"/>
              <a:t> </a:t>
            </a:r>
            <a:r>
              <a:rPr lang="en-US" dirty="0" err="1"/>
              <a:t>activité</a:t>
            </a:r>
            <a:r>
              <a:rPr lang="en-US" dirty="0"/>
              <a:t> recherche : Minimum Exposure</a:t>
            </a:r>
            <a:endParaRPr lang="fr-FR" dirty="0"/>
          </a:p>
        </p:txBody>
      </p:sp>
      <p:sp>
        <p:nvSpPr>
          <p:cNvPr id="4" name="Content Placeholder 3">
            <a:extLst>
              <a:ext uri="{FF2B5EF4-FFF2-40B4-BE49-F238E27FC236}">
                <a16:creationId xmlns:a16="http://schemas.microsoft.com/office/drawing/2014/main" id="{BF76CE50-7539-854F-698E-B7AF8C00A9BB}"/>
              </a:ext>
            </a:extLst>
          </p:cNvPr>
          <p:cNvSpPr>
            <a:spLocks noGrp="1"/>
          </p:cNvSpPr>
          <p:nvPr>
            <p:ph sz="half" idx="1"/>
          </p:nvPr>
        </p:nvSpPr>
        <p:spPr/>
        <p:txBody>
          <a:bodyPr/>
          <a:lstStyle/>
          <a:p>
            <a:pPr marL="0" indent="0">
              <a:buNone/>
            </a:pPr>
            <a:r>
              <a:rPr lang="en-US" sz="2000" i="1" dirty="0">
                <a:effectLst/>
              </a:rPr>
              <a:t>A new PET for Data Collection via Forms with Data Minimization, Full Accuracy and Informed Consent, par </a:t>
            </a:r>
            <a:r>
              <a:rPr lang="en-US" sz="2000" i="1" dirty="0" err="1">
                <a:effectLst/>
              </a:rPr>
              <a:t>Anciaux</a:t>
            </a:r>
            <a:r>
              <a:rPr lang="en-US" sz="2000" i="1" dirty="0">
                <a:effectLst/>
              </a:rPr>
              <a:t>, </a:t>
            </a:r>
            <a:r>
              <a:rPr lang="en-US" sz="2000" i="1" dirty="0" err="1">
                <a:effectLst/>
              </a:rPr>
              <a:t>Frittella</a:t>
            </a:r>
            <a:r>
              <a:rPr lang="en-US" sz="2000" i="1" dirty="0">
                <a:effectLst/>
              </a:rPr>
              <a:t>, Geoffroy, Nguyen et Scerri, EDBT 2024</a:t>
            </a:r>
          </a:p>
          <a:p>
            <a:pPr marL="0" indent="0">
              <a:buNone/>
            </a:pPr>
            <a:endParaRPr lang="en-US" sz="2000" i="1" dirty="0"/>
          </a:p>
          <a:p>
            <a:r>
              <a:rPr lang="en-US" sz="2000" dirty="0" err="1"/>
              <a:t>Modèle</a:t>
            </a:r>
            <a:r>
              <a:rPr lang="en-US" sz="2000" dirty="0"/>
              <a:t> de minimization de </a:t>
            </a:r>
            <a:r>
              <a:rPr lang="en-US" sz="2000" dirty="0" err="1"/>
              <a:t>données</a:t>
            </a:r>
            <a:r>
              <a:rPr lang="en-US" sz="2000" dirty="0"/>
              <a:t> </a:t>
            </a:r>
            <a:r>
              <a:rPr lang="en-US" sz="2000" dirty="0" err="1"/>
              <a:t>récoltées</a:t>
            </a:r>
            <a:r>
              <a:rPr lang="en-US" sz="2000" dirty="0"/>
              <a:t> dans des </a:t>
            </a:r>
            <a:r>
              <a:rPr lang="en-US" sz="2000" dirty="0" err="1"/>
              <a:t>formulaires</a:t>
            </a:r>
            <a:r>
              <a:rPr lang="en-US" sz="2000" dirty="0"/>
              <a:t> pour des </a:t>
            </a:r>
            <a:r>
              <a:rPr lang="en-US" sz="2000" dirty="0" err="1"/>
              <a:t>traitements</a:t>
            </a:r>
            <a:r>
              <a:rPr lang="en-US" sz="2000" dirty="0"/>
              <a:t> </a:t>
            </a:r>
            <a:r>
              <a:rPr lang="en-US" sz="2000" dirty="0" err="1"/>
              <a:t>automatiques</a:t>
            </a:r>
            <a:r>
              <a:rPr lang="en-US" sz="2000" dirty="0"/>
              <a:t> (IA)</a:t>
            </a:r>
          </a:p>
          <a:p>
            <a:r>
              <a:rPr lang="en-US" sz="2000" dirty="0">
                <a:effectLst/>
              </a:rPr>
              <a:t>Prototype </a:t>
            </a:r>
            <a:r>
              <a:rPr lang="en-US" sz="2000" dirty="0" err="1">
                <a:effectLst/>
              </a:rPr>
              <a:t>logiciel</a:t>
            </a:r>
            <a:r>
              <a:rPr lang="en-US" sz="2000" dirty="0">
                <a:effectLst/>
              </a:rPr>
              <a:t> de </a:t>
            </a:r>
            <a:r>
              <a:rPr lang="en-US" sz="2000" dirty="0" err="1">
                <a:effectLst/>
              </a:rPr>
              <a:t>dém</a:t>
            </a:r>
            <a:r>
              <a:rPr lang="en-US" sz="2000" dirty="0" err="1"/>
              <a:t>onstration</a:t>
            </a:r>
            <a:r>
              <a:rPr lang="en-US" sz="2000" dirty="0"/>
              <a:t> sur les </a:t>
            </a:r>
            <a:r>
              <a:rPr lang="en-US" sz="2000" dirty="0" err="1"/>
              <a:t>formulaires</a:t>
            </a:r>
            <a:r>
              <a:rPr lang="en-US" sz="2000" dirty="0"/>
              <a:t> </a:t>
            </a:r>
            <a:r>
              <a:rPr lang="en-US" sz="2000" dirty="0" err="1"/>
              <a:t>demande</a:t>
            </a:r>
            <a:r>
              <a:rPr lang="en-US" sz="2000" dirty="0"/>
              <a:t> de RSA et </a:t>
            </a:r>
            <a:r>
              <a:rPr lang="en-US" sz="2000" dirty="0" err="1"/>
              <a:t>demande</a:t>
            </a:r>
            <a:r>
              <a:rPr lang="en-US" sz="2000" dirty="0"/>
              <a:t> de CMU</a:t>
            </a:r>
            <a:endParaRPr lang="en-US" sz="2000" dirty="0">
              <a:effectLst/>
            </a:endParaRPr>
          </a:p>
          <a:p>
            <a:endParaRPr lang="fr-FR" dirty="0"/>
          </a:p>
        </p:txBody>
      </p:sp>
      <p:pic>
        <p:nvPicPr>
          <p:cNvPr id="7" name="Content Placeholder 6">
            <a:extLst>
              <a:ext uri="{FF2B5EF4-FFF2-40B4-BE49-F238E27FC236}">
                <a16:creationId xmlns:a16="http://schemas.microsoft.com/office/drawing/2014/main" id="{4EDE1495-4BBA-C3E3-83EC-3BB8A8BE30EE}"/>
              </a:ext>
            </a:extLst>
          </p:cNvPr>
          <p:cNvPicPr>
            <a:picLocks noGrp="1" noChangeAspect="1"/>
          </p:cNvPicPr>
          <p:nvPr>
            <p:ph sz="half" idx="2"/>
          </p:nvPr>
        </p:nvPicPr>
        <p:blipFill>
          <a:blip r:embed="rId2"/>
          <a:stretch>
            <a:fillRect/>
          </a:stretch>
        </p:blipFill>
        <p:spPr>
          <a:xfrm>
            <a:off x="6172200" y="2073331"/>
            <a:ext cx="5181600" cy="3855926"/>
          </a:xfrm>
        </p:spPr>
      </p:pic>
    </p:spTree>
    <p:extLst>
      <p:ext uri="{BB962C8B-B14F-4D97-AF65-F5344CB8AC3E}">
        <p14:creationId xmlns:p14="http://schemas.microsoft.com/office/powerpoint/2010/main" val="15473770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F5775-3B57-D8F9-B82B-C517E4798818}"/>
              </a:ext>
            </a:extLst>
          </p:cNvPr>
          <p:cNvSpPr>
            <a:spLocks noGrp="1"/>
          </p:cNvSpPr>
          <p:nvPr>
            <p:ph type="title"/>
          </p:nvPr>
        </p:nvSpPr>
        <p:spPr/>
        <p:txBody>
          <a:bodyPr/>
          <a:lstStyle/>
          <a:p>
            <a:r>
              <a:rPr lang="en-US" dirty="0" err="1"/>
              <a:t>Mesures</a:t>
            </a:r>
            <a:r>
              <a:rPr lang="en-US" dirty="0"/>
              <a:t> </a:t>
            </a:r>
            <a:r>
              <a:rPr lang="en-US" dirty="0" err="1"/>
              <a:t>complémentaires</a:t>
            </a:r>
            <a:r>
              <a:rPr lang="en-US" dirty="0"/>
              <a:t> </a:t>
            </a:r>
            <a:r>
              <a:rPr lang="en-US" dirty="0" err="1"/>
              <a:t>préconisées</a:t>
            </a:r>
            <a:r>
              <a:rPr lang="en-US" dirty="0"/>
              <a:t> par </a:t>
            </a:r>
            <a:r>
              <a:rPr lang="en-US" dirty="0" err="1"/>
              <a:t>l’ANSSI</a:t>
            </a:r>
            <a:endParaRPr lang="fr-FR" dirty="0"/>
          </a:p>
        </p:txBody>
      </p:sp>
      <p:sp>
        <p:nvSpPr>
          <p:cNvPr id="3" name="Content Placeholder 2">
            <a:extLst>
              <a:ext uri="{FF2B5EF4-FFF2-40B4-BE49-F238E27FC236}">
                <a16:creationId xmlns:a16="http://schemas.microsoft.com/office/drawing/2014/main" id="{01C6D601-D99D-508C-D481-784C43C07C1E}"/>
              </a:ext>
            </a:extLst>
          </p:cNvPr>
          <p:cNvSpPr>
            <a:spLocks noGrp="1"/>
          </p:cNvSpPr>
          <p:nvPr>
            <p:ph idx="1"/>
          </p:nvPr>
        </p:nvSpPr>
        <p:spPr>
          <a:xfrm>
            <a:off x="838200" y="1825624"/>
            <a:ext cx="10515600" cy="4831849"/>
          </a:xfrm>
        </p:spPr>
        <p:txBody>
          <a:bodyPr>
            <a:normAutofit/>
          </a:bodyPr>
          <a:lstStyle/>
          <a:p>
            <a:pPr algn="l"/>
            <a:r>
              <a:rPr lang="fr-FR" sz="2000" dirty="0">
                <a:solidFill>
                  <a:srgbClr val="000000"/>
                </a:solidFill>
                <a:latin typeface="Calibri-Light"/>
              </a:rPr>
              <a:t>D</a:t>
            </a:r>
            <a:r>
              <a:rPr lang="fr-FR" sz="2000" b="0" i="0" u="none" strike="noStrike" baseline="0" dirty="0">
                <a:solidFill>
                  <a:srgbClr val="000000"/>
                </a:solidFill>
                <a:latin typeface="Calibri-Light"/>
              </a:rPr>
              <a:t>ésignez un correspondant/référent pour la sécurité informatique dans les entreprises</a:t>
            </a:r>
          </a:p>
          <a:p>
            <a:pPr algn="l"/>
            <a:r>
              <a:rPr lang="fr-FR" sz="2000" b="0" i="0" u="none" strike="noStrike" baseline="0" dirty="0">
                <a:solidFill>
                  <a:srgbClr val="000000"/>
                </a:solidFill>
                <a:latin typeface="Calibri-Light"/>
              </a:rPr>
              <a:t>Rédigez une charte informatique et effectuez des actions de sensibilisation </a:t>
            </a:r>
            <a:endParaRPr lang="fr-FR" sz="2000" dirty="0">
              <a:solidFill>
                <a:srgbClr val="000000"/>
              </a:solidFill>
              <a:latin typeface="Calibri-Light"/>
            </a:endParaRPr>
          </a:p>
          <a:p>
            <a:pPr algn="l"/>
            <a:r>
              <a:rPr lang="fr-FR" sz="2000" b="0" i="0" u="none" strike="noStrike" baseline="0" dirty="0">
                <a:solidFill>
                  <a:srgbClr val="000000"/>
                </a:solidFill>
                <a:latin typeface="Calibri-Light"/>
              </a:rPr>
              <a:t>Chiffrez vos données et vos échanges d’information à l’aide de logiciels de chiffrement</a:t>
            </a:r>
          </a:p>
          <a:p>
            <a:pPr algn="l"/>
            <a:r>
              <a:rPr lang="fr-FR" sz="2000" b="0" i="0" u="none" strike="noStrike" baseline="0" dirty="0">
                <a:solidFill>
                  <a:srgbClr val="000000"/>
                </a:solidFill>
                <a:latin typeface="Calibri-Light"/>
              </a:rPr>
              <a:t>Durcissez la configuration de votre poste et utilisez des solutions de sécurité éprouvées (</a:t>
            </a:r>
            <a:r>
              <a:rPr lang="fr-FR" sz="2000" b="0" i="0" u="none" strike="noStrike" baseline="0" dirty="0" err="1">
                <a:solidFill>
                  <a:srgbClr val="000000"/>
                </a:solidFill>
                <a:latin typeface="Calibri-Light"/>
              </a:rPr>
              <a:t>pare-feux</a:t>
            </a:r>
            <a:r>
              <a:rPr lang="fr-FR" sz="2000" b="0" i="0" u="none" strike="noStrike" baseline="0" dirty="0">
                <a:solidFill>
                  <a:srgbClr val="000000"/>
                </a:solidFill>
                <a:latin typeface="Calibri-Light"/>
              </a:rPr>
              <a:t>, antivirus)</a:t>
            </a:r>
          </a:p>
          <a:p>
            <a:pPr algn="l"/>
            <a:r>
              <a:rPr lang="fr-FR" sz="2000" b="0" i="0" u="none" strike="noStrike" baseline="0" dirty="0">
                <a:solidFill>
                  <a:srgbClr val="000000"/>
                </a:solidFill>
                <a:latin typeface="Calibri-Light"/>
              </a:rPr>
              <a:t>Avant d’enregistrer des fichiers provenant de supports USB sur votre ordinateur, faites-les analyser par un antivirus</a:t>
            </a:r>
          </a:p>
          <a:p>
            <a:pPr algn="l"/>
            <a:r>
              <a:rPr lang="fr-FR" sz="2000" b="0" i="0" u="none" strike="noStrike" baseline="0" dirty="0">
                <a:solidFill>
                  <a:srgbClr val="000000"/>
                </a:solidFill>
                <a:latin typeface="Calibri-Light"/>
              </a:rPr>
              <a:t>Désactivez l’exécution automatique des supports amovibles depuis votre ordinateur</a:t>
            </a:r>
          </a:p>
          <a:p>
            <a:pPr algn="l"/>
            <a:r>
              <a:rPr lang="fr-FR" sz="2000" b="0" i="0" u="none" strike="noStrike" baseline="0" dirty="0">
                <a:solidFill>
                  <a:srgbClr val="000000"/>
                </a:solidFill>
                <a:latin typeface="Calibri-Light"/>
              </a:rPr>
              <a:t>Eteignez votre ordinateur pendant les périodes d’inactivité prolongée (nuit, weekend, vacances,...)</a:t>
            </a:r>
          </a:p>
          <a:p>
            <a:pPr algn="l"/>
            <a:r>
              <a:rPr lang="fr-FR" sz="2000" b="0" i="0" u="none" strike="noStrike" baseline="0" dirty="0">
                <a:solidFill>
                  <a:srgbClr val="000000"/>
                </a:solidFill>
                <a:latin typeface="Calibri-Light"/>
              </a:rPr>
              <a:t>Surveillez et monitorez votre système, notamment en utilisant les journaux d’événements, pour réagir aux événements suspects (connexion d’un utilisateur hors de ses horaires habituels, transfert massif de données vers l’extérieur de l’entreprise, tentatives de connexion sur un compte non actif,…)</a:t>
            </a:r>
          </a:p>
        </p:txBody>
      </p:sp>
    </p:spTree>
    <p:extLst>
      <p:ext uri="{BB962C8B-B14F-4D97-AF65-F5344CB8AC3E}">
        <p14:creationId xmlns:p14="http://schemas.microsoft.com/office/powerpoint/2010/main" val="2308644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128AF-DA56-1CAF-A150-D4ECA2420EEE}"/>
              </a:ext>
            </a:extLst>
          </p:cNvPr>
          <p:cNvSpPr>
            <a:spLocks noGrp="1"/>
          </p:cNvSpPr>
          <p:nvPr>
            <p:ph type="title"/>
          </p:nvPr>
        </p:nvSpPr>
        <p:spPr/>
        <p:txBody>
          <a:bodyPr/>
          <a:lstStyle/>
          <a:p>
            <a:r>
              <a:rPr lang="en-US" dirty="0"/>
              <a:t>1- </a:t>
            </a:r>
            <a:r>
              <a:rPr lang="en-US" dirty="0" err="1"/>
              <a:t>Choisir</a:t>
            </a:r>
            <a:r>
              <a:rPr lang="en-US" dirty="0"/>
              <a:t> avec </a:t>
            </a:r>
            <a:r>
              <a:rPr lang="en-US" dirty="0" err="1"/>
              <a:t>soin</a:t>
            </a:r>
            <a:r>
              <a:rPr lang="en-US" dirty="0"/>
              <a:t> </a:t>
            </a:r>
            <a:r>
              <a:rPr lang="en-US" dirty="0" err="1"/>
              <a:t>ses</a:t>
            </a:r>
            <a:r>
              <a:rPr lang="en-US" dirty="0"/>
              <a:t> mots de passe</a:t>
            </a:r>
            <a:endParaRPr lang="fr-FR" dirty="0"/>
          </a:p>
        </p:txBody>
      </p:sp>
      <p:sp>
        <p:nvSpPr>
          <p:cNvPr id="3" name="Content Placeholder 2">
            <a:extLst>
              <a:ext uri="{FF2B5EF4-FFF2-40B4-BE49-F238E27FC236}">
                <a16:creationId xmlns:a16="http://schemas.microsoft.com/office/drawing/2014/main" id="{CCAD4BDB-8711-BC08-DFFA-5A7E7CFD1B16}"/>
              </a:ext>
            </a:extLst>
          </p:cNvPr>
          <p:cNvSpPr>
            <a:spLocks noGrp="1"/>
          </p:cNvSpPr>
          <p:nvPr>
            <p:ph idx="1"/>
          </p:nvPr>
        </p:nvSpPr>
        <p:spPr/>
        <p:txBody>
          <a:bodyPr>
            <a:normAutofit/>
          </a:bodyPr>
          <a:lstStyle/>
          <a:p>
            <a:pPr marL="0" indent="0" algn="l">
              <a:buNone/>
            </a:pPr>
            <a:r>
              <a:rPr lang="fr-FR" i="0" u="none" strike="noStrike" baseline="0" dirty="0">
                <a:latin typeface="Calibri-Bold"/>
              </a:rPr>
              <a:t>Le mot de passe est un outil d’authentification utilisé notamment pour accéder à un équipement numérique et à ses données. </a:t>
            </a:r>
          </a:p>
          <a:p>
            <a:pPr marL="0" indent="0" algn="l">
              <a:buNone/>
            </a:pPr>
            <a:r>
              <a:rPr lang="fr-FR" i="0" u="none" strike="noStrike" baseline="0" dirty="0">
                <a:latin typeface="Calibri-Bold"/>
              </a:rPr>
              <a:t>Pour bien protéger vos informations, choisissez des mots de passe difficiles à retrouver à l’aide d’outils automatisés ou à deviner par une tierce personne.</a:t>
            </a:r>
            <a:endParaRPr lang="fr-FR" sz="4000" dirty="0"/>
          </a:p>
        </p:txBody>
      </p:sp>
    </p:spTree>
    <p:extLst>
      <p:ext uri="{BB962C8B-B14F-4D97-AF65-F5344CB8AC3E}">
        <p14:creationId xmlns:p14="http://schemas.microsoft.com/office/powerpoint/2010/main" val="1538888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41AC1-08BB-05E2-5A0B-47C82F201C0F}"/>
              </a:ext>
            </a:extLst>
          </p:cNvPr>
          <p:cNvSpPr>
            <a:spLocks noGrp="1"/>
          </p:cNvSpPr>
          <p:nvPr>
            <p:ph type="title"/>
          </p:nvPr>
        </p:nvSpPr>
        <p:spPr/>
        <p:txBody>
          <a:bodyPr/>
          <a:lstStyle/>
          <a:p>
            <a:r>
              <a:rPr lang="en-US" dirty="0" err="1"/>
              <a:t>Exemple</a:t>
            </a:r>
            <a:r>
              <a:rPr lang="en-US" dirty="0"/>
              <a:t> de </a:t>
            </a:r>
            <a:r>
              <a:rPr lang="en-US" dirty="0" err="1"/>
              <a:t>méthode</a:t>
            </a:r>
            <a:r>
              <a:rPr lang="en-US" dirty="0"/>
              <a:t> pour </a:t>
            </a:r>
            <a:r>
              <a:rPr lang="en-US" dirty="0" err="1"/>
              <a:t>choisir</a:t>
            </a:r>
            <a:r>
              <a:rPr lang="en-US" dirty="0"/>
              <a:t> son mot de passe</a:t>
            </a:r>
            <a:endParaRPr lang="fr-FR" dirty="0"/>
          </a:p>
        </p:txBody>
      </p:sp>
      <p:sp>
        <p:nvSpPr>
          <p:cNvPr id="3" name="Content Placeholder 2">
            <a:extLst>
              <a:ext uri="{FF2B5EF4-FFF2-40B4-BE49-F238E27FC236}">
                <a16:creationId xmlns:a16="http://schemas.microsoft.com/office/drawing/2014/main" id="{98B6084E-5422-C63A-9246-7218B4159E99}"/>
              </a:ext>
            </a:extLst>
          </p:cNvPr>
          <p:cNvSpPr>
            <a:spLocks noGrp="1"/>
          </p:cNvSpPr>
          <p:nvPr>
            <p:ph idx="1"/>
          </p:nvPr>
        </p:nvSpPr>
        <p:spPr/>
        <p:txBody>
          <a:bodyPr/>
          <a:lstStyle/>
          <a:p>
            <a:pPr algn="l"/>
            <a:r>
              <a:rPr lang="fr-FR" sz="1800" b="1" i="0" u="none" strike="noStrike" baseline="0" dirty="0">
                <a:solidFill>
                  <a:srgbClr val="000000"/>
                </a:solidFill>
                <a:latin typeface="Calibri-Bold"/>
              </a:rPr>
              <a:t>Deux méthodes simples peuvent vous aider à définir vos mots de passe :</a:t>
            </a:r>
          </a:p>
          <a:p>
            <a:pPr lvl="1"/>
            <a:r>
              <a:rPr lang="fr-FR" sz="1400" b="0" i="0" u="none" strike="noStrike" baseline="0" dirty="0">
                <a:solidFill>
                  <a:srgbClr val="000000"/>
                </a:solidFill>
                <a:latin typeface="Calibri-Light"/>
              </a:rPr>
              <a:t>La méthode phonétique : « J’ai acheté 5 CDs pour cent euros cet après-midi » : </a:t>
            </a:r>
            <a:r>
              <a:rPr lang="fr-FR" sz="1800" b="0" i="0" u="none" strike="noStrike" baseline="0" dirty="0">
                <a:solidFill>
                  <a:srgbClr val="000000"/>
                </a:solidFill>
                <a:latin typeface="Calibri-Light"/>
              </a:rPr>
              <a:t>ght5CDs%E7am ;</a:t>
            </a:r>
          </a:p>
          <a:p>
            <a:pPr lvl="1"/>
            <a:r>
              <a:rPr lang="fr-FR" sz="1800" b="0" i="0" u="none" strike="noStrike" baseline="0" dirty="0">
                <a:solidFill>
                  <a:srgbClr val="000000"/>
                </a:solidFill>
                <a:latin typeface="Calibri-Light"/>
              </a:rPr>
              <a:t>La méthode des premières lettres : « Allons enfants de la patrie, le jour de gloire est arrivé » : aE2lP,lJ2Géa!</a:t>
            </a:r>
          </a:p>
          <a:p>
            <a:pPr algn="l"/>
            <a:r>
              <a:rPr lang="fr-FR" sz="1800" b="0" i="0" u="none" strike="noStrike" baseline="0" dirty="0">
                <a:solidFill>
                  <a:srgbClr val="000000"/>
                </a:solidFill>
                <a:latin typeface="Calibri-Light"/>
              </a:rPr>
              <a:t>Définissez un mot de passe unique pour chaque service sensible. Les mots de passe protégeant des contenus sensibles (banque, messagerie professionnelle…) ne doivent jamais être réutilisés pour d’autres services.</a:t>
            </a:r>
          </a:p>
          <a:p>
            <a:pPr algn="l"/>
            <a:r>
              <a:rPr lang="fr-FR" sz="1800" b="0" i="0" u="none" strike="noStrike" baseline="0" dirty="0">
                <a:solidFill>
                  <a:srgbClr val="000000"/>
                </a:solidFill>
                <a:latin typeface="Calibri-Light"/>
              </a:rPr>
              <a:t>Il est préférable de ne pas recourir aux outils de stockage de mots de passe. A défaut, il faut s’en tenir à une solution ayant reçu une certification de premier niveau (CSPN)</a:t>
            </a:r>
          </a:p>
          <a:p>
            <a:pPr algn="l"/>
            <a:endParaRPr lang="fr-FR" sz="1800" dirty="0">
              <a:solidFill>
                <a:srgbClr val="000000"/>
              </a:solidFill>
              <a:latin typeface="Calibri-Light"/>
            </a:endParaRPr>
          </a:p>
          <a:p>
            <a:pPr algn="l"/>
            <a:r>
              <a:rPr lang="fr-FR" sz="1800" dirty="0">
                <a:solidFill>
                  <a:srgbClr val="000000"/>
                </a:solidFill>
                <a:latin typeface="Calibri-Light"/>
              </a:rPr>
              <a:t>Discussion sur </a:t>
            </a:r>
            <a:r>
              <a:rPr lang="fr-FR" sz="1800" dirty="0" err="1">
                <a:solidFill>
                  <a:srgbClr val="000000"/>
                </a:solidFill>
                <a:latin typeface="Calibri-Light"/>
              </a:rPr>
              <a:t>Keypass</a:t>
            </a:r>
            <a:r>
              <a:rPr lang="fr-FR" sz="1800" dirty="0">
                <a:solidFill>
                  <a:srgbClr val="000000"/>
                </a:solidFill>
                <a:latin typeface="Calibri-Light"/>
              </a:rPr>
              <a:t> : Voir </a:t>
            </a:r>
            <a:r>
              <a:rPr lang="fr-FR" sz="1800" dirty="0">
                <a:solidFill>
                  <a:srgbClr val="000000"/>
                </a:solidFill>
                <a:latin typeface="Calibri-Light"/>
                <a:hlinkClick r:id="rId2"/>
              </a:rPr>
              <a:t>https://www.nextinpact.com/article/70923/keepass-est-il-troue</a:t>
            </a:r>
            <a:r>
              <a:rPr lang="fr-FR" sz="1800" dirty="0">
                <a:solidFill>
                  <a:srgbClr val="000000"/>
                </a:solidFill>
                <a:latin typeface="Calibri-Light"/>
              </a:rPr>
              <a:t> (</a:t>
            </a:r>
            <a:r>
              <a:rPr lang="fr-FR" sz="1800" dirty="0" err="1">
                <a:solidFill>
                  <a:srgbClr val="000000"/>
                </a:solidFill>
                <a:latin typeface="Calibri-Light"/>
              </a:rPr>
              <a:t>Fev</a:t>
            </a:r>
            <a:r>
              <a:rPr lang="fr-FR" sz="1800" dirty="0">
                <a:solidFill>
                  <a:srgbClr val="000000"/>
                </a:solidFill>
                <a:latin typeface="Calibri-Light"/>
              </a:rPr>
              <a:t>. 2023)</a:t>
            </a:r>
          </a:p>
          <a:p>
            <a:pPr algn="l"/>
            <a:r>
              <a:rPr lang="fr-FR" sz="1800" dirty="0">
                <a:solidFill>
                  <a:srgbClr val="000000"/>
                </a:solidFill>
                <a:latin typeface="Calibri-Light"/>
              </a:rPr>
              <a:t>Logiciel recommandé actuellement par l’ANSSI : </a:t>
            </a:r>
            <a:r>
              <a:rPr lang="fr-FR" sz="1800" dirty="0" err="1">
                <a:solidFill>
                  <a:srgbClr val="000000"/>
                </a:solidFill>
                <a:latin typeface="Calibri-Light"/>
              </a:rPr>
              <a:t>LockPass</a:t>
            </a:r>
            <a:r>
              <a:rPr lang="fr-FR" sz="1800" dirty="0">
                <a:solidFill>
                  <a:srgbClr val="000000"/>
                </a:solidFill>
                <a:latin typeface="Calibri-Light"/>
              </a:rPr>
              <a:t> (certif CSPN), payant.</a:t>
            </a:r>
            <a:endParaRPr lang="fr-FR" dirty="0"/>
          </a:p>
        </p:txBody>
      </p:sp>
    </p:spTree>
    <p:extLst>
      <p:ext uri="{BB962C8B-B14F-4D97-AF65-F5344CB8AC3E}">
        <p14:creationId xmlns:p14="http://schemas.microsoft.com/office/powerpoint/2010/main" val="490225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E4BEC-4218-D2D5-40A3-B39181A2C4C3}"/>
              </a:ext>
            </a:extLst>
          </p:cNvPr>
          <p:cNvSpPr>
            <a:spLocks noGrp="1"/>
          </p:cNvSpPr>
          <p:nvPr>
            <p:ph type="title"/>
          </p:nvPr>
        </p:nvSpPr>
        <p:spPr/>
        <p:txBody>
          <a:bodyPr/>
          <a:lstStyle/>
          <a:p>
            <a:r>
              <a:rPr lang="en-US" dirty="0"/>
              <a:t>Actions à prendre </a:t>
            </a:r>
            <a:r>
              <a:rPr lang="en-US" dirty="0" err="1"/>
              <a:t>en</a:t>
            </a:r>
            <a:r>
              <a:rPr lang="en-US" dirty="0"/>
              <a:t> </a:t>
            </a:r>
            <a:r>
              <a:rPr lang="en-US" dirty="0" err="1"/>
              <a:t>entreprise</a:t>
            </a:r>
            <a:endParaRPr lang="fr-FR" dirty="0"/>
          </a:p>
        </p:txBody>
      </p:sp>
      <p:sp>
        <p:nvSpPr>
          <p:cNvPr id="3" name="Content Placeholder 2">
            <a:extLst>
              <a:ext uri="{FF2B5EF4-FFF2-40B4-BE49-F238E27FC236}">
                <a16:creationId xmlns:a16="http://schemas.microsoft.com/office/drawing/2014/main" id="{F1392721-8886-971F-CE41-4DEB6204E6BF}"/>
              </a:ext>
            </a:extLst>
          </p:cNvPr>
          <p:cNvSpPr>
            <a:spLocks noGrp="1"/>
          </p:cNvSpPr>
          <p:nvPr>
            <p:ph idx="1"/>
          </p:nvPr>
        </p:nvSpPr>
        <p:spPr>
          <a:xfrm>
            <a:off x="838200" y="1825624"/>
            <a:ext cx="10515600" cy="4840095"/>
          </a:xfrm>
        </p:spPr>
        <p:txBody>
          <a:bodyPr>
            <a:normAutofit/>
          </a:bodyPr>
          <a:lstStyle/>
          <a:p>
            <a:pPr algn="l"/>
            <a:r>
              <a:rPr lang="fr-FR" sz="2400" dirty="0">
                <a:solidFill>
                  <a:srgbClr val="000000"/>
                </a:solidFill>
                <a:latin typeface="Calibri-Bold"/>
              </a:rPr>
              <a:t>D</a:t>
            </a:r>
            <a:r>
              <a:rPr lang="fr-FR" sz="2400" b="0" i="0" u="none" strike="noStrike" baseline="0" dirty="0">
                <a:solidFill>
                  <a:srgbClr val="000000"/>
                </a:solidFill>
                <a:latin typeface="Calibri-Light"/>
              </a:rPr>
              <a:t>éterminez des règles de choix et de dimensionnement (longueur) des mots de passe et faites les respecter </a:t>
            </a:r>
          </a:p>
          <a:p>
            <a:pPr algn="l"/>
            <a:endParaRPr lang="fr-FR" sz="2400" b="0" i="0" u="none" strike="noStrike" baseline="0" dirty="0">
              <a:solidFill>
                <a:srgbClr val="000000"/>
              </a:solidFill>
              <a:latin typeface="Calibri-Light"/>
            </a:endParaRPr>
          </a:p>
          <a:p>
            <a:pPr algn="l"/>
            <a:r>
              <a:rPr lang="fr-FR" sz="2400" dirty="0">
                <a:solidFill>
                  <a:srgbClr val="000000"/>
                </a:solidFill>
                <a:latin typeface="Calibri-Light"/>
              </a:rPr>
              <a:t>M</a:t>
            </a:r>
            <a:r>
              <a:rPr lang="fr-FR" sz="2400" b="0" i="0" u="none" strike="noStrike" baseline="0" dirty="0">
                <a:solidFill>
                  <a:srgbClr val="000000"/>
                </a:solidFill>
                <a:latin typeface="Calibri-Light"/>
              </a:rPr>
              <a:t>odifiez toujours les éléments d’authentification (identifiants, mots de passe) définis par défaut sur les équipements (imprimantes, serveurs, box…) </a:t>
            </a:r>
          </a:p>
          <a:p>
            <a:pPr algn="l"/>
            <a:endParaRPr lang="fr-FR" sz="2400" b="0" i="0" u="none" strike="noStrike" baseline="0" dirty="0">
              <a:solidFill>
                <a:srgbClr val="000000"/>
              </a:solidFill>
              <a:latin typeface="Calibri-Light"/>
            </a:endParaRPr>
          </a:p>
          <a:p>
            <a:pPr algn="l"/>
            <a:r>
              <a:rPr lang="fr-FR" sz="2400" b="0" i="0" u="none" strike="noStrike" baseline="0" dirty="0">
                <a:solidFill>
                  <a:srgbClr val="000000"/>
                </a:solidFill>
                <a:latin typeface="Calibri-Light"/>
              </a:rPr>
              <a:t>Rappelez aux collaborateurs de ne pas conserver les mots de passe dans des fichiers ou sur des post-it</a:t>
            </a:r>
          </a:p>
          <a:p>
            <a:pPr algn="l"/>
            <a:endParaRPr lang="fr-FR" sz="2400" b="0" i="0" u="none" strike="noStrike" baseline="0" dirty="0">
              <a:solidFill>
                <a:srgbClr val="000000"/>
              </a:solidFill>
              <a:latin typeface="Calibri-Light"/>
            </a:endParaRPr>
          </a:p>
          <a:p>
            <a:pPr algn="l"/>
            <a:r>
              <a:rPr lang="fr-FR" sz="2400" dirty="0">
                <a:solidFill>
                  <a:srgbClr val="000000"/>
                </a:solidFill>
                <a:latin typeface="Calibri-Light"/>
              </a:rPr>
              <a:t>S</a:t>
            </a:r>
            <a:r>
              <a:rPr lang="fr-FR" sz="2400" b="0" i="0" u="none" strike="noStrike" baseline="0" dirty="0">
                <a:solidFill>
                  <a:srgbClr val="000000"/>
                </a:solidFill>
                <a:latin typeface="Calibri-Light"/>
              </a:rPr>
              <a:t>ensibilisez les collaborateurs au fait qu’ils ne doivent pas préenregistrer leurs mots de passe dans les navigateurs, notamment lors de l’utilisation ou la connexion à un ordinateur public ou partagé (salons, déplacements…).</a:t>
            </a:r>
            <a:endParaRPr lang="fr-FR" sz="3600" dirty="0"/>
          </a:p>
        </p:txBody>
      </p:sp>
    </p:spTree>
    <p:extLst>
      <p:ext uri="{BB962C8B-B14F-4D97-AF65-F5344CB8AC3E}">
        <p14:creationId xmlns:p14="http://schemas.microsoft.com/office/powerpoint/2010/main" val="1789401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F9A14-D9A8-8295-CF18-C42E582E202F}"/>
              </a:ext>
            </a:extLst>
          </p:cNvPr>
          <p:cNvSpPr>
            <a:spLocks noGrp="1"/>
          </p:cNvSpPr>
          <p:nvPr>
            <p:ph type="title"/>
          </p:nvPr>
        </p:nvSpPr>
        <p:spPr/>
        <p:txBody>
          <a:bodyPr/>
          <a:lstStyle/>
          <a:p>
            <a:r>
              <a:rPr lang="en-US" dirty="0"/>
              <a:t>2- </a:t>
            </a:r>
            <a:r>
              <a:rPr lang="en-US" dirty="0" err="1"/>
              <a:t>Mettre</a:t>
            </a:r>
            <a:r>
              <a:rPr lang="en-US" dirty="0"/>
              <a:t> à jour </a:t>
            </a:r>
            <a:r>
              <a:rPr lang="en-US" dirty="0" err="1"/>
              <a:t>régulièrement</a:t>
            </a:r>
            <a:r>
              <a:rPr lang="en-US" dirty="0"/>
              <a:t> </a:t>
            </a:r>
            <a:r>
              <a:rPr lang="en-US" dirty="0" err="1"/>
              <a:t>vos</a:t>
            </a:r>
            <a:r>
              <a:rPr lang="en-US" dirty="0"/>
              <a:t> </a:t>
            </a:r>
            <a:r>
              <a:rPr lang="en-US" dirty="0" err="1"/>
              <a:t>logiciels</a:t>
            </a:r>
            <a:r>
              <a:rPr lang="en-US" dirty="0"/>
              <a:t> </a:t>
            </a:r>
            <a:endParaRPr lang="fr-FR" dirty="0"/>
          </a:p>
        </p:txBody>
      </p:sp>
      <p:sp>
        <p:nvSpPr>
          <p:cNvPr id="3" name="Content Placeholder 2">
            <a:extLst>
              <a:ext uri="{FF2B5EF4-FFF2-40B4-BE49-F238E27FC236}">
                <a16:creationId xmlns:a16="http://schemas.microsoft.com/office/drawing/2014/main" id="{22BB50DF-8A32-7BBE-B0B3-8085B1FF5C56}"/>
              </a:ext>
            </a:extLst>
          </p:cNvPr>
          <p:cNvSpPr>
            <a:spLocks noGrp="1"/>
          </p:cNvSpPr>
          <p:nvPr>
            <p:ph idx="1"/>
          </p:nvPr>
        </p:nvSpPr>
        <p:spPr/>
        <p:txBody>
          <a:bodyPr>
            <a:normAutofit/>
          </a:bodyPr>
          <a:lstStyle/>
          <a:p>
            <a:pPr algn="l"/>
            <a:r>
              <a:rPr lang="fr-FR" sz="2400" i="0" u="none" strike="noStrike" baseline="0" dirty="0">
                <a:latin typeface="Calibri-Bold"/>
              </a:rPr>
              <a:t>Dans chaque système d’exploitation (Android, IOS, </a:t>
            </a:r>
            <a:r>
              <a:rPr lang="fr-FR" sz="2400" i="0" u="none" strike="noStrike" baseline="0" dirty="0" err="1">
                <a:latin typeface="Calibri-Bold"/>
              </a:rPr>
              <a:t>MacOS</a:t>
            </a:r>
            <a:r>
              <a:rPr lang="fr-FR" sz="2400" i="0" u="none" strike="noStrike" baseline="0" dirty="0">
                <a:latin typeface="Calibri-Bold"/>
              </a:rPr>
              <a:t>, Linux, Windows,…), logiciel ou application, </a:t>
            </a:r>
            <a:r>
              <a:rPr lang="fr-FR" sz="2400" b="1" i="0" u="none" strike="noStrike" baseline="0" dirty="0">
                <a:latin typeface="Calibri-Bold"/>
              </a:rPr>
              <a:t>des vulnérabilités existent</a:t>
            </a:r>
            <a:r>
              <a:rPr lang="fr-FR" sz="2400" i="0" u="none" strike="noStrike" baseline="0" dirty="0">
                <a:latin typeface="Calibri-Bold"/>
              </a:rPr>
              <a:t>. </a:t>
            </a:r>
          </a:p>
          <a:p>
            <a:pPr algn="l"/>
            <a:endParaRPr lang="fr-FR" sz="2400" i="0" u="none" strike="noStrike" baseline="0" dirty="0">
              <a:latin typeface="Calibri-Bold"/>
            </a:endParaRPr>
          </a:p>
          <a:p>
            <a:pPr algn="l"/>
            <a:r>
              <a:rPr lang="fr-FR" sz="2400" i="0" u="none" strike="noStrike" baseline="0" dirty="0">
                <a:latin typeface="Calibri-Bold"/>
              </a:rPr>
              <a:t>Une fois découvertes, elles sont corrigées par les éditeurs qui proposent alors aux utilisateurs des </a:t>
            </a:r>
            <a:r>
              <a:rPr lang="fr-FR" sz="2400" b="1" i="0" u="none" strike="noStrike" baseline="0" dirty="0">
                <a:latin typeface="Calibri-Bold"/>
              </a:rPr>
              <a:t>mises à jour de sécurité</a:t>
            </a:r>
            <a:r>
              <a:rPr lang="fr-FR" sz="2400" i="0" u="none" strike="noStrike" baseline="0" dirty="0">
                <a:latin typeface="Calibri-Bold"/>
              </a:rPr>
              <a:t>. </a:t>
            </a:r>
          </a:p>
          <a:p>
            <a:pPr algn="l"/>
            <a:endParaRPr lang="fr-FR" sz="2400" i="0" u="none" strike="noStrike" baseline="0" dirty="0">
              <a:latin typeface="Calibri-Bold"/>
            </a:endParaRPr>
          </a:p>
          <a:p>
            <a:pPr algn="l"/>
            <a:r>
              <a:rPr lang="fr-FR" sz="2400" i="0" u="none" strike="noStrike" baseline="0" dirty="0">
                <a:latin typeface="Calibri-Bold"/>
              </a:rPr>
              <a:t>Sachant que bon nombre d’utilisateurs ne procèdent pas à ces mises à jour, </a:t>
            </a:r>
            <a:r>
              <a:rPr lang="fr-FR" sz="2400" b="1" i="0" u="none" strike="noStrike" baseline="0" dirty="0">
                <a:latin typeface="Calibri-Bold"/>
              </a:rPr>
              <a:t>les attaquants exploitent ces vulnérabilités </a:t>
            </a:r>
            <a:r>
              <a:rPr lang="fr-FR" sz="2400" i="0" u="none" strike="noStrike" baseline="0" dirty="0">
                <a:latin typeface="Calibri-Bold"/>
              </a:rPr>
              <a:t>pour mener à bien leurs opérations encore longtemps après leur découverte et leur correction.</a:t>
            </a:r>
            <a:endParaRPr lang="fr-FR" sz="3600" dirty="0"/>
          </a:p>
        </p:txBody>
      </p:sp>
    </p:spTree>
    <p:extLst>
      <p:ext uri="{BB962C8B-B14F-4D97-AF65-F5344CB8AC3E}">
        <p14:creationId xmlns:p14="http://schemas.microsoft.com/office/powerpoint/2010/main" val="3395241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4BE77-19FE-3BEF-56B8-7C93DFDCD841}"/>
              </a:ext>
            </a:extLst>
          </p:cNvPr>
          <p:cNvSpPr>
            <a:spLocks noGrp="1"/>
          </p:cNvSpPr>
          <p:nvPr>
            <p:ph type="title"/>
          </p:nvPr>
        </p:nvSpPr>
        <p:spPr/>
        <p:txBody>
          <a:bodyPr/>
          <a:lstStyle/>
          <a:p>
            <a:r>
              <a:rPr lang="en-US" dirty="0"/>
              <a:t>Actions à prendre </a:t>
            </a:r>
            <a:r>
              <a:rPr lang="en-US" dirty="0" err="1"/>
              <a:t>en</a:t>
            </a:r>
            <a:r>
              <a:rPr lang="en-US" dirty="0"/>
              <a:t> </a:t>
            </a:r>
            <a:r>
              <a:rPr lang="en-US" dirty="0" err="1"/>
              <a:t>entreprise</a:t>
            </a:r>
            <a:endParaRPr lang="fr-FR" dirty="0"/>
          </a:p>
        </p:txBody>
      </p:sp>
      <p:sp>
        <p:nvSpPr>
          <p:cNvPr id="3" name="Content Placeholder 2">
            <a:extLst>
              <a:ext uri="{FF2B5EF4-FFF2-40B4-BE49-F238E27FC236}">
                <a16:creationId xmlns:a16="http://schemas.microsoft.com/office/drawing/2014/main" id="{97A2CA06-93F4-D73B-8690-D5E126444BC0}"/>
              </a:ext>
            </a:extLst>
          </p:cNvPr>
          <p:cNvSpPr>
            <a:spLocks noGrp="1"/>
          </p:cNvSpPr>
          <p:nvPr>
            <p:ph idx="1"/>
          </p:nvPr>
        </p:nvSpPr>
        <p:spPr/>
        <p:txBody>
          <a:bodyPr>
            <a:normAutofit/>
          </a:bodyPr>
          <a:lstStyle/>
          <a:p>
            <a:pPr algn="l"/>
            <a:r>
              <a:rPr lang="fr-FR" dirty="0">
                <a:solidFill>
                  <a:srgbClr val="000000"/>
                </a:solidFill>
                <a:latin typeface="Calibri-Light"/>
              </a:rPr>
              <a:t>Définissez et faites appliquer une politique de mises à jour régulières :</a:t>
            </a:r>
          </a:p>
          <a:p>
            <a:pPr lvl="1"/>
            <a:r>
              <a:rPr lang="fr-FR" dirty="0">
                <a:solidFill>
                  <a:srgbClr val="000000"/>
                </a:solidFill>
                <a:latin typeface="Calibri-Light"/>
              </a:rPr>
              <a:t>S’il existe un service informatique au sein de l’entreprise, il est chargé de la mise à jour du système d’exploitation et des logiciels</a:t>
            </a:r>
          </a:p>
          <a:p>
            <a:pPr lvl="1"/>
            <a:r>
              <a:rPr lang="fr-FR" dirty="0">
                <a:solidFill>
                  <a:srgbClr val="000000"/>
                </a:solidFill>
                <a:latin typeface="Calibri-Light"/>
              </a:rPr>
              <a:t>S’il n’en existe pas, il appartient aux utilisateurs de faire cette démarche, sous l’autorité du chef d’entreprise.</a:t>
            </a:r>
          </a:p>
          <a:p>
            <a:r>
              <a:rPr lang="fr-FR" dirty="0">
                <a:solidFill>
                  <a:srgbClr val="000000"/>
                </a:solidFill>
                <a:latin typeface="Calibri-Light"/>
              </a:rPr>
              <a:t>Configurez vos logiciels pour que les mises à jour de sécurité s’installent automatiquement chaque fois que cela est possible. Sinon, téléchargez les correctifs de sécurité disponibles</a:t>
            </a:r>
          </a:p>
          <a:p>
            <a:pPr algn="l"/>
            <a:r>
              <a:rPr lang="fr-FR" dirty="0">
                <a:solidFill>
                  <a:srgbClr val="000000"/>
                </a:solidFill>
                <a:latin typeface="Calibri-Light"/>
              </a:rPr>
              <a:t>Utilisez exclusivement les sites Internet officiels des éditeurs.</a:t>
            </a:r>
          </a:p>
        </p:txBody>
      </p:sp>
    </p:spTree>
    <p:extLst>
      <p:ext uri="{BB962C8B-B14F-4D97-AF65-F5344CB8AC3E}">
        <p14:creationId xmlns:p14="http://schemas.microsoft.com/office/powerpoint/2010/main" val="1679768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8F6E5-1C73-D791-0C57-CF9FDA4CADE3}"/>
              </a:ext>
            </a:extLst>
          </p:cNvPr>
          <p:cNvSpPr>
            <a:spLocks noGrp="1"/>
          </p:cNvSpPr>
          <p:nvPr>
            <p:ph type="title"/>
          </p:nvPr>
        </p:nvSpPr>
        <p:spPr/>
        <p:txBody>
          <a:bodyPr/>
          <a:lstStyle/>
          <a:p>
            <a:r>
              <a:rPr lang="en-US" dirty="0"/>
              <a:t>3- Bien </a:t>
            </a:r>
            <a:r>
              <a:rPr lang="en-US" dirty="0" err="1"/>
              <a:t>connaître</a:t>
            </a:r>
            <a:r>
              <a:rPr lang="en-US" dirty="0"/>
              <a:t> </a:t>
            </a:r>
            <a:r>
              <a:rPr lang="en-US" dirty="0" err="1"/>
              <a:t>ses</a:t>
            </a:r>
            <a:r>
              <a:rPr lang="en-US" dirty="0"/>
              <a:t> </a:t>
            </a:r>
            <a:r>
              <a:rPr lang="en-US" dirty="0" err="1"/>
              <a:t>utilisateurs</a:t>
            </a:r>
            <a:r>
              <a:rPr lang="en-US" dirty="0"/>
              <a:t> et </a:t>
            </a:r>
            <a:r>
              <a:rPr lang="en-US" dirty="0" err="1"/>
              <a:t>ses</a:t>
            </a:r>
            <a:r>
              <a:rPr lang="en-US" dirty="0"/>
              <a:t> </a:t>
            </a:r>
            <a:r>
              <a:rPr lang="en-US" dirty="0" err="1"/>
              <a:t>prestataires</a:t>
            </a:r>
            <a:endParaRPr lang="fr-FR" dirty="0"/>
          </a:p>
        </p:txBody>
      </p:sp>
      <p:sp>
        <p:nvSpPr>
          <p:cNvPr id="3" name="Content Placeholder 2">
            <a:extLst>
              <a:ext uri="{FF2B5EF4-FFF2-40B4-BE49-F238E27FC236}">
                <a16:creationId xmlns:a16="http://schemas.microsoft.com/office/drawing/2014/main" id="{1A363241-9D29-E5F3-15E0-8B36AF0A4906}"/>
              </a:ext>
            </a:extLst>
          </p:cNvPr>
          <p:cNvSpPr>
            <a:spLocks noGrp="1"/>
          </p:cNvSpPr>
          <p:nvPr>
            <p:ph idx="1"/>
          </p:nvPr>
        </p:nvSpPr>
        <p:spPr/>
        <p:txBody>
          <a:bodyPr/>
          <a:lstStyle/>
          <a:p>
            <a:r>
              <a:rPr lang="en-US" dirty="0"/>
              <a:t>Droits </a:t>
            </a:r>
            <a:r>
              <a:rPr lang="en-US" dirty="0" err="1"/>
              <a:t>utilisateurs</a:t>
            </a:r>
            <a:r>
              <a:rPr lang="en-US" dirty="0"/>
              <a:t> et droits </a:t>
            </a:r>
            <a:r>
              <a:rPr lang="en-US" dirty="0" err="1"/>
              <a:t>administrateur</a:t>
            </a:r>
            <a:endParaRPr lang="en-US" dirty="0"/>
          </a:p>
          <a:p>
            <a:endParaRPr lang="fr-FR" dirty="0"/>
          </a:p>
          <a:p>
            <a:r>
              <a:rPr lang="fr-FR" dirty="0"/>
              <a:t>Ne pas </a:t>
            </a:r>
            <a:r>
              <a:rPr lang="fr-FR" dirty="0" err="1"/>
              <a:t>utililiser</a:t>
            </a:r>
            <a:r>
              <a:rPr lang="fr-FR" dirty="0"/>
              <a:t> le compte administrateur pour autre chose que l’administration !</a:t>
            </a:r>
          </a:p>
          <a:p>
            <a:endParaRPr lang="fr-FR" dirty="0"/>
          </a:p>
          <a:p>
            <a:r>
              <a:rPr lang="fr-FR" dirty="0"/>
              <a:t>Toujours utiliser un compte utilisateur pour les opérations quotidiennes</a:t>
            </a:r>
            <a:endParaRPr lang="en-US" dirty="0"/>
          </a:p>
        </p:txBody>
      </p:sp>
    </p:spTree>
    <p:extLst>
      <p:ext uri="{BB962C8B-B14F-4D97-AF65-F5344CB8AC3E}">
        <p14:creationId xmlns:p14="http://schemas.microsoft.com/office/powerpoint/2010/main" val="2740922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FC6CF-BA9B-C17A-9503-F71D71EC8873}"/>
              </a:ext>
            </a:extLst>
          </p:cNvPr>
          <p:cNvSpPr>
            <a:spLocks noGrp="1"/>
          </p:cNvSpPr>
          <p:nvPr>
            <p:ph type="title"/>
          </p:nvPr>
        </p:nvSpPr>
        <p:spPr/>
        <p:txBody>
          <a:bodyPr/>
          <a:lstStyle/>
          <a:p>
            <a:r>
              <a:rPr lang="en-US" dirty="0"/>
              <a:t>Actions à prendre </a:t>
            </a:r>
            <a:r>
              <a:rPr lang="en-US" dirty="0" err="1"/>
              <a:t>en</a:t>
            </a:r>
            <a:r>
              <a:rPr lang="en-US" dirty="0"/>
              <a:t> </a:t>
            </a:r>
            <a:r>
              <a:rPr lang="en-US" dirty="0" err="1"/>
              <a:t>entreprise</a:t>
            </a:r>
            <a:endParaRPr lang="fr-FR" dirty="0"/>
          </a:p>
        </p:txBody>
      </p:sp>
      <p:sp>
        <p:nvSpPr>
          <p:cNvPr id="3" name="Content Placeholder 2">
            <a:extLst>
              <a:ext uri="{FF2B5EF4-FFF2-40B4-BE49-F238E27FC236}">
                <a16:creationId xmlns:a16="http://schemas.microsoft.com/office/drawing/2014/main" id="{BF67145A-6D2A-26CE-4961-7EDCC7D9513E}"/>
              </a:ext>
            </a:extLst>
          </p:cNvPr>
          <p:cNvSpPr>
            <a:spLocks noGrp="1"/>
          </p:cNvSpPr>
          <p:nvPr>
            <p:ph idx="1"/>
          </p:nvPr>
        </p:nvSpPr>
        <p:spPr>
          <a:xfrm>
            <a:off x="838200" y="1825625"/>
            <a:ext cx="10515600" cy="4667250"/>
          </a:xfrm>
        </p:spPr>
        <p:txBody>
          <a:bodyPr>
            <a:normAutofit/>
          </a:bodyPr>
          <a:lstStyle/>
          <a:p>
            <a:pPr algn="l"/>
            <a:r>
              <a:rPr lang="fr-FR" sz="2400" dirty="0">
                <a:solidFill>
                  <a:srgbClr val="000000"/>
                </a:solidFill>
                <a:latin typeface="Calibri-Light"/>
              </a:rPr>
              <a:t>Réservez l’utilisation du login administrateur au service informatique, s’il existe</a:t>
            </a:r>
          </a:p>
          <a:p>
            <a:pPr lvl="1"/>
            <a:r>
              <a:rPr lang="fr-FR" sz="2200" dirty="0">
                <a:solidFill>
                  <a:srgbClr val="000000"/>
                </a:solidFill>
                <a:latin typeface="Calibri-Light"/>
              </a:rPr>
              <a:t>Dans le cas contraire, protégez-en l’accès, n’ouvrez pour les employés que des comptes utilisateur, n’utilisez pas le compte administrateur pour de la navigation sur Internet </a:t>
            </a:r>
          </a:p>
          <a:p>
            <a:pPr lvl="1"/>
            <a:r>
              <a:rPr lang="fr-FR" sz="2200" dirty="0">
                <a:solidFill>
                  <a:srgbClr val="000000"/>
                </a:solidFill>
                <a:latin typeface="Calibri-Light"/>
              </a:rPr>
              <a:t>Identifiez précisément les différents utilisateurs du système et les privilèges qui leur sont accordés. Tous ne peuvent pas bénéficier de droits d’administrateur </a:t>
            </a:r>
          </a:p>
          <a:p>
            <a:pPr lvl="1"/>
            <a:r>
              <a:rPr lang="fr-FR" sz="2200" dirty="0">
                <a:solidFill>
                  <a:srgbClr val="000000"/>
                </a:solidFill>
                <a:latin typeface="Calibri-Light"/>
              </a:rPr>
              <a:t>Supprimez les comptes anonymes et génériques (stagiaire, contact, presse, etc.).</a:t>
            </a:r>
          </a:p>
          <a:p>
            <a:pPr algn="l"/>
            <a:r>
              <a:rPr lang="fr-FR" sz="2400" dirty="0">
                <a:solidFill>
                  <a:srgbClr val="000000"/>
                </a:solidFill>
                <a:latin typeface="Calibri-Light"/>
              </a:rPr>
              <a:t>Chaque utilisateur doit être identifié nommément afin de pouvoir relier une action sur le système à un utilisateur </a:t>
            </a:r>
          </a:p>
          <a:p>
            <a:pPr algn="l"/>
            <a:r>
              <a:rPr lang="fr-FR" sz="2400" dirty="0">
                <a:solidFill>
                  <a:srgbClr val="000000"/>
                </a:solidFill>
                <a:latin typeface="Calibri-Light"/>
              </a:rPr>
              <a:t>Encadrez par des procédures déterminées les arrivées et les départs de personnel pour vous assurer que les droits octroyés sur les systèmes d’information sont appliqués au plus juste et surtout qu’ils sont révoqués lors du départ de la personne.</a:t>
            </a:r>
          </a:p>
        </p:txBody>
      </p:sp>
    </p:spTree>
    <p:extLst>
      <p:ext uri="{BB962C8B-B14F-4D97-AF65-F5344CB8AC3E}">
        <p14:creationId xmlns:p14="http://schemas.microsoft.com/office/powerpoint/2010/main" val="8303580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1970</Words>
  <Application>Microsoft Office PowerPoint</Application>
  <PresentationFormat>Widescreen</PresentationFormat>
  <Paragraphs>170</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Calibri-Bold</vt:lpstr>
      <vt:lpstr>Calibri-Light</vt:lpstr>
      <vt:lpstr>Office Theme</vt:lpstr>
      <vt:lpstr>Guide des Bonnes Pratiques de l’ANSSI</vt:lpstr>
      <vt:lpstr>La liste des Bonnes Pratiques (ANSSI 2017)</vt:lpstr>
      <vt:lpstr>1- Choisir avec soin ses mots de passe</vt:lpstr>
      <vt:lpstr>Exemple de méthode pour choisir son mot de passe</vt:lpstr>
      <vt:lpstr>Actions à prendre en entreprise</vt:lpstr>
      <vt:lpstr>2- Mettre à jour régulièrement vos logiciels </vt:lpstr>
      <vt:lpstr>Actions à prendre en entreprise</vt:lpstr>
      <vt:lpstr>3- Bien connaître ses utilisateurs et ses prestataires</vt:lpstr>
      <vt:lpstr>Actions à prendre en entreprise</vt:lpstr>
      <vt:lpstr>4- Effectuez des sauvegardes régulières</vt:lpstr>
      <vt:lpstr>En entreprise</vt:lpstr>
      <vt:lpstr>5- Sécurisation de l’accès Wi-Fi</vt:lpstr>
      <vt:lpstr>Sécurité dans les réseaux wifi</vt:lpstr>
      <vt:lpstr>6- Être aussi prudent avec son smartphone qu’avec son ordinateur</vt:lpstr>
      <vt:lpstr>7- Protégez vos données lors de vos déplacements</vt:lpstr>
      <vt:lpstr>Une mission ?</vt:lpstr>
      <vt:lpstr>8- Être prudent lors de l’utilisation de sa messagerie</vt:lpstr>
      <vt:lpstr>9- Télécharger ses programmes sur les sites officiels</vt:lpstr>
      <vt:lpstr>10 – Être vigilant lors d’un paiement sur Internet</vt:lpstr>
      <vt:lpstr>11- Séparer les usages personnels des usages professionels</vt:lpstr>
      <vt:lpstr>12- Prendre soin de ses informations personnelles, professionnelles et de son identité numérique</vt:lpstr>
      <vt:lpstr>Zoom sur une activité recherche : Minimum Exposure</vt:lpstr>
      <vt:lpstr>Mesures complémentaires préconisées par l’ANSSI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 des Bonnes Pratiques de l’ANSSI</dc:title>
  <dc:creator>Benjamin Nguyen</dc:creator>
  <cp:lastModifiedBy>Benjamin Nguyen</cp:lastModifiedBy>
  <cp:revision>2</cp:revision>
  <dcterms:created xsi:type="dcterms:W3CDTF">2023-09-10T19:30:19Z</dcterms:created>
  <dcterms:modified xsi:type="dcterms:W3CDTF">2023-09-10T20:22:56Z</dcterms:modified>
</cp:coreProperties>
</file>