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19" r:id="rId3"/>
    <p:sldId id="318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37" r:id="rId12"/>
    <p:sldId id="327" r:id="rId13"/>
    <p:sldId id="328" r:id="rId14"/>
    <p:sldId id="330" r:id="rId15"/>
    <p:sldId id="329" r:id="rId16"/>
    <p:sldId id="338" r:id="rId17"/>
    <p:sldId id="332" r:id="rId18"/>
    <p:sldId id="333" r:id="rId19"/>
    <p:sldId id="331" r:id="rId20"/>
    <p:sldId id="334" r:id="rId21"/>
    <p:sldId id="335" r:id="rId22"/>
    <p:sldId id="336" r:id="rId23"/>
    <p:sldId id="340" r:id="rId24"/>
    <p:sldId id="339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27A5915-AD2A-44E2-A5AB-A90346B0FF39}">
          <p14:sldIdLst>
            <p14:sldId id="257"/>
            <p14:sldId id="319"/>
            <p14:sldId id="318"/>
            <p14:sldId id="320"/>
            <p14:sldId id="321"/>
            <p14:sldId id="322"/>
            <p14:sldId id="323"/>
            <p14:sldId id="324"/>
            <p14:sldId id="325"/>
            <p14:sldId id="326"/>
            <p14:sldId id="337"/>
            <p14:sldId id="327"/>
            <p14:sldId id="328"/>
            <p14:sldId id="330"/>
            <p14:sldId id="329"/>
            <p14:sldId id="338"/>
            <p14:sldId id="332"/>
            <p14:sldId id="333"/>
            <p14:sldId id="331"/>
            <p14:sldId id="334"/>
            <p14:sldId id="335"/>
            <p14:sldId id="336"/>
            <p14:sldId id="340"/>
            <p14:sldId id="3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58F3-C774-4B1A-863A-4DFC8AA4DBB7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3004E-A6A4-4B50-A7A1-CEAFE84043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2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6A68-7D19-9BD0-AB52-4EEF1870C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E0716-A5F5-9357-E60E-DC9BED546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DC65-70DE-E0C4-7491-8157CBCF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12BCC-AE2F-E278-3322-49F56CA0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3A1B2-B57A-97AA-6E33-A667E791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02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5F69-7253-CA16-9082-E9F0FA64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7FD36-723E-B161-D832-251312DDD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5E96B-5922-23DC-8661-0419B636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04200-C022-CABB-DC44-254ACDF5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3BCFB-4A8D-BF34-B804-7B7775EE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75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EE64C-6C1C-353F-9773-504A6DFCF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0AD82-7C5F-CABA-CA53-D9F392D5B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06E6-5B3F-1129-A9F8-F5D425AB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B6418-C2B3-02DE-544C-32927036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753D9-AE23-AEA7-5467-2E0177DA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72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51AE4-9FD2-3953-AC72-F378F820A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BAFB5-8FC8-0C06-B0FC-84349CFB5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F97B6-C1FC-1800-D3F1-64570A57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88B5F-0298-2D56-9A6E-9BFABEC8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5210F-CFCA-6D6C-9B6D-41B94116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12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D237-909F-76B0-E660-1DBD1E44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BDC3-1943-23C1-518C-8F1475AF7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E0C45-1A54-C396-C3FC-0827CFE7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26A9-E1F5-8ABC-A35B-6DB950822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6A06B-744C-6287-F7E9-BB99DF65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3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C1253-F6DD-BF8F-458C-9145733C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EE782-FEF9-53C9-75B4-B0D170135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D75EC-F527-C119-1C72-3C3BD465C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AA89A-ED31-576F-41AB-757CB324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E24BC-5770-FD20-265E-A7B155DF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219C2-0C88-9225-21CD-03CC7A63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51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8A74-196A-3500-D0A4-030753CD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64F14-172E-87CA-C7BB-EFE6B2AA7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AE5F9-0E5E-F6E7-DDFD-93CC4EC15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BF14A-D8DB-9E6E-45D1-FC7E39E03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2FF79-021D-F06C-1DD3-511F15C18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E86DD-0720-7B56-1F1D-A352F957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7DBD-ECF5-32B5-3D4D-AA368AC7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72E18-1D4E-EFFC-0BE4-BF80BF1E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67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707B-9833-CC89-F8BD-FC418917D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39FAB-39E4-0A12-2876-896E052C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BF380-761E-6140-BB5D-AF4C4CAF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1070B-3A60-9E9D-9542-735162FF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17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B3B87-10AB-8BF4-0AA8-7376CB43D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D681B-24A2-38EC-5B57-B482F4C5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1F022-BD86-2C26-744C-31E381F0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87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06D99-732B-36EF-1ED2-1CA7E4CB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B677-E166-2B79-AF2E-CDF46F004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DFFC7-85A7-B3ED-342B-5246A9896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FF9FC-C50A-C5CD-0A9B-3402BB65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9BFD7-A19F-2E61-B3FC-125506CD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C38A9-0759-866A-6C8E-48D5B199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5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5AF9-1657-8F2F-A70D-C0657E44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F3B81F-FBCD-6BCD-361B-0E8B2B898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F5D3E-3E24-D4FC-9463-BB170A59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61652-53A5-219D-62BD-6D05D40CD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27A3D-77B4-1E28-A05A-C0C854C0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6948A-E51F-1EEA-1D01-D146AC3F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93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4DFC4-39E3-4A5D-50EE-F69D7415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EC6CD-D95C-A413-5470-0266FFEF9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E023A-CE34-1F3F-F157-9544F9541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C6CE-1ACA-41E1-AE3A-C2DD64816F62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B8636-1E4A-7509-F5C1-522A840DD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58924-B777-842B-2323-6E0F18F39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906E9-B68B-47ED-9C6C-EB8A355C0D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8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benjamin.nguyen@insa-cvl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957E-2289-D3D7-4A8C-3BCE1506F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83C63-8AED-A5E5-3F1E-477FC16AA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benjamin.nguyen@insa-cvl.fr</a:t>
            </a:r>
            <a:endParaRPr lang="en-US" dirty="0"/>
          </a:p>
        </p:txBody>
      </p:sp>
      <p:pic>
        <p:nvPicPr>
          <p:cNvPr id="5" name="Picture 4" descr="A logo for a institute&#10;&#10;Description automatically generated">
            <a:extLst>
              <a:ext uri="{FF2B5EF4-FFF2-40B4-BE49-F238E27FC236}">
                <a16:creationId xmlns:a16="http://schemas.microsoft.com/office/drawing/2014/main" id="{26478E95-300F-9116-556E-BA1D5C495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436" y="73892"/>
            <a:ext cx="1819564" cy="1214396"/>
          </a:xfrm>
          <a:prstGeom prst="rect">
            <a:avLst/>
          </a:prstGeom>
        </p:spPr>
      </p:pic>
      <p:pic>
        <p:nvPicPr>
          <p:cNvPr id="7" name="Picture 6" descr="A logo with a cup and a smoke&#10;&#10;Description automatically generated with medium confidence">
            <a:extLst>
              <a:ext uri="{FF2B5EF4-FFF2-40B4-BE49-F238E27FC236}">
                <a16:creationId xmlns:a16="http://schemas.microsoft.com/office/drawing/2014/main" id="{599BF20B-AA2D-F9AD-34D4-39D418EDAB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16" y="0"/>
            <a:ext cx="678356" cy="124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7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57C8-44CA-BD1D-04ED-324EB2DB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 </a:t>
            </a:r>
            <a:r>
              <a:rPr lang="en-US" dirty="0" err="1"/>
              <a:t>en</a:t>
            </a:r>
            <a:r>
              <a:rPr lang="en-US" dirty="0"/>
              <a:t> Java ?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D384B-3CBB-7980-D64C-C2E6CDBE3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Utilisation</a:t>
            </a:r>
            <a:r>
              <a:rPr lang="en-US" dirty="0"/>
              <a:t> de </a:t>
            </a:r>
          </a:p>
          <a:p>
            <a:pPr lvl="1"/>
            <a:r>
              <a:rPr lang="en-US" dirty="0" err="1"/>
              <a:t>l’interface</a:t>
            </a:r>
            <a:r>
              <a:rPr lang="en-US" dirty="0"/>
              <a:t> </a:t>
            </a:r>
            <a:r>
              <a:rPr lang="en-US" dirty="0" err="1"/>
              <a:t>java.lang.Runnable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la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java.lang.Thread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185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EE695-9628-B4A3-C6F9-5CFAF101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de vie d’un Thread</a:t>
            </a:r>
            <a:endParaRPr lang="fr-F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2DF489-8F7C-4DED-130B-BD7C5C843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78208"/>
              </p:ext>
            </p:extLst>
          </p:nvPr>
        </p:nvGraphicFramePr>
        <p:xfrm>
          <a:off x="504825" y="1692228"/>
          <a:ext cx="11182350" cy="4355477"/>
        </p:xfrm>
        <a:graphic>
          <a:graphicData uri="http://schemas.openxmlformats.org/drawingml/2006/table">
            <a:tbl>
              <a:tblPr/>
              <a:tblGrid>
                <a:gridCol w="5591175">
                  <a:extLst>
                    <a:ext uri="{9D8B030D-6E8A-4147-A177-3AD203B41FA5}">
                      <a16:colId xmlns:a16="http://schemas.microsoft.com/office/drawing/2014/main" val="483400946"/>
                    </a:ext>
                  </a:extLst>
                </a:gridCol>
                <a:gridCol w="5591175">
                  <a:extLst>
                    <a:ext uri="{9D8B030D-6E8A-4147-A177-3AD203B41FA5}">
                      <a16:colId xmlns:a16="http://schemas.microsoft.com/office/drawing/2014/main" val="2102693010"/>
                    </a:ext>
                  </a:extLst>
                </a:gridCol>
              </a:tblGrid>
              <a:tr h="150497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Valeur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/>
                        <a:t>Description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702630"/>
                  </a:ext>
                </a:extLst>
              </a:tr>
              <a:tr h="503839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NEW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Le thread n'est pas encore démarré. Aucune ressource système ne lui est encore affectée. Seules les méthodes de changement de statut du thread start() et stop() peuvent être invoquées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99250"/>
                  </a:ext>
                </a:extLst>
              </a:tr>
              <a:tr h="268278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RUNNABLE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Le thread est en cours d'exécution : sa méthode start() a été invoquée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202233"/>
                  </a:ext>
                </a:extLst>
              </a:tr>
              <a:tr h="268278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BLOCKED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Le thread est en attente de l'obtention d'un moniteur qui est déjà détenu par un autre thread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838418"/>
                  </a:ext>
                </a:extLst>
              </a:tr>
              <a:tr h="2034987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WAITING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Le thread est en attente d'une action d'un autre thread ou que la durée précisée en paramètre de la méthode </a:t>
                      </a:r>
                      <a:r>
                        <a:rPr lang="fr-FR" sz="1000" dirty="0" err="1"/>
                        <a:t>sleep</a:t>
                      </a:r>
                      <a:r>
                        <a:rPr lang="fr-FR" sz="1000" dirty="0"/>
                        <a:t>() soit atteinte.</a:t>
                      </a:r>
                    </a:p>
                    <a:p>
                      <a:pPr algn="l"/>
                      <a:r>
                        <a:rPr lang="fr-FR" sz="1000" dirty="0"/>
                        <a:t>Chaque situation d'attente ne possède qu'une seule condition pour retourner au statut </a:t>
                      </a:r>
                      <a:r>
                        <a:rPr lang="fr-FR" sz="1000" dirty="0" err="1"/>
                        <a:t>Runnable</a:t>
                      </a:r>
                      <a:r>
                        <a:rPr lang="fr-FR" sz="1000" dirty="0"/>
                        <a:t> :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si la méthode </a:t>
                      </a:r>
                      <a:r>
                        <a:rPr lang="fr-FR" sz="1000" dirty="0" err="1"/>
                        <a:t>sleep</a:t>
                      </a:r>
                      <a:r>
                        <a:rPr lang="fr-FR" sz="1000" dirty="0"/>
                        <a:t>() a été invoquée alors le thread ne retournera à l'état </a:t>
                      </a:r>
                      <a:r>
                        <a:rPr lang="fr-FR" sz="1000" dirty="0" err="1"/>
                        <a:t>Runnable</a:t>
                      </a:r>
                      <a:r>
                        <a:rPr lang="fr-FR" sz="1000" dirty="0"/>
                        <a:t> que lorsque le délai précisé en paramètre de la méthode a été atteint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si la méthode suspend() a été invoquée alors le thread ne retournera à l'état </a:t>
                      </a:r>
                      <a:r>
                        <a:rPr lang="fr-FR" sz="1000" dirty="0" err="1"/>
                        <a:t>Runnable</a:t>
                      </a:r>
                      <a:r>
                        <a:rPr lang="fr-FR" sz="1000" dirty="0"/>
                        <a:t> que lorsque la méthode </a:t>
                      </a:r>
                      <a:r>
                        <a:rPr lang="fr-FR" sz="1000" dirty="0" err="1"/>
                        <a:t>resume</a:t>
                      </a:r>
                      <a:r>
                        <a:rPr lang="fr-FR" sz="1000" dirty="0"/>
                        <a:t> sera invoquée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si la méthode </a:t>
                      </a:r>
                      <a:r>
                        <a:rPr lang="fr-FR" sz="1000" dirty="0" err="1"/>
                        <a:t>wait</a:t>
                      </a:r>
                      <a:r>
                        <a:rPr lang="fr-FR" sz="1000" dirty="0"/>
                        <a:t>() d'un objet a été invoquée alors le thread ne retournera à l'état </a:t>
                      </a:r>
                      <a:r>
                        <a:rPr lang="fr-FR" sz="1000" dirty="0" err="1"/>
                        <a:t>Runnable</a:t>
                      </a:r>
                      <a:r>
                        <a:rPr lang="fr-FR" sz="1000" dirty="0"/>
                        <a:t> que lorsque la méthode </a:t>
                      </a:r>
                      <a:r>
                        <a:rPr lang="fr-FR" sz="1000" dirty="0" err="1"/>
                        <a:t>notify</a:t>
                      </a:r>
                      <a:r>
                        <a:rPr lang="fr-FR" sz="1000" dirty="0"/>
                        <a:t>() ou </a:t>
                      </a:r>
                      <a:r>
                        <a:rPr lang="fr-FR" sz="1000" dirty="0" err="1"/>
                        <a:t>notifyAll</a:t>
                      </a:r>
                      <a:r>
                        <a:rPr lang="fr-FR" sz="1000" dirty="0"/>
                        <a:t>() de l'objet sera invoquée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si le thread est en attente à cause d'un accès I/O alors le thread ne retournera à l'état </a:t>
                      </a:r>
                      <a:r>
                        <a:rPr lang="fr-FR" sz="1000" dirty="0" err="1"/>
                        <a:t>Runnable</a:t>
                      </a:r>
                      <a:r>
                        <a:rPr lang="fr-FR" sz="1000" dirty="0"/>
                        <a:t> que lorsque cet accès sera terminé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168187"/>
                  </a:ext>
                </a:extLst>
              </a:tr>
              <a:tr h="503839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TIMED_WAITING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Le thread est en attente pendent un certain temps d'une action d'un autre thread. Le thread retournera à l'état </a:t>
                      </a:r>
                      <a:r>
                        <a:rPr lang="fr-FR" sz="1000" dirty="0" err="1"/>
                        <a:t>Runnable</a:t>
                      </a:r>
                      <a:r>
                        <a:rPr lang="fr-FR" sz="1000" dirty="0"/>
                        <a:t> lorsque cette action survient ou lorsque le délai d'attente est atteint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555235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TERMINATED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Le thread a terminé son exécution. La fin d'un thread peut survenir de deux manières :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la fin des traitements est atteinte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une exception est levée durant l'exécution de ses traitements</a:t>
                      </a:r>
                    </a:p>
                  </a:txBody>
                  <a:tcPr marL="16358" marR="16358" marT="16358" marB="163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204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196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3F3F-171D-C39B-1C14-1F152680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Runnable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A6C72-4F41-BA68-9375-BE2B4FCB1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Cette interface doit être implémentée par toute classe qui contiendra des traitements à exécuter dans un thread.</a:t>
            </a:r>
          </a:p>
          <a:p>
            <a:r>
              <a:rPr lang="fr-FR" dirty="0"/>
              <a:t>Cette interface ne définit qu'une seule méthode :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run()</a:t>
            </a:r>
            <a:r>
              <a:rPr lang="fr-FR" dirty="0"/>
              <a:t>.</a:t>
            </a:r>
          </a:p>
          <a:p>
            <a:r>
              <a:rPr lang="fr-FR" dirty="0"/>
              <a:t>Dans les classes qui implémentent cette interface, la méthode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run() </a:t>
            </a:r>
            <a:r>
              <a:rPr lang="fr-FR" dirty="0"/>
              <a:t>doit être redéfinie pour contenir le code des traitements qui seront exécutés dans le thread.</a:t>
            </a:r>
          </a:p>
          <a:p>
            <a:r>
              <a:rPr lang="fr-FR" b="1" dirty="0"/>
              <a:t>Important : </a:t>
            </a:r>
            <a:r>
              <a:rPr lang="fr-FR" dirty="0"/>
              <a:t>Intérêt d’utiliser un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Runnable</a:t>
            </a:r>
            <a:r>
              <a:rPr lang="fr-FR" dirty="0"/>
              <a:t> : utiliser si la seule chose qu’on veut faire c’est définir la méthode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fr-FR" dirty="0">
                <a:latin typeface="+mj-lt"/>
                <a:cs typeface="Courier New" panose="02070309020205020404" pitchFamily="49" charset="0"/>
              </a:rPr>
              <a:t>. </a:t>
            </a:r>
            <a:r>
              <a:rPr lang="fr-FR" dirty="0"/>
              <a:t>Si on veut modifier d’autres méthodes, il faut hériter 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Exemple fichier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Compteur.java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1251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EF3C-F920-B302-9558-0190E6AE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Lancement</a:t>
            </a:r>
            <a:r>
              <a:rPr lang="en-US" dirty="0"/>
              <a:t> d’un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8D648-FD07-A2B0-B2AF-1CEF3EF4E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Idée </a:t>
            </a:r>
            <a:r>
              <a:rPr lang="en-US" dirty="0" err="1"/>
              <a:t>générale</a:t>
            </a:r>
            <a:r>
              <a:rPr lang="en-US" dirty="0"/>
              <a:t> : </a:t>
            </a:r>
          </a:p>
          <a:p>
            <a:pPr lvl="1"/>
            <a:r>
              <a:rPr lang="en-US" dirty="0"/>
              <a:t>On doit </a:t>
            </a:r>
            <a:r>
              <a:rPr lang="en-US" dirty="0" err="1"/>
              <a:t>créer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nouvelle instance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/>
              <a:t>, avec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paramètre</a:t>
            </a:r>
            <a:r>
              <a:rPr lang="en-US" dirty="0"/>
              <a:t> de construction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qui </a:t>
            </a:r>
            <a:r>
              <a:rPr lang="en-US" dirty="0" err="1"/>
              <a:t>hérite</a:t>
            </a:r>
            <a:r>
              <a:rPr lang="en-US" dirty="0"/>
              <a:t> de </a:t>
            </a:r>
            <a:r>
              <a:rPr lang="en-US" dirty="0" err="1"/>
              <a:t>l’interface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Runnable</a:t>
            </a:r>
          </a:p>
          <a:p>
            <a:pPr lvl="1"/>
            <a:r>
              <a:rPr lang="en-US" dirty="0"/>
              <a:t>On lance le Thread avec la </a:t>
            </a:r>
            <a:r>
              <a:rPr lang="en-US" dirty="0" err="1"/>
              <a:t>méthode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start()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ExempleThread.java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51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FC6C8-3EBD-4773-5A4B-22B4C4A0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Constructeurs</a:t>
            </a:r>
            <a:r>
              <a:rPr lang="en-US" dirty="0"/>
              <a:t> 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E456B2-AF7E-7C97-0D47-C4731CEC3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215481"/>
              </p:ext>
            </p:extLst>
          </p:nvPr>
        </p:nvGraphicFramePr>
        <p:xfrm>
          <a:off x="526473" y="1825625"/>
          <a:ext cx="11296072" cy="4351337"/>
        </p:xfrm>
        <a:graphic>
          <a:graphicData uri="http://schemas.openxmlformats.org/drawingml/2006/table">
            <a:tbl>
              <a:tblPr/>
              <a:tblGrid>
                <a:gridCol w="5648036">
                  <a:extLst>
                    <a:ext uri="{9D8B030D-6E8A-4147-A177-3AD203B41FA5}">
                      <a16:colId xmlns:a16="http://schemas.microsoft.com/office/drawing/2014/main" val="3700624400"/>
                    </a:ext>
                  </a:extLst>
                </a:gridCol>
                <a:gridCol w="5648036">
                  <a:extLst>
                    <a:ext uri="{9D8B030D-6E8A-4147-A177-3AD203B41FA5}">
                      <a16:colId xmlns:a16="http://schemas.microsoft.com/office/drawing/2014/main" val="4103047955"/>
                    </a:ext>
                  </a:extLst>
                </a:gridCol>
              </a:tblGrid>
              <a:tr h="300543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/>
                        <a:t>Constructeur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/>
                        <a:t>Rôle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779635"/>
                  </a:ext>
                </a:extLst>
              </a:tr>
              <a:tr h="300543">
                <a:tc>
                  <a:txBody>
                    <a:bodyPr/>
                    <a:lstStyle/>
                    <a:p>
                      <a:pPr algn="l"/>
                      <a:r>
                        <a:rPr lang="fr-FR" sz="1500" dirty="0"/>
                        <a:t>Thread()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dirty="0"/>
                        <a:t>Créer une nouvelle instance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073571"/>
                  </a:ext>
                </a:extLst>
              </a:tr>
              <a:tr h="535750">
                <a:tc>
                  <a:txBody>
                    <a:bodyPr/>
                    <a:lstStyle/>
                    <a:p>
                      <a:pPr algn="l"/>
                      <a:r>
                        <a:rPr lang="fr-FR" sz="1500" dirty="0"/>
                        <a:t>Thread(</a:t>
                      </a:r>
                      <a:r>
                        <a:rPr lang="fr-FR" sz="1500" dirty="0" err="1"/>
                        <a:t>Runnable</a:t>
                      </a:r>
                      <a:r>
                        <a:rPr lang="fr-FR" sz="1500" dirty="0"/>
                        <a:t> </a:t>
                      </a:r>
                      <a:r>
                        <a:rPr lang="fr-FR" sz="1500" dirty="0" err="1"/>
                        <a:t>target</a:t>
                      </a:r>
                      <a:r>
                        <a:rPr lang="fr-FR" sz="1500" dirty="0"/>
                        <a:t>)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dirty="0"/>
                        <a:t>Créer une nouvelle instance en précisant les traitements à exécuter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570084"/>
                  </a:ext>
                </a:extLst>
              </a:tr>
              <a:tr h="535750"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Thread(Runnable target, String name)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dirty="0"/>
                        <a:t>Créer une nouvelle instance en précisant les traitements à exécuter et son nom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880764"/>
                  </a:ext>
                </a:extLst>
              </a:tr>
              <a:tr h="300543">
                <a:tc>
                  <a:txBody>
                    <a:bodyPr/>
                    <a:lstStyle/>
                    <a:p>
                      <a:pPr algn="l"/>
                      <a:r>
                        <a:rPr lang="fr-FR" sz="1500"/>
                        <a:t>Thread(String name)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dirty="0"/>
                        <a:t>Créer une nouvelle instance en précisant son nom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374810"/>
                  </a:ext>
                </a:extLst>
              </a:tr>
              <a:tr h="535750"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Thread(ThreadGroup group, Runnable target)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dirty="0"/>
                        <a:t>Créer une nouvelle instance en précisant son groupe et les traitements à exécuter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56813"/>
                  </a:ext>
                </a:extLst>
              </a:tr>
              <a:tr h="535750"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Thread(ThreadGroup group, Runnable target, String name)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dirty="0"/>
                        <a:t>Créer une nouvelle instance en précisant son groupe, les traitements à exécuter et son nom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509994"/>
                  </a:ext>
                </a:extLst>
              </a:tr>
              <a:tr h="770958"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Thread(ThreadGroup group, Runnable target, String name, long stackSize)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dirty="0"/>
                        <a:t>Créer une nouvelle instance en précisant son groupe, les traitements à exécuter, son nom et la taille de sa pile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5950"/>
                  </a:ext>
                </a:extLst>
              </a:tr>
              <a:tr h="535750"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Thread(ThreadGroup group, String name)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dirty="0"/>
                        <a:t>Créer une nouvelle instance en précisant son groupe et son nom</a:t>
                      </a:r>
                    </a:p>
                  </a:txBody>
                  <a:tcPr marL="32668" marR="32668" marT="32668" marB="32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09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290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71C52-1ECA-5194-7E75-58CCFD8D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méthodes</a:t>
            </a:r>
            <a:r>
              <a:rPr lang="en-US" dirty="0"/>
              <a:t> 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5983503-4077-E9A7-66BC-835AC3622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44010"/>
              </p:ext>
            </p:extLst>
          </p:nvPr>
        </p:nvGraphicFramePr>
        <p:xfrm>
          <a:off x="314325" y="1504452"/>
          <a:ext cx="11601450" cy="4818171"/>
        </p:xfrm>
        <a:graphic>
          <a:graphicData uri="http://schemas.openxmlformats.org/drawingml/2006/table">
            <a:tbl>
              <a:tblPr/>
              <a:tblGrid>
                <a:gridCol w="5800725">
                  <a:extLst>
                    <a:ext uri="{9D8B030D-6E8A-4147-A177-3AD203B41FA5}">
                      <a16:colId xmlns:a16="http://schemas.microsoft.com/office/drawing/2014/main" val="2567140459"/>
                    </a:ext>
                  </a:extLst>
                </a:gridCol>
                <a:gridCol w="5800725">
                  <a:extLst>
                    <a:ext uri="{9D8B030D-6E8A-4147-A177-3AD203B41FA5}">
                      <a16:colId xmlns:a16="http://schemas.microsoft.com/office/drawing/2014/main" val="3366652469"/>
                    </a:ext>
                  </a:extLst>
                </a:gridCol>
              </a:tblGrid>
              <a:tr h="11221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Méthode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Rôle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04215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fr-FR" sz="1000" dirty="0" err="1"/>
                        <a:t>static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int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activeCount</a:t>
                      </a:r>
                      <a:r>
                        <a:rPr lang="fr-FR" sz="1000" dirty="0"/>
                        <a:t>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Renvoyer une estimation du nombre de threads actifs dans le groupe du thread courant et ses sous-groupes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326775"/>
                  </a:ext>
                </a:extLst>
              </a:tr>
              <a:tr h="112212">
                <a:tc>
                  <a:txBody>
                    <a:bodyPr/>
                    <a:lstStyle/>
                    <a:p>
                      <a:pPr algn="l"/>
                      <a:r>
                        <a:rPr lang="fr-FR" sz="1000" dirty="0" err="1"/>
                        <a:t>void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checkAccess</a:t>
                      </a:r>
                      <a:r>
                        <a:rPr lang="fr-FR" sz="1000" dirty="0"/>
                        <a:t>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Déterminer si le thread courant peut modifier le thread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546184"/>
                  </a:ext>
                </a:extLst>
              </a:tr>
              <a:tr h="112212">
                <a:tc>
                  <a:txBody>
                    <a:bodyPr/>
                    <a:lstStyle/>
                    <a:p>
                      <a:pPr algn="l"/>
                      <a:r>
                        <a:rPr lang="fr-FR" sz="1000" b="1"/>
                        <a:t>static Thread currentThread()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/>
                        <a:t>Renvoyer l'instance du thread courant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878343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fr-FR" sz="1000" dirty="0" err="1"/>
                        <a:t>static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void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dumpStack</a:t>
                      </a:r>
                      <a:r>
                        <a:rPr lang="fr-FR" sz="1000" dirty="0"/>
                        <a:t>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Afficher la stacktrace du thread courant sur la sortie standard d'erreur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668541"/>
                  </a:ext>
                </a:extLst>
              </a:tr>
              <a:tr h="273062"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static int enumerate(Thread[] </a:t>
                      </a:r>
                      <a:r>
                        <a:rPr lang="en-US" sz="1000" dirty="0" err="1"/>
                        <a:t>tarray</a:t>
                      </a:r>
                      <a:r>
                        <a:rPr lang="en-US" sz="1000" dirty="0"/>
                        <a:t>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Copier dans le tableau fourni en paramètre chaque thread actif du groupe et des sous-groupes du thread courant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19923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static Map&lt;</a:t>
                      </a:r>
                      <a:r>
                        <a:rPr lang="en-US" sz="1000" dirty="0" err="1"/>
                        <a:t>Thread,StackTraceElement</a:t>
                      </a:r>
                      <a:r>
                        <a:rPr lang="en-US" sz="1000" dirty="0"/>
                        <a:t>[]&gt; </a:t>
                      </a:r>
                      <a:r>
                        <a:rPr lang="en-US" sz="1000" dirty="0" err="1"/>
                        <a:t>getAllStackTraces</a:t>
                      </a:r>
                      <a:r>
                        <a:rPr lang="en-US" sz="1000" dirty="0"/>
                        <a:t>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Renvoyer une collection de type Map qui contient pour chaque thread actif les éléments de sa stacktrace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108520"/>
                  </a:ext>
                </a:extLst>
              </a:tr>
              <a:tr h="112212">
                <a:tc>
                  <a:txBody>
                    <a:bodyPr/>
                    <a:lstStyle/>
                    <a:p>
                      <a:pPr algn="l"/>
                      <a:r>
                        <a:rPr lang="fr-FR" sz="1000" b="1"/>
                        <a:t>int getPriority()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/>
                        <a:t>Renvoyer la priorité du thread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779981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ThreadGroup getThreadGroup()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Renvoyer un objet qui encapsule le groupe auquel appartient le thread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095766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en-US" sz="1000"/>
                        <a:t>static boolean holdsLock(Object obj)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Renvoyer un booléen qui précise si le thread possède le verrou sur le monitor de l'objet passé en paramètre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6123"/>
                  </a:ext>
                </a:extLst>
              </a:tr>
              <a:tr h="112212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void interrupt()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Demander l'interruption du thread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683456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static boolean interrupted()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Renvoyer un booléen qui précise si une demande d'interruption du thread a été demandée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816692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 err="1"/>
                        <a:t>boolean</a:t>
                      </a:r>
                      <a:r>
                        <a:rPr lang="fr-FR" sz="1000" b="1" dirty="0"/>
                        <a:t> </a:t>
                      </a:r>
                      <a:r>
                        <a:rPr lang="fr-FR" sz="1000" b="1" dirty="0" err="1"/>
                        <a:t>isAlive</a:t>
                      </a:r>
                      <a:r>
                        <a:rPr lang="fr-FR" sz="1000" b="1" dirty="0"/>
                        <a:t>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/>
                        <a:t>Renvoyer un booléen qui indique si le thread est actif ou non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233873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boolean isInterrupted()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Renvoyer un booléen qui indique si le thread a été interrompu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331404"/>
                  </a:ext>
                </a:extLst>
              </a:tr>
              <a:tr h="112212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void join()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Attendre la fin de l'exécution du thread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3052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void join(long millis)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Attendre au plus le délai fourni en paramètre que le thread se termine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415692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void join(long millis, int nanos)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Attendre au plus le délai fourni en paramètres (ms + ns) que le thread se termine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350283"/>
                  </a:ext>
                </a:extLst>
              </a:tr>
              <a:tr h="112212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void run()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Contenir les traitements à exécuter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055180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en-US" sz="1000"/>
                        <a:t>void setUncaughtExceptionHandler( Thread.UncaughtExceptionHandler eh)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Définir le handler qui sera invoqué si une exception est levée durant l'exécution des traitements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412804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static void sleep(long </a:t>
                      </a:r>
                      <a:r>
                        <a:rPr lang="en-US" sz="1000" b="1" dirty="0" err="1"/>
                        <a:t>millis</a:t>
                      </a:r>
                      <a:r>
                        <a:rPr lang="en-US" sz="1000" b="1" dirty="0"/>
                        <a:t>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/>
                        <a:t>Endormir le thread pour le délai exprimé en millisecondes précisé en paramètre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837050"/>
                  </a:ext>
                </a:extLst>
              </a:tr>
              <a:tr h="112212">
                <a:tc>
                  <a:txBody>
                    <a:bodyPr/>
                    <a:lstStyle/>
                    <a:p>
                      <a:pPr algn="l"/>
                      <a:r>
                        <a:rPr lang="en-US" sz="1000"/>
                        <a:t>static void sleep(long millis, int nanos)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Endormir le thread pour le délai précisés en paramètres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903083"/>
                  </a:ext>
                </a:extLst>
              </a:tr>
              <a:tr h="273062">
                <a:tc>
                  <a:txBody>
                    <a:bodyPr/>
                    <a:lstStyle/>
                    <a:p>
                      <a:pPr algn="l"/>
                      <a:r>
                        <a:rPr lang="fr-FR" sz="1000" b="1"/>
                        <a:t>void start()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/>
                        <a:t>Lancer l'exécution des traitements : associer des ressources systèmes pour l'exécution et invoquer la méthode run()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970852"/>
                  </a:ext>
                </a:extLst>
              </a:tr>
              <a:tr h="273062">
                <a:tc>
                  <a:txBody>
                    <a:bodyPr/>
                    <a:lstStyle/>
                    <a:p>
                      <a:pPr algn="l"/>
                      <a:r>
                        <a:rPr lang="fr-FR" sz="1000" b="1"/>
                        <a:t>String toString()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/>
                        <a:t>Renvoyer une représentation textuelle du thread qui contient son nom, sa priorité et le nom du groupe auquel il appartient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056771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l"/>
                      <a:r>
                        <a:rPr lang="fr-FR" sz="1000"/>
                        <a:t>static void yield()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Demander au </a:t>
                      </a:r>
                      <a:r>
                        <a:rPr lang="fr-FR" sz="1000" dirty="0" err="1"/>
                        <a:t>scheduler</a:t>
                      </a:r>
                      <a:r>
                        <a:rPr lang="fr-FR" sz="1000" dirty="0"/>
                        <a:t> de laisser la main aux autres threads</a:t>
                      </a:r>
                    </a:p>
                  </a:txBody>
                  <a:tcPr marL="9898" marR="9898" marT="9898" marB="9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894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846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8CEB-47B6-38F8-8728-87CBE8E0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Création</a:t>
            </a:r>
            <a:r>
              <a:rPr lang="en-US" dirty="0"/>
              <a:t> d’un </a:t>
            </a:r>
            <a:r>
              <a:rPr lang="en-US" dirty="0" err="1"/>
              <a:t>démon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F3CCA-9032-8ABE-3A36-447204CE2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 qui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tourner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continu</a:t>
            </a:r>
            <a:endParaRPr lang="en-US" dirty="0"/>
          </a:p>
          <a:p>
            <a:r>
              <a:rPr lang="en-US" dirty="0"/>
              <a:t>On doit le </a:t>
            </a:r>
            <a:r>
              <a:rPr lang="en-US" dirty="0" err="1"/>
              <a:t>déclarer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tant que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daemon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de le lancer 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setDaemon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(true)</a:t>
            </a:r>
          </a:p>
          <a:p>
            <a:r>
              <a:rPr lang="en-US" dirty="0" err="1"/>
              <a:t>N’empêche</a:t>
            </a:r>
            <a:r>
              <a:rPr lang="en-US" dirty="0"/>
              <a:t> pas la JVM de </a:t>
            </a:r>
            <a:r>
              <a:rPr lang="en-US" dirty="0" err="1"/>
              <a:t>s’arrêter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exemple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Demon.java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0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7ABA-1513-B6AA-CD8E-EE1E3EF84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Problèmes</a:t>
            </a:r>
            <a:r>
              <a:rPr lang="en-US" dirty="0"/>
              <a:t> de concurrence ?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D1628-CB23-A79A-90DF-13C7591CF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l’exemple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Exemple2Thread.java</a:t>
            </a:r>
          </a:p>
          <a:p>
            <a:r>
              <a:rPr lang="en-US" dirty="0">
                <a:cs typeface="Courier New" panose="02070309020205020404" pitchFamily="49" charset="0"/>
              </a:rPr>
              <a:t>Que se passe-t-il ?</a:t>
            </a:r>
          </a:p>
          <a:p>
            <a:r>
              <a:rPr lang="en-US" dirty="0">
                <a:cs typeface="Courier New" panose="02070309020205020404" pitchFamily="49" charset="0"/>
              </a:rPr>
              <a:t>On </a:t>
            </a:r>
            <a:r>
              <a:rPr lang="en-US" dirty="0" err="1">
                <a:cs typeface="Courier New" panose="02070309020205020404" pitchFamily="49" charset="0"/>
              </a:rPr>
              <a:t>peut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err="1">
                <a:cs typeface="Courier New" panose="02070309020205020404" pitchFamily="49" charset="0"/>
              </a:rPr>
              <a:t>résoudre</a:t>
            </a:r>
            <a:r>
              <a:rPr lang="en-US" dirty="0">
                <a:cs typeface="Courier New" panose="02070309020205020404" pitchFamily="49" charset="0"/>
              </a:rPr>
              <a:t> le </a:t>
            </a:r>
            <a:r>
              <a:rPr lang="en-US" dirty="0" err="1">
                <a:cs typeface="Courier New" panose="02070309020205020404" pitchFamily="49" charset="0"/>
              </a:rPr>
              <a:t>problème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err="1">
                <a:cs typeface="Courier New" panose="02070309020205020404" pitchFamily="49" charset="0"/>
              </a:rPr>
              <a:t>en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i="1" dirty="0" err="1">
                <a:cs typeface="Courier New" panose="02070309020205020404" pitchFamily="49" charset="0"/>
              </a:rPr>
              <a:t>verrouillant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err="1">
                <a:cs typeface="Courier New" panose="02070309020205020404" pitchFamily="49" charset="0"/>
              </a:rPr>
              <a:t>certaines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err="1">
                <a:cs typeface="Courier New" panose="02070309020205020404" pitchFamily="49" charset="0"/>
              </a:rPr>
              <a:t>méthodes</a:t>
            </a:r>
            <a:r>
              <a:rPr lang="en-US" dirty="0">
                <a:cs typeface="Courier New" panose="02070309020205020404" pitchFamily="49" charset="0"/>
              </a:rPr>
              <a:t> de la </a:t>
            </a:r>
            <a:r>
              <a:rPr lang="en-US" dirty="0" err="1">
                <a:cs typeface="Courier New" panose="02070309020205020404" pitchFamily="49" charset="0"/>
              </a:rPr>
              <a:t>classe</a:t>
            </a:r>
            <a:r>
              <a:rPr lang="en-US" dirty="0">
                <a:cs typeface="Courier New" panose="02070309020205020404" pitchFamily="49" charset="0"/>
              </a:rPr>
              <a:t> pour </a:t>
            </a:r>
            <a:r>
              <a:rPr lang="en-US" dirty="0" err="1">
                <a:cs typeface="Courier New" panose="02070309020205020404" pitchFamily="49" charset="0"/>
              </a:rPr>
              <a:t>empêcher</a:t>
            </a:r>
            <a:r>
              <a:rPr lang="en-US" dirty="0">
                <a:cs typeface="Courier New" panose="02070309020205020404" pitchFamily="49" charset="0"/>
              </a:rPr>
              <a:t> son </a:t>
            </a:r>
            <a:r>
              <a:rPr lang="en-US" dirty="0" err="1">
                <a:cs typeface="Courier New" panose="02070309020205020404" pitchFamily="49" charset="0"/>
              </a:rPr>
              <a:t>exécution</a:t>
            </a:r>
            <a:r>
              <a:rPr lang="en-US" dirty="0">
                <a:cs typeface="Courier New" panose="02070309020205020404" pitchFamily="49" charset="0"/>
              </a:rPr>
              <a:t> par un </a:t>
            </a:r>
            <a:r>
              <a:rPr lang="en-US" dirty="0" err="1">
                <a:cs typeface="Courier New" panose="02070309020205020404" pitchFamily="49" charset="0"/>
              </a:rPr>
              <a:t>autre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>
                <a:cs typeface="Courier New" panose="02070309020205020404" pitchFamily="49" charset="0"/>
              </a:rPr>
              <a:t> concurrent. Nous </a:t>
            </a:r>
            <a:r>
              <a:rPr lang="en-US" dirty="0" err="1">
                <a:cs typeface="Courier New" panose="02070309020205020404" pitchFamily="49" charset="0"/>
              </a:rPr>
              <a:t>avons</a:t>
            </a:r>
            <a:r>
              <a:rPr lang="en-US" dirty="0">
                <a:cs typeface="Courier New" panose="02070309020205020404" pitchFamily="49" charset="0"/>
              </a:rPr>
              <a:t> mis un </a:t>
            </a:r>
            <a:r>
              <a:rPr lang="en-US" i="1" dirty="0">
                <a:cs typeface="Courier New" panose="02070309020205020404" pitchFamily="49" charset="0"/>
              </a:rPr>
              <a:t>mutex</a:t>
            </a:r>
            <a:r>
              <a:rPr lang="en-US" dirty="0">
                <a:cs typeface="Courier New" panose="02070309020205020404" pitchFamily="49" charset="0"/>
              </a:rPr>
              <a:t>.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 err="1">
                <a:cs typeface="Courier New" panose="02070309020205020404" pitchFamily="49" charset="0"/>
              </a:rPr>
              <a:t>Voir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Sync.java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72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FDE9-1D2C-1903-24CD-E1A948FE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des </a:t>
            </a:r>
            <a:r>
              <a:rPr lang="en-US" dirty="0" err="1"/>
              <a:t>attributs</a:t>
            </a:r>
            <a:r>
              <a:rPr lang="en-US" dirty="0"/>
              <a:t> entre threads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82A85-E032-4A6C-2245-12A18AFAB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Utilisation</a:t>
            </a:r>
            <a:r>
              <a:rPr lang="en-US" dirty="0"/>
              <a:t> 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(sans setter)</a:t>
            </a:r>
            <a:r>
              <a:rPr lang="fr-FR" dirty="0"/>
              <a:t> et utilisation 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21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93745-DC6F-B153-D693-AD48766D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Méthodes</a:t>
            </a:r>
            <a:r>
              <a:rPr lang="en-US" dirty="0"/>
              <a:t> deprecated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1AB85-BF85-8935-23BB-B9493078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stop()</a:t>
            </a:r>
          </a:p>
          <a:p>
            <a:r>
              <a:rPr lang="en-US" dirty="0"/>
              <a:t>interrupt()</a:t>
            </a:r>
          </a:p>
          <a:p>
            <a:r>
              <a:rPr lang="en-US" dirty="0"/>
              <a:t>resume()</a:t>
            </a:r>
          </a:p>
          <a:p>
            <a:pPr marL="0" indent="0">
              <a:buNone/>
            </a:pPr>
            <a:r>
              <a:rPr lang="en-US" dirty="0"/>
              <a:t>/!\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arrêts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trop </a:t>
            </a:r>
            <a:r>
              <a:rPr lang="en-US" dirty="0" err="1"/>
              <a:t>brutaux</a:t>
            </a:r>
            <a:r>
              <a:rPr lang="en-US" dirty="0"/>
              <a:t> et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engendrer</a:t>
            </a:r>
            <a:r>
              <a:rPr lang="en-US" dirty="0"/>
              <a:t> des </a:t>
            </a:r>
            <a:r>
              <a:rPr lang="en-US" dirty="0" err="1"/>
              <a:t>incohérences</a:t>
            </a:r>
            <a:r>
              <a:rPr lang="en-US" dirty="0"/>
              <a:t> (</a:t>
            </a:r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cours</a:t>
            </a:r>
            <a:r>
              <a:rPr lang="en-US" dirty="0"/>
              <a:t> MIBD)</a:t>
            </a:r>
          </a:p>
          <a:p>
            <a:endParaRPr lang="en-US" dirty="0"/>
          </a:p>
          <a:p>
            <a:r>
              <a:rPr lang="en-US" dirty="0"/>
              <a:t>Que faire ?</a:t>
            </a:r>
          </a:p>
          <a:p>
            <a:pPr lvl="1"/>
            <a:r>
              <a:rPr lang="en-US" dirty="0" err="1"/>
              <a:t>Utiliser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variable </a:t>
            </a:r>
            <a:r>
              <a:rPr lang="en-US" i="1" dirty="0"/>
              <a:t>volatile </a:t>
            </a:r>
            <a:r>
              <a:rPr lang="en-US" dirty="0"/>
              <a:t>(= qui </a:t>
            </a:r>
            <a:r>
              <a:rPr lang="en-US" dirty="0" err="1"/>
              <a:t>est</a:t>
            </a:r>
            <a:r>
              <a:rPr lang="en-US" dirty="0"/>
              <a:t> mise à jour </a:t>
            </a:r>
            <a:r>
              <a:rPr lang="en-US" dirty="0" err="1"/>
              <a:t>rapidement</a:t>
            </a:r>
            <a:r>
              <a:rPr lang="en-US" dirty="0"/>
              <a:t>, et non </a:t>
            </a:r>
            <a:r>
              <a:rPr lang="en-US" dirty="0" err="1"/>
              <a:t>cachée</a:t>
            </a:r>
            <a:r>
              <a:rPr lang="en-US" dirty="0"/>
              <a:t> par le CPU) que le processus </a:t>
            </a:r>
            <a:r>
              <a:rPr lang="en-US" dirty="0" err="1"/>
              <a:t>vérifie</a:t>
            </a:r>
            <a:r>
              <a:rPr lang="en-US" dirty="0"/>
              <a:t> </a:t>
            </a:r>
            <a:r>
              <a:rPr lang="en-US" dirty="0" err="1"/>
              <a:t>continuement</a:t>
            </a:r>
            <a:r>
              <a:rPr lang="en-US" dirty="0"/>
              <a:t> et </a:t>
            </a:r>
            <a:r>
              <a:rPr lang="en-US" dirty="0" err="1"/>
              <a:t>déclanche</a:t>
            </a:r>
            <a:r>
              <a:rPr lang="en-US" dirty="0"/>
              <a:t> un </a:t>
            </a:r>
            <a:r>
              <a:rPr lang="en-US" dirty="0" err="1"/>
              <a:t>arrêt</a:t>
            </a:r>
            <a:r>
              <a:rPr lang="en-US" dirty="0"/>
              <a:t> “</a:t>
            </a:r>
            <a:r>
              <a:rPr lang="en-US" dirty="0" err="1"/>
              <a:t>contrôlé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02365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568C6E-1416-9455-1118-AACB29031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 concurrence </a:t>
            </a:r>
            <a:r>
              <a:rPr lang="en-US" dirty="0" err="1"/>
              <a:t>en</a:t>
            </a:r>
            <a:r>
              <a:rPr lang="en-US" dirty="0"/>
              <a:t> Java : </a:t>
            </a:r>
            <a:br>
              <a:rPr lang="en-US" dirty="0"/>
            </a:br>
            <a:r>
              <a:rPr lang="en-US" dirty="0"/>
              <a:t>les Threads</a:t>
            </a:r>
            <a:endParaRPr lang="fr-F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285334-4FA2-598D-B502-7EA62E21B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D’après</a:t>
            </a:r>
            <a:r>
              <a:rPr lang="en-US" dirty="0"/>
              <a:t> J.-M. </a:t>
            </a:r>
            <a:r>
              <a:rPr lang="en-US" dirty="0" err="1"/>
              <a:t>Doudoux</a:t>
            </a:r>
            <a:r>
              <a:rPr lang="en-US" dirty="0"/>
              <a:t>, </a:t>
            </a:r>
          </a:p>
          <a:p>
            <a:r>
              <a:rPr lang="en-US" dirty="0"/>
              <a:t>Culler, Singh, Gupta (Parallel Computer Architecture: a Hardware/</a:t>
            </a:r>
            <a:r>
              <a:rPr lang="en-US" dirty="0" err="1"/>
              <a:t>Softwaer</a:t>
            </a:r>
            <a:r>
              <a:rPr lang="en-US" dirty="0"/>
              <a:t> Approach), 1998</a:t>
            </a:r>
          </a:p>
          <a:p>
            <a:r>
              <a:rPr lang="en-US" dirty="0"/>
              <a:t>Hennessy &amp; Patterson (Computer Architecture, 5</a:t>
            </a:r>
            <a:r>
              <a:rPr lang="en-US" baseline="30000" dirty="0"/>
              <a:t>th</a:t>
            </a:r>
            <a:r>
              <a:rPr lang="en-US" dirty="0"/>
              <a:t> edition), 2011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57805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3AEB-D525-BE59-4F0E-E10E822D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Attente</a:t>
            </a:r>
            <a:r>
              <a:rPr lang="en-US" dirty="0"/>
              <a:t> de Threads : </a:t>
            </a:r>
            <a:r>
              <a:rPr lang="en-US" dirty="0" err="1"/>
              <a:t>méthode</a:t>
            </a:r>
            <a:r>
              <a:rPr lang="en-US" dirty="0"/>
              <a:t> join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AB638-A6F5-1557-F7F6-C3C424A21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méthode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/>
              <a:t> d’un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/>
              <a:t> attend </a:t>
            </a:r>
            <a:r>
              <a:rPr lang="en-US" dirty="0" err="1"/>
              <a:t>jusqu’à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/>
              <a:t> </a:t>
            </a:r>
            <a:r>
              <a:rPr lang="en-US" dirty="0" err="1"/>
              <a:t>soit</a:t>
            </a:r>
            <a:r>
              <a:rPr lang="en-US" dirty="0"/>
              <a:t> </a:t>
            </a:r>
            <a:r>
              <a:rPr lang="en-US" dirty="0" err="1"/>
              <a:t>terminé</a:t>
            </a:r>
            <a:r>
              <a:rPr lang="en-US" dirty="0"/>
              <a:t>. </a:t>
            </a:r>
          </a:p>
          <a:p>
            <a:r>
              <a:rPr lang="en-US" dirty="0" err="1"/>
              <a:t>Notons</a:t>
            </a:r>
            <a:r>
              <a:rPr lang="en-US" dirty="0"/>
              <a:t> que </a:t>
            </a:r>
            <a:r>
              <a:rPr lang="en-US" dirty="0" err="1"/>
              <a:t>d’autres</a:t>
            </a:r>
            <a:r>
              <a:rPr lang="en-US" dirty="0"/>
              <a:t> choses </a:t>
            </a:r>
            <a:r>
              <a:rPr lang="en-US" dirty="0" err="1"/>
              <a:t>peuvent</a:t>
            </a:r>
            <a:r>
              <a:rPr lang="en-US" dirty="0"/>
              <a:t> se passer </a:t>
            </a:r>
            <a:r>
              <a:rPr lang="en-US" dirty="0" err="1"/>
              <a:t>entretemps</a:t>
            </a:r>
            <a:r>
              <a:rPr lang="en-US" dirty="0"/>
              <a:t> (</a:t>
            </a:r>
            <a:r>
              <a:rPr lang="en-US" dirty="0" err="1"/>
              <a:t>exécution</a:t>
            </a:r>
            <a:r>
              <a:rPr lang="en-US" dirty="0"/>
              <a:t> </a:t>
            </a:r>
            <a:r>
              <a:rPr lang="en-US" dirty="0" err="1"/>
              <a:t>d’autres</a:t>
            </a:r>
            <a:r>
              <a:rPr lang="en-US" dirty="0"/>
              <a:t> instructions </a:t>
            </a:r>
            <a:r>
              <a:rPr lang="en-US" dirty="0" err="1"/>
              <a:t>d’autres</a:t>
            </a:r>
            <a:r>
              <a:rPr lang="en-US" dirty="0"/>
              <a:t> threads </a:t>
            </a:r>
            <a:r>
              <a:rPr lang="en-US" dirty="0" err="1"/>
              <a:t>en</a:t>
            </a:r>
            <a:r>
              <a:rPr lang="en-US" dirty="0"/>
              <a:t> particulier)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exemple</a:t>
            </a:r>
            <a:r>
              <a:rPr lang="en-US" dirty="0"/>
              <a:t> 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ExempleJoinThread.java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54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C51D-AF2E-84A3-FF4C-0FECC675A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Envoi </a:t>
            </a:r>
            <a:r>
              <a:rPr lang="en-US" dirty="0" err="1"/>
              <a:t>d’informations</a:t>
            </a:r>
            <a:r>
              <a:rPr lang="en-US" dirty="0"/>
              <a:t> à un Thread : </a:t>
            </a:r>
            <a:r>
              <a:rPr lang="en-US" dirty="0" err="1"/>
              <a:t>méthode</a:t>
            </a:r>
            <a:r>
              <a:rPr lang="en-US" dirty="0"/>
              <a:t> interrupt()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125E9-B554-492D-458D-54C401348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190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DBF9B-3494-1848-837C-EE03251C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Priorité</a:t>
            </a:r>
            <a:r>
              <a:rPr lang="en-US" dirty="0"/>
              <a:t> d’un Thread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506CB-9F1E-FFB2-63F4-B9436D7C4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Voir</a:t>
            </a:r>
            <a:r>
              <a:rPr lang="en-US" dirty="0"/>
              <a:t> SynchAvecArret.java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rajoutant</a:t>
            </a:r>
            <a:r>
              <a:rPr lang="en-US" dirty="0"/>
              <a:t> la </a:t>
            </a:r>
            <a:r>
              <a:rPr lang="en-US" dirty="0" err="1"/>
              <a:t>priorité</a:t>
            </a:r>
            <a:r>
              <a:rPr lang="en-US" dirty="0"/>
              <a:t> (ne “force” </a:t>
            </a:r>
            <a:r>
              <a:rPr lang="en-US" dirty="0" err="1"/>
              <a:t>rien</a:t>
            </a:r>
            <a:r>
              <a:rPr lang="en-US" dirty="0"/>
              <a:t> 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6068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FBE1A-3C7A-733F-F607-9E89CAE84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entre Threads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4D325-1BE7-BA77-30A3-20EB47BD2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/>
              <a:t>La classe Object contient les méthodes </a:t>
            </a:r>
            <a:r>
              <a:rPr lang="fr-FR" dirty="0" err="1"/>
              <a:t>wait</a:t>
            </a:r>
            <a:r>
              <a:rPr lang="fr-FR" dirty="0"/>
              <a:t>(), </a:t>
            </a:r>
            <a:r>
              <a:rPr lang="fr-FR" dirty="0" err="1"/>
              <a:t>notify</a:t>
            </a:r>
            <a:r>
              <a:rPr lang="fr-FR" dirty="0"/>
              <a:t>() et </a:t>
            </a:r>
            <a:r>
              <a:rPr lang="fr-FR" dirty="0" err="1"/>
              <a:t>notifyAll</a:t>
            </a:r>
            <a:r>
              <a:rPr lang="fr-FR" dirty="0"/>
              <a:t>() pour permettre de synchroniser des threads grâce à l'envoi de messages. Ces méthodes permettent la mise en </a:t>
            </a:r>
            <a:r>
              <a:rPr lang="fr-FR" dirty="0" err="1"/>
              <a:t>oeuvre</a:t>
            </a:r>
            <a:r>
              <a:rPr lang="fr-FR" dirty="0"/>
              <a:t> d'un mécanisme de communication par échanges de messages visant à synchroniser l'exécution de threads.</a:t>
            </a:r>
          </a:p>
          <a:p>
            <a:r>
              <a:rPr lang="fr-FR" dirty="0"/>
              <a:t>La méthode </a:t>
            </a:r>
            <a:r>
              <a:rPr lang="fr-FR" dirty="0" err="1"/>
              <a:t>wait</a:t>
            </a:r>
            <a:r>
              <a:rPr lang="fr-FR" dirty="0"/>
              <a:t>() met le thread courant en attente jusqu'à ce que l'objet reçoive une notification par les méthodes </a:t>
            </a:r>
            <a:r>
              <a:rPr lang="fr-FR" dirty="0" err="1"/>
              <a:t>notify</a:t>
            </a:r>
            <a:r>
              <a:rPr lang="fr-FR" dirty="0"/>
              <a:t>() ou </a:t>
            </a:r>
            <a:r>
              <a:rPr lang="fr-FR" dirty="0" err="1"/>
              <a:t>notifyAll</a:t>
            </a:r>
            <a:r>
              <a:rPr lang="fr-FR" dirty="0"/>
              <a:t>() : cette attente peut donc être potentiellement infinie.</a:t>
            </a:r>
          </a:p>
          <a:p>
            <a:r>
              <a:rPr lang="fr-FR" dirty="0"/>
              <a:t>La méthode </a:t>
            </a:r>
            <a:r>
              <a:rPr lang="fr-FR" dirty="0" err="1"/>
              <a:t>wait</a:t>
            </a:r>
            <a:r>
              <a:rPr lang="fr-FR" dirty="0"/>
              <a:t>() possède deux surcharges :</a:t>
            </a:r>
          </a:p>
          <a:p>
            <a:pPr lvl="1"/>
            <a:r>
              <a:rPr lang="fr-FR" dirty="0" err="1"/>
              <a:t>wait</a:t>
            </a:r>
            <a:r>
              <a:rPr lang="fr-FR" dirty="0"/>
              <a:t>(long </a:t>
            </a:r>
            <a:r>
              <a:rPr lang="fr-FR" i="1" dirty="0"/>
              <a:t>timeout</a:t>
            </a:r>
            <a:r>
              <a:rPr lang="fr-FR" dirty="0"/>
              <a:t>) : attend au plus la durée en millisecondes fournie en paramètre</a:t>
            </a:r>
          </a:p>
          <a:p>
            <a:pPr lvl="1"/>
            <a:r>
              <a:rPr lang="fr-FR" dirty="0" err="1"/>
              <a:t>wait</a:t>
            </a:r>
            <a:r>
              <a:rPr lang="fr-FR" dirty="0"/>
              <a:t>(long </a:t>
            </a:r>
            <a:r>
              <a:rPr lang="fr-FR" i="1" dirty="0"/>
              <a:t>timeout</a:t>
            </a:r>
            <a:r>
              <a:rPr lang="fr-FR" dirty="0"/>
              <a:t>, </a:t>
            </a: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i="1" dirty="0" err="1"/>
              <a:t>nanos</a:t>
            </a:r>
            <a:r>
              <a:rPr lang="fr-FR" dirty="0"/>
              <a:t>) : attend au plus la durée en millisecondes cumulée avec celle en nanosecondes fournies en paramètres</a:t>
            </a:r>
          </a:p>
          <a:p>
            <a:r>
              <a:rPr lang="fr-FR" dirty="0"/>
              <a:t>La méthode </a:t>
            </a:r>
            <a:r>
              <a:rPr lang="fr-FR" dirty="0" err="1"/>
              <a:t>notifyAll</a:t>
            </a:r>
            <a:r>
              <a:rPr lang="fr-FR" dirty="0"/>
              <a:t>() avertit tous les threads dont les méthodes </a:t>
            </a:r>
            <a:r>
              <a:rPr lang="fr-FR" dirty="0" err="1"/>
              <a:t>wait</a:t>
            </a:r>
            <a:r>
              <a:rPr lang="fr-FR" dirty="0"/>
              <a:t>() de la même instance sont invoquées.</a:t>
            </a:r>
          </a:p>
          <a:p>
            <a:r>
              <a:rPr lang="fr-FR" dirty="0"/>
              <a:t>La méthode </a:t>
            </a:r>
            <a:r>
              <a:rPr lang="fr-FR" dirty="0" err="1"/>
              <a:t>notify</a:t>
            </a:r>
            <a:r>
              <a:rPr lang="fr-FR" dirty="0"/>
              <a:t>() avertit un des threads dont la méthode </a:t>
            </a:r>
            <a:r>
              <a:rPr lang="fr-FR" dirty="0" err="1"/>
              <a:t>wait</a:t>
            </a:r>
            <a:r>
              <a:rPr lang="fr-FR" dirty="0"/>
              <a:t>() de la même instance est invoquée.</a:t>
            </a:r>
          </a:p>
          <a:p>
            <a:r>
              <a:rPr lang="fr-FR" dirty="0"/>
              <a:t>Il est important que les méthodes </a:t>
            </a:r>
            <a:r>
              <a:rPr lang="fr-FR" dirty="0" err="1"/>
              <a:t>wait</a:t>
            </a:r>
            <a:r>
              <a:rPr lang="fr-FR" dirty="0"/>
              <a:t>() et </a:t>
            </a:r>
            <a:r>
              <a:rPr lang="fr-FR" dirty="0" err="1"/>
              <a:t>notifyAll</a:t>
            </a:r>
            <a:r>
              <a:rPr lang="fr-FR" dirty="0"/>
              <a:t>() ne soient invoquées que par le thread qui possède le verrou sur le moniteur de l'instance.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Un cas classique d'utilisation de la synchronisation de threads est la mise en </a:t>
            </a:r>
            <a:r>
              <a:rPr lang="fr-FR" dirty="0" err="1"/>
              <a:t>oeuvre</a:t>
            </a:r>
            <a:r>
              <a:rPr lang="fr-FR" dirty="0"/>
              <a:t> du modèle de conception </a:t>
            </a:r>
            <a:r>
              <a:rPr lang="fr-FR" dirty="0" err="1"/>
              <a:t>producer</a:t>
            </a:r>
            <a:r>
              <a:rPr lang="fr-FR" dirty="0"/>
              <a:t>/consumer.</a:t>
            </a:r>
          </a:p>
          <a:p>
            <a:endParaRPr lang="fr-F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C79ED3-1048-CA20-CF2F-2D5E190D493B}"/>
              </a:ext>
            </a:extLst>
          </p:cNvPr>
          <p:cNvSpPr txBox="1"/>
          <p:nvPr/>
        </p:nvSpPr>
        <p:spPr>
          <a:xfrm>
            <a:off x="3906982" y="6474691"/>
            <a:ext cx="447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ExempleProducerConsumer.java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07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A531-C14A-42E0-1407-CB2BB93E9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Groupe de Threads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F051-491B-3B28-3F0A-5F8A6E2CF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TD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404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4A0AB-CE09-00EE-BE80-75275391E42F}"/>
              </a:ext>
            </a:extLst>
          </p:cNvPr>
          <p:cNvSpPr/>
          <p:nvPr/>
        </p:nvSpPr>
        <p:spPr>
          <a:xfrm>
            <a:off x="838200" y="3347355"/>
            <a:ext cx="10744200" cy="522838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0764A-DD75-349F-1CDB-F8996553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du </a:t>
            </a:r>
            <a:r>
              <a:rPr lang="en-US" dirty="0" err="1"/>
              <a:t>cours</a:t>
            </a:r>
            <a:r>
              <a:rPr lang="en-US" dirty="0"/>
              <a:t> (</a:t>
            </a:r>
            <a:r>
              <a:rPr lang="en-US" dirty="0" err="1"/>
              <a:t>compétences</a:t>
            </a:r>
            <a:r>
              <a:rPr lang="en-US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3EF9E-7824-3DE6-425F-4CDC8B87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Savoir coder </a:t>
            </a:r>
            <a:r>
              <a:rPr lang="en-US" dirty="0" err="1"/>
              <a:t>une</a:t>
            </a:r>
            <a:r>
              <a:rPr lang="en-US" dirty="0"/>
              <a:t> application </a:t>
            </a:r>
            <a:r>
              <a:rPr lang="en-US" dirty="0" err="1"/>
              <a:t>complexe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 (avec des tests </a:t>
            </a:r>
            <a:r>
              <a:rPr lang="en-US" dirty="0" err="1"/>
              <a:t>unitaires</a:t>
            </a:r>
            <a:r>
              <a:rPr lang="en-US" dirty="0"/>
              <a:t>)</a:t>
            </a:r>
          </a:p>
          <a:p>
            <a:r>
              <a:rPr lang="en-US" dirty="0"/>
              <a:t>Savoir </a:t>
            </a:r>
            <a:r>
              <a:rPr lang="en-US" dirty="0" err="1"/>
              <a:t>débugger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application </a:t>
            </a:r>
            <a:r>
              <a:rPr lang="en-US" dirty="0" err="1"/>
              <a:t>complexe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gérer</a:t>
            </a:r>
            <a:r>
              <a:rPr lang="en-US" dirty="0"/>
              <a:t> les </a:t>
            </a:r>
            <a:r>
              <a:rPr lang="en-US" dirty="0" err="1"/>
              <a:t>fichiers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gérer</a:t>
            </a:r>
            <a:r>
              <a:rPr lang="en-US" dirty="0"/>
              <a:t> la persistence </a:t>
            </a:r>
            <a:r>
              <a:rPr lang="en-US" dirty="0" err="1"/>
              <a:t>en</a:t>
            </a:r>
            <a:r>
              <a:rPr lang="en-US" dirty="0"/>
              <a:t> Java avec la </a:t>
            </a:r>
            <a:r>
              <a:rPr lang="en-US" dirty="0" err="1"/>
              <a:t>sérialisation</a:t>
            </a:r>
            <a:endParaRPr lang="en-US" dirty="0"/>
          </a:p>
          <a:p>
            <a:r>
              <a:rPr lang="en-US" dirty="0"/>
              <a:t>Savoir </a:t>
            </a:r>
            <a:r>
              <a:rPr lang="en-US" dirty="0" err="1"/>
              <a:t>utiliser</a:t>
            </a:r>
            <a:r>
              <a:rPr lang="en-US" dirty="0"/>
              <a:t> les threads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créer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interface </a:t>
            </a:r>
            <a:r>
              <a:rPr lang="en-US" dirty="0" err="1"/>
              <a:t>graphique</a:t>
            </a:r>
            <a:r>
              <a:rPr lang="en-US" dirty="0"/>
              <a:t> simple </a:t>
            </a:r>
            <a:r>
              <a:rPr lang="en-US" dirty="0" err="1"/>
              <a:t>en</a:t>
            </a:r>
            <a:r>
              <a:rPr lang="en-US" dirty="0"/>
              <a:t> Java (</a:t>
            </a:r>
            <a:r>
              <a:rPr lang="en-US" dirty="0" err="1"/>
              <a:t>approche</a:t>
            </a:r>
            <a:r>
              <a:rPr lang="en-US" dirty="0"/>
              <a:t> </a:t>
            </a:r>
            <a:r>
              <a:rPr lang="en-US" dirty="0" err="1"/>
              <a:t>modèle</a:t>
            </a:r>
            <a:r>
              <a:rPr lang="en-US" dirty="0"/>
              <a:t> MVC)</a:t>
            </a:r>
          </a:p>
          <a:p>
            <a:pPr marL="0" indent="0">
              <a:buNone/>
            </a:pPr>
            <a:r>
              <a:rPr lang="fr-FR" i="1" dirty="0"/>
              <a:t>Si le temps le permet … </a:t>
            </a:r>
          </a:p>
          <a:p>
            <a:r>
              <a:rPr lang="en-US" dirty="0" err="1"/>
              <a:t>Connaître</a:t>
            </a:r>
            <a:r>
              <a:rPr lang="en-US" dirty="0"/>
              <a:t> les </a:t>
            </a:r>
            <a:r>
              <a:rPr lang="en-US" dirty="0" err="1"/>
              <a:t>bibliothèques</a:t>
            </a:r>
            <a:r>
              <a:rPr lang="en-US" dirty="0"/>
              <a:t> </a:t>
            </a:r>
            <a:r>
              <a:rPr lang="en-US" dirty="0" err="1"/>
              <a:t>cryptographiques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 err="1"/>
              <a:t>Comprendre</a:t>
            </a:r>
            <a:r>
              <a:rPr lang="en-US" dirty="0"/>
              <a:t> et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utilisé</a:t>
            </a:r>
            <a:r>
              <a:rPr lang="en-US" dirty="0"/>
              <a:t> le </a:t>
            </a:r>
            <a:r>
              <a:rPr lang="en-US" dirty="0" err="1"/>
              <a:t>mécanisme</a:t>
            </a:r>
            <a:r>
              <a:rPr lang="en-US" dirty="0"/>
              <a:t> </a:t>
            </a:r>
            <a:r>
              <a:rPr lang="en-US" dirty="0" err="1"/>
              <a:t>d’introspection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Java</a:t>
            </a:r>
          </a:p>
          <a:p>
            <a:r>
              <a:rPr lang="en-US" dirty="0"/>
              <a:t>Savoir </a:t>
            </a:r>
            <a:r>
              <a:rPr lang="en-US" dirty="0" err="1"/>
              <a:t>gérer</a:t>
            </a:r>
            <a:r>
              <a:rPr lang="en-US" dirty="0"/>
              <a:t> la persistence </a:t>
            </a:r>
            <a:r>
              <a:rPr lang="en-US" dirty="0" err="1"/>
              <a:t>en</a:t>
            </a:r>
            <a:r>
              <a:rPr lang="en-US" dirty="0"/>
              <a:t> Java avec </a:t>
            </a:r>
            <a:r>
              <a:rPr lang="en-US" dirty="0" err="1"/>
              <a:t>une</a:t>
            </a:r>
            <a:r>
              <a:rPr lang="en-US" dirty="0"/>
              <a:t> base de </a:t>
            </a:r>
            <a:r>
              <a:rPr lang="en-US" dirty="0" err="1"/>
              <a:t>données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3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416D2-8F36-BD9B-8192-93C6570D1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</a:t>
            </a:r>
            <a:r>
              <a:rPr lang="en-US" dirty="0" err="1"/>
              <a:t>tâches</a:t>
            </a:r>
            <a:r>
              <a:rPr lang="en-US" dirty="0"/>
              <a:t> et </a:t>
            </a:r>
            <a:r>
              <a:rPr lang="en-US" dirty="0" err="1"/>
              <a:t>parallélisme</a:t>
            </a:r>
            <a:r>
              <a:rPr lang="en-US" dirty="0"/>
              <a:t> : </a:t>
            </a:r>
            <a:r>
              <a:rPr lang="en-US" dirty="0" err="1"/>
              <a:t>objectifs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DAB9-F27C-812F-C95E-D78B57EAF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Certaines</a:t>
            </a:r>
            <a:r>
              <a:rPr lang="en-US" dirty="0"/>
              <a:t> “</a:t>
            </a:r>
            <a:r>
              <a:rPr lang="en-US" dirty="0" err="1"/>
              <a:t>tâches</a:t>
            </a:r>
            <a:r>
              <a:rPr lang="en-US" dirty="0"/>
              <a:t>” (</a:t>
            </a:r>
            <a:r>
              <a:rPr lang="en-US" dirty="0" err="1"/>
              <a:t>algorithmes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fonctions</a:t>
            </a:r>
            <a:r>
              <a:rPr lang="en-US" dirty="0"/>
              <a:t>)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effectuées</a:t>
            </a:r>
            <a:r>
              <a:rPr lang="en-US" dirty="0"/>
              <a:t> </a:t>
            </a:r>
            <a:r>
              <a:rPr lang="en-US" dirty="0" err="1"/>
              <a:t>indépendamment</a:t>
            </a:r>
            <a:r>
              <a:rPr lang="en-US" dirty="0"/>
              <a:t> des </a:t>
            </a:r>
            <a:r>
              <a:rPr lang="en-US" dirty="0" err="1"/>
              <a:t>autres</a:t>
            </a:r>
            <a:endParaRPr lang="en-US" dirty="0"/>
          </a:p>
          <a:p>
            <a:r>
              <a:rPr lang="en-US" dirty="0" err="1"/>
              <a:t>Certaines</a:t>
            </a:r>
            <a:r>
              <a:rPr lang="en-US" dirty="0"/>
              <a:t> “</a:t>
            </a:r>
            <a:r>
              <a:rPr lang="en-US" dirty="0" err="1"/>
              <a:t>tâches</a:t>
            </a:r>
            <a:r>
              <a:rPr lang="en-US" dirty="0"/>
              <a:t>”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effectuées</a:t>
            </a:r>
            <a:r>
              <a:rPr lang="en-US" dirty="0"/>
              <a:t> </a:t>
            </a:r>
            <a:r>
              <a:rPr lang="en-US" dirty="0" err="1"/>
              <a:t>indépendamment</a:t>
            </a:r>
            <a:r>
              <a:rPr lang="en-US" dirty="0"/>
              <a:t> des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l’ordre</a:t>
            </a:r>
            <a:r>
              <a:rPr lang="en-US" dirty="0"/>
              <a:t> a </a:t>
            </a:r>
            <a:r>
              <a:rPr lang="en-US" dirty="0" err="1"/>
              <a:t>une</a:t>
            </a:r>
            <a:r>
              <a:rPr lang="en-US" dirty="0"/>
              <a:t> importance</a:t>
            </a:r>
          </a:p>
          <a:p>
            <a:r>
              <a:rPr lang="en-US" dirty="0" err="1"/>
              <a:t>Certaines</a:t>
            </a:r>
            <a:r>
              <a:rPr lang="en-US" dirty="0"/>
              <a:t> </a:t>
            </a:r>
            <a:r>
              <a:rPr lang="en-US" dirty="0" err="1"/>
              <a:t>tâches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échanger</a:t>
            </a:r>
            <a:r>
              <a:rPr lang="en-US" dirty="0"/>
              <a:t> des </a:t>
            </a:r>
            <a:r>
              <a:rPr lang="en-US" dirty="0" err="1"/>
              <a:t>informations</a:t>
            </a:r>
            <a:r>
              <a:rPr lang="en-US" dirty="0"/>
              <a:t> avec </a:t>
            </a:r>
            <a:r>
              <a:rPr lang="en-US" dirty="0" err="1"/>
              <a:t>d’autres</a:t>
            </a:r>
            <a:r>
              <a:rPr lang="en-US" dirty="0"/>
              <a:t> </a:t>
            </a:r>
            <a:r>
              <a:rPr lang="en-US" dirty="0" err="1"/>
              <a:t>tâches</a:t>
            </a:r>
            <a:endParaRPr lang="en-US" dirty="0"/>
          </a:p>
          <a:p>
            <a:endParaRPr lang="en-US" dirty="0"/>
          </a:p>
          <a:p>
            <a:r>
              <a:rPr lang="en-US" dirty="0"/>
              <a:t>Les </a:t>
            </a:r>
            <a:r>
              <a:rPr lang="en-US" dirty="0" err="1"/>
              <a:t>ordinateurs</a:t>
            </a:r>
            <a:r>
              <a:rPr lang="en-US" dirty="0"/>
              <a:t> </a:t>
            </a:r>
            <a:r>
              <a:rPr lang="en-US" dirty="0" err="1"/>
              <a:t>actuels</a:t>
            </a:r>
            <a:r>
              <a:rPr lang="en-US" dirty="0"/>
              <a:t> </a:t>
            </a:r>
            <a:r>
              <a:rPr lang="en-US" dirty="0" err="1"/>
              <a:t>disposent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de </a:t>
            </a:r>
            <a:r>
              <a:rPr lang="en-US" dirty="0" err="1"/>
              <a:t>plusieurs</a:t>
            </a:r>
            <a:r>
              <a:rPr lang="en-US" dirty="0"/>
              <a:t> </a:t>
            </a:r>
            <a:r>
              <a:rPr lang="en-US" dirty="0" err="1"/>
              <a:t>processeurs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coeurs</a:t>
            </a:r>
            <a:r>
              <a:rPr lang="en-US" dirty="0"/>
              <a:t> </a:t>
            </a:r>
            <a:r>
              <a:rPr lang="en-US" dirty="0" err="1"/>
              <a:t>permettant</a:t>
            </a:r>
            <a:r>
              <a:rPr lang="en-US" dirty="0"/>
              <a:t> </a:t>
            </a:r>
            <a:r>
              <a:rPr lang="en-US" dirty="0" err="1"/>
              <a:t>d’effectuer</a:t>
            </a:r>
            <a:r>
              <a:rPr lang="en-US" dirty="0"/>
              <a:t> des </a:t>
            </a:r>
            <a:r>
              <a:rPr lang="en-US" dirty="0" err="1"/>
              <a:t>tâches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simultané</a:t>
            </a:r>
            <a:r>
              <a:rPr lang="en-US" dirty="0"/>
              <a:t>. Pour que </a:t>
            </a: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apporte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accélaration</a:t>
            </a:r>
            <a:r>
              <a:rPr lang="en-US" dirty="0"/>
              <a:t> au </a:t>
            </a:r>
            <a:r>
              <a:rPr lang="en-US" dirty="0" err="1"/>
              <a:t>programme</a:t>
            </a:r>
            <a:r>
              <a:rPr lang="en-US" dirty="0"/>
              <a:t>, il faut que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tâches</a:t>
            </a:r>
            <a:r>
              <a:rPr lang="en-US" dirty="0"/>
              <a:t> </a:t>
            </a:r>
            <a:r>
              <a:rPr lang="en-US" dirty="0" err="1"/>
              <a:t>puissent</a:t>
            </a:r>
            <a:r>
              <a:rPr lang="en-US" dirty="0"/>
              <a:t> </a:t>
            </a:r>
            <a:r>
              <a:rPr lang="en-US" dirty="0" err="1"/>
              <a:t>s’exécuter</a:t>
            </a:r>
            <a:r>
              <a:rPr lang="en-US" dirty="0"/>
              <a:t> de manière </a:t>
            </a:r>
            <a:r>
              <a:rPr lang="en-US" b="1" dirty="0" err="1"/>
              <a:t>indépendante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13926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F6F61-CF62-FE75-85B8-8C3BC77FE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Parallélisme</a:t>
            </a:r>
            <a:r>
              <a:rPr lang="en-US" dirty="0"/>
              <a:t> 101 : Types de machines 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96834-80E0-EA4D-B16C-4C34AE65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Taxonomie</a:t>
            </a:r>
            <a:r>
              <a:rPr lang="en-US" dirty="0"/>
              <a:t> de Flynn</a:t>
            </a:r>
          </a:p>
          <a:p>
            <a:endParaRPr lang="fr-FR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B6D290-B5D2-7C8B-0EF8-1C50311CF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669375"/>
              </p:ext>
            </p:extLst>
          </p:nvPr>
        </p:nvGraphicFramePr>
        <p:xfrm>
          <a:off x="1034717" y="2386011"/>
          <a:ext cx="8876726" cy="410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852">
                  <a:extLst>
                    <a:ext uri="{9D8B030D-6E8A-4147-A177-3AD203B41FA5}">
                      <a16:colId xmlns:a16="http://schemas.microsoft.com/office/drawing/2014/main" val="877031092"/>
                    </a:ext>
                  </a:extLst>
                </a:gridCol>
                <a:gridCol w="3244437">
                  <a:extLst>
                    <a:ext uri="{9D8B030D-6E8A-4147-A177-3AD203B41FA5}">
                      <a16:colId xmlns:a16="http://schemas.microsoft.com/office/drawing/2014/main" val="3573438627"/>
                    </a:ext>
                  </a:extLst>
                </a:gridCol>
                <a:gridCol w="3244437">
                  <a:extLst>
                    <a:ext uri="{9D8B030D-6E8A-4147-A177-3AD203B41FA5}">
                      <a16:colId xmlns:a16="http://schemas.microsoft.com/office/drawing/2014/main" val="2068641866"/>
                    </a:ext>
                  </a:extLst>
                </a:gridCol>
              </a:tblGrid>
              <a:tr h="57417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 </a:t>
                      </a:r>
                      <a:r>
                        <a:rPr lang="en-US" dirty="0" err="1"/>
                        <a:t>seule</a:t>
                      </a:r>
                      <a:r>
                        <a:rPr lang="en-US" dirty="0"/>
                        <a:t> instruction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Plusieurs</a:t>
                      </a:r>
                      <a:r>
                        <a:rPr lang="en-US" dirty="0"/>
                        <a:t> instructions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446518"/>
                  </a:ext>
                </a:extLst>
              </a:tr>
              <a:tr h="1766344">
                <a:tc>
                  <a:txBody>
                    <a:bodyPr/>
                    <a:lstStyle/>
                    <a:p>
                      <a:r>
                        <a:rPr lang="en-US" dirty="0" err="1"/>
                        <a:t>Donnée</a:t>
                      </a:r>
                      <a:r>
                        <a:rPr lang="en-US" dirty="0"/>
                        <a:t> unique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17134"/>
                  </a:ext>
                </a:extLst>
              </a:tr>
              <a:tr h="1766344">
                <a:tc>
                  <a:txBody>
                    <a:bodyPr/>
                    <a:lstStyle/>
                    <a:p>
                      <a:r>
                        <a:rPr lang="en-US" dirty="0" err="1"/>
                        <a:t>Données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différentes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354071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F35FEF55-4372-7B9E-D6B4-12A9FEBC1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4940" y="3022826"/>
            <a:ext cx="1647145" cy="16471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BFE7DE0-7504-88FD-83AB-FE798C36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826" y="3022826"/>
            <a:ext cx="1654666" cy="16471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1467419-C67B-3AFA-99D8-DA78AE2EE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7419" y="4780414"/>
            <a:ext cx="1654666" cy="16471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DAC0CD4-A66F-D195-38E5-F497DB7906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3826" y="4741009"/>
            <a:ext cx="1749815" cy="172595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B84B58F-8DF3-E560-BAE6-A2B9CB8096FF}"/>
              </a:ext>
            </a:extLst>
          </p:cNvPr>
          <p:cNvSpPr txBox="1"/>
          <p:nvPr/>
        </p:nvSpPr>
        <p:spPr>
          <a:xfrm>
            <a:off x="3678556" y="6492875"/>
            <a:ext cx="5408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Images </a:t>
            </a:r>
            <a:r>
              <a:rPr lang="en-US" dirty="0" err="1"/>
              <a:t>CBurnett</a:t>
            </a:r>
            <a:r>
              <a:rPr lang="en-US" dirty="0"/>
              <a:t>, 2007, CC-BY-SA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261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69B7F91-C484-E031-59DE-666F8955A635}"/>
              </a:ext>
            </a:extLst>
          </p:cNvPr>
          <p:cNvSpPr/>
          <p:nvPr/>
        </p:nvSpPr>
        <p:spPr>
          <a:xfrm>
            <a:off x="1092153" y="4768657"/>
            <a:ext cx="4506685" cy="1408306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2083-1E5B-C065-02DA-CE5F95582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SISD</a:t>
            </a:r>
            <a:r>
              <a:rPr lang="en-US" dirty="0"/>
              <a:t> : </a:t>
            </a:r>
            <a:r>
              <a:rPr lang="en-US" dirty="0" err="1"/>
              <a:t>ordinateur</a:t>
            </a:r>
            <a:r>
              <a:rPr lang="en-US" dirty="0"/>
              <a:t> </a:t>
            </a:r>
            <a:r>
              <a:rPr lang="en-US" dirty="0" err="1"/>
              <a:t>classique</a:t>
            </a:r>
            <a:r>
              <a:rPr lang="en-US" dirty="0"/>
              <a:t>, architecture Von Neumann, </a:t>
            </a:r>
            <a:r>
              <a:rPr lang="en-US" dirty="0" err="1"/>
              <a:t>approche</a:t>
            </a:r>
            <a:r>
              <a:rPr lang="en-US" dirty="0"/>
              <a:t> fetch/pipeline.</a:t>
            </a:r>
          </a:p>
          <a:p>
            <a:r>
              <a:rPr lang="en-US" b="1" dirty="0"/>
              <a:t>SIMD</a:t>
            </a:r>
            <a:r>
              <a:rPr lang="en-US" dirty="0"/>
              <a:t> : </a:t>
            </a:r>
            <a:r>
              <a:rPr lang="en-US" dirty="0" err="1"/>
              <a:t>cartes</a:t>
            </a:r>
            <a:r>
              <a:rPr lang="en-US" dirty="0"/>
              <a:t> </a:t>
            </a:r>
            <a:r>
              <a:rPr lang="en-US" dirty="0" err="1"/>
              <a:t>graphiques</a:t>
            </a:r>
            <a:r>
              <a:rPr lang="en-US" dirty="0"/>
              <a:t> (</a:t>
            </a:r>
            <a:r>
              <a:rPr lang="en-US" dirty="0" err="1"/>
              <a:t>depuis</a:t>
            </a:r>
            <a:r>
              <a:rPr lang="en-US" dirty="0"/>
              <a:t> 1976 avec le CRAY-1)</a:t>
            </a:r>
          </a:p>
          <a:p>
            <a:r>
              <a:rPr lang="en-US" b="1" dirty="0"/>
              <a:t>MISD</a:t>
            </a:r>
            <a:r>
              <a:rPr lang="en-US" dirty="0"/>
              <a:t> : pas </a:t>
            </a:r>
            <a:r>
              <a:rPr lang="en-US" dirty="0" err="1"/>
              <a:t>vraiment</a:t>
            </a:r>
            <a:r>
              <a:rPr lang="en-US" dirty="0"/>
              <a:t> </a:t>
            </a:r>
            <a:r>
              <a:rPr lang="en-US" dirty="0" err="1"/>
              <a:t>utilisé</a:t>
            </a:r>
            <a:r>
              <a:rPr lang="en-US" dirty="0"/>
              <a:t> (</a:t>
            </a:r>
            <a:r>
              <a:rPr lang="en-US" dirty="0" err="1"/>
              <a:t>vérification</a:t>
            </a:r>
            <a:r>
              <a:rPr lang="en-US" dirty="0"/>
              <a:t> et </a:t>
            </a:r>
            <a:r>
              <a:rPr lang="en-US" dirty="0" err="1"/>
              <a:t>redondance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dans les </a:t>
            </a:r>
            <a:r>
              <a:rPr lang="en-US" dirty="0" err="1"/>
              <a:t>systèmes</a:t>
            </a:r>
            <a:r>
              <a:rPr lang="en-US" dirty="0"/>
              <a:t> critiques)</a:t>
            </a:r>
          </a:p>
          <a:p>
            <a:r>
              <a:rPr lang="en-US" b="1" dirty="0"/>
              <a:t>MIMD </a:t>
            </a:r>
            <a:r>
              <a:rPr lang="en-US" dirty="0"/>
              <a:t>: machines </a:t>
            </a:r>
            <a:r>
              <a:rPr lang="en-US" dirty="0" err="1"/>
              <a:t>multiprocesseur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 err="1"/>
              <a:t>Mémoire</a:t>
            </a:r>
            <a:r>
              <a:rPr lang="en-US" dirty="0"/>
              <a:t> </a:t>
            </a:r>
            <a:r>
              <a:rPr lang="en-US" dirty="0" err="1"/>
              <a:t>partagée</a:t>
            </a:r>
            <a:r>
              <a:rPr lang="en-US" dirty="0"/>
              <a:t> pour </a:t>
            </a:r>
            <a:r>
              <a:rPr lang="en-US" dirty="0" err="1"/>
              <a:t>échanger</a:t>
            </a:r>
            <a:r>
              <a:rPr lang="en-US" dirty="0"/>
              <a:t> des </a:t>
            </a:r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mémoire</a:t>
            </a:r>
            <a:r>
              <a:rPr lang="en-US" dirty="0"/>
              <a:t> </a:t>
            </a:r>
            <a:r>
              <a:rPr lang="en-US" dirty="0" err="1"/>
              <a:t>distribuée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Sémaphores</a:t>
            </a:r>
            <a:endParaRPr lang="en-US" dirty="0"/>
          </a:p>
          <a:p>
            <a:pPr lvl="1"/>
            <a:r>
              <a:rPr lang="en-US" dirty="0" err="1"/>
              <a:t>Verrous</a:t>
            </a:r>
            <a:r>
              <a:rPr lang="en-US" dirty="0"/>
              <a:t> / mutex</a:t>
            </a:r>
          </a:p>
          <a:p>
            <a:pPr lvl="1"/>
            <a:r>
              <a:rPr lang="en-US" dirty="0" err="1"/>
              <a:t>Barrières</a:t>
            </a:r>
            <a:r>
              <a:rPr lang="en-US" dirty="0"/>
              <a:t> de </a:t>
            </a:r>
            <a:r>
              <a:rPr lang="en-US" dirty="0" err="1"/>
              <a:t>synchronisation</a:t>
            </a:r>
            <a:endParaRPr lang="en-US" dirty="0"/>
          </a:p>
          <a:p>
            <a:endParaRPr 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40B98-3835-2CE5-508E-D5F25EB1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Taxonomie</a:t>
            </a:r>
            <a:r>
              <a:rPr lang="en-US" dirty="0"/>
              <a:t> de Flynn</a:t>
            </a:r>
            <a:endParaRPr lang="fr-FR" dirty="0"/>
          </a:p>
        </p:txBody>
      </p:sp>
      <p:pic>
        <p:nvPicPr>
          <p:cNvPr id="5" name="Picture 4" descr="A large machine in a room&#10;&#10;Description automatically generated with medium confidence">
            <a:extLst>
              <a:ext uri="{FF2B5EF4-FFF2-40B4-BE49-F238E27FC236}">
                <a16:creationId xmlns:a16="http://schemas.microsoft.com/office/drawing/2014/main" id="{ED37AC6C-8C34-7DAD-C597-452427A99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858" y="2521647"/>
            <a:ext cx="1877741" cy="140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4025C-4CB3-910B-BF1F-4C16F872C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Parallélisme</a:t>
            </a:r>
            <a:r>
              <a:rPr lang="en-US" dirty="0"/>
              <a:t> </a:t>
            </a:r>
            <a:r>
              <a:rPr lang="en-US" dirty="0" err="1"/>
              <a:t>réel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simulé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79473-9750-858E-91E8-D8AC3C137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programmation</a:t>
            </a:r>
            <a:r>
              <a:rPr lang="en-US" dirty="0"/>
              <a:t> </a:t>
            </a:r>
            <a:r>
              <a:rPr lang="en-US" dirty="0" err="1"/>
              <a:t>parallèle</a:t>
            </a:r>
            <a:r>
              <a:rPr lang="en-US" dirty="0"/>
              <a:t> (</a:t>
            </a:r>
            <a:r>
              <a:rPr lang="en-US" dirty="0" err="1"/>
              <a:t>concurrente</a:t>
            </a:r>
            <a:r>
              <a:rPr lang="en-US" dirty="0"/>
              <a:t>)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paradigme</a:t>
            </a:r>
            <a:r>
              <a:rPr lang="en-US" dirty="0"/>
              <a:t> de </a:t>
            </a:r>
            <a:r>
              <a:rPr lang="en-US" dirty="0" err="1"/>
              <a:t>programmation</a:t>
            </a:r>
            <a:endParaRPr lang="en-US" dirty="0"/>
          </a:p>
          <a:p>
            <a:r>
              <a:rPr lang="en-US" dirty="0"/>
              <a:t>On </a:t>
            </a:r>
            <a:r>
              <a:rPr lang="en-US" dirty="0" err="1"/>
              <a:t>considère</a:t>
            </a:r>
            <a:r>
              <a:rPr lang="en-US" dirty="0"/>
              <a:t> : </a:t>
            </a:r>
          </a:p>
          <a:p>
            <a:pPr lvl="1"/>
            <a:r>
              <a:rPr lang="en-US" dirty="0"/>
              <a:t>Une pile </a:t>
            </a:r>
            <a:r>
              <a:rPr lang="en-US" dirty="0" err="1"/>
              <a:t>d’exécution</a:t>
            </a:r>
            <a:endParaRPr lang="en-US" dirty="0"/>
          </a:p>
          <a:p>
            <a:pPr lvl="1"/>
            <a:r>
              <a:rPr lang="en-US" dirty="0"/>
              <a:t>Un ensemble de </a:t>
            </a:r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privées</a:t>
            </a:r>
            <a:endParaRPr lang="en-US" dirty="0"/>
          </a:p>
          <a:p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un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parallèle</a:t>
            </a:r>
            <a:r>
              <a:rPr lang="en-US" dirty="0"/>
              <a:t> … et </a:t>
            </a:r>
            <a:r>
              <a:rPr lang="en-US" dirty="0" err="1"/>
              <a:t>l’exécuter</a:t>
            </a:r>
            <a:r>
              <a:rPr lang="en-US" dirty="0"/>
              <a:t> sur </a:t>
            </a:r>
            <a:r>
              <a:rPr lang="en-US" dirty="0" err="1"/>
              <a:t>une</a:t>
            </a:r>
            <a:r>
              <a:rPr lang="en-US" dirty="0"/>
              <a:t> machine non </a:t>
            </a:r>
            <a:r>
              <a:rPr lang="en-US" dirty="0" err="1"/>
              <a:t>parallèle</a:t>
            </a:r>
            <a:r>
              <a:rPr lang="en-US" dirty="0"/>
              <a:t>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36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B9346-925F-B713-66DB-DB669545C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 concurrence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9D7BC-A70B-E944-D0D5-4ABA95B74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Disjointe </a:t>
            </a:r>
            <a:r>
              <a:rPr lang="fr-FR" dirty="0"/>
              <a:t>: les entités concurrentes ne communiquent pas et n'interagissent pas entre elles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Compétitive</a:t>
            </a:r>
            <a:r>
              <a:rPr lang="fr-FR" dirty="0"/>
              <a:t> : un ensemble d'entités concurrentes en compétition pour l'accès à certaines ressources partagées (par exemple le temps CPU, un port d'entrées/sorties, une zone mémoire)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Coopérative</a:t>
            </a:r>
            <a:r>
              <a:rPr lang="fr-FR" dirty="0"/>
              <a:t> : un ensemble d'entités concurrentes qui coopèrent pour atteindre un objectif commun. Des échanges ont lieu entre les processus. </a:t>
            </a:r>
          </a:p>
        </p:txBody>
      </p:sp>
    </p:spTree>
    <p:extLst>
      <p:ext uri="{BB962C8B-B14F-4D97-AF65-F5344CB8AC3E}">
        <p14:creationId xmlns:p14="http://schemas.microsoft.com/office/powerpoint/2010/main" val="96230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CE10A-724B-082C-8E6C-DA8C5AD0E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Problème</a:t>
            </a:r>
            <a:r>
              <a:rPr lang="en-US" dirty="0"/>
              <a:t> de deadlock (</a:t>
            </a:r>
            <a:r>
              <a:rPr lang="en-US" dirty="0" err="1"/>
              <a:t>interblocage</a:t>
            </a:r>
            <a:r>
              <a:rPr lang="en-US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038FD-9170-7E93-2AFB-CFFA2CD80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Peut</a:t>
            </a:r>
            <a:r>
              <a:rPr lang="en-US" dirty="0"/>
              <a:t> se </a:t>
            </a:r>
            <a:r>
              <a:rPr lang="en-US" dirty="0" err="1"/>
              <a:t>produire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deux </a:t>
            </a:r>
            <a:r>
              <a:rPr lang="en-US" dirty="0" err="1"/>
              <a:t>tâches</a:t>
            </a:r>
            <a:r>
              <a:rPr lang="en-US" dirty="0"/>
              <a:t> </a:t>
            </a:r>
            <a:r>
              <a:rPr lang="en-US" dirty="0" err="1"/>
              <a:t>s’attendent</a:t>
            </a:r>
            <a:r>
              <a:rPr lang="en-US" dirty="0"/>
              <a:t> </a:t>
            </a:r>
            <a:r>
              <a:rPr lang="en-US" dirty="0" err="1"/>
              <a:t>mutuellement</a:t>
            </a:r>
            <a:endParaRPr lang="en-US" dirty="0"/>
          </a:p>
          <a:p>
            <a:r>
              <a:rPr lang="en-US" dirty="0"/>
              <a:t>Comment </a:t>
            </a:r>
            <a:r>
              <a:rPr lang="en-US" dirty="0" err="1"/>
              <a:t>empêcher</a:t>
            </a:r>
            <a:r>
              <a:rPr lang="en-US" dirty="0"/>
              <a:t> </a:t>
            </a:r>
            <a:r>
              <a:rPr lang="en-US" dirty="0" err="1"/>
              <a:t>qu’un</a:t>
            </a:r>
            <a:r>
              <a:rPr lang="en-US" dirty="0"/>
              <a:t> </a:t>
            </a:r>
            <a:r>
              <a:rPr lang="en-US" dirty="0" err="1"/>
              <a:t>interblocage</a:t>
            </a:r>
            <a:r>
              <a:rPr lang="en-US" dirty="0"/>
              <a:t> ne se </a:t>
            </a:r>
            <a:r>
              <a:rPr lang="en-US" dirty="0" err="1"/>
              <a:t>produise</a:t>
            </a:r>
            <a:r>
              <a:rPr lang="en-US" dirty="0"/>
              <a:t> ? (</a:t>
            </a:r>
            <a:r>
              <a:rPr lang="en-US" dirty="0" err="1"/>
              <a:t>approche</a:t>
            </a:r>
            <a:r>
              <a:rPr lang="en-US" dirty="0"/>
              <a:t> </a:t>
            </a:r>
            <a:r>
              <a:rPr lang="en-US" i="1" dirty="0" err="1"/>
              <a:t>préventive</a:t>
            </a:r>
            <a:r>
              <a:rPr lang="en-US" dirty="0"/>
              <a:t>)</a:t>
            </a:r>
          </a:p>
          <a:p>
            <a:r>
              <a:rPr lang="en-US" dirty="0"/>
              <a:t>Comment </a:t>
            </a:r>
            <a:r>
              <a:rPr lang="en-US" dirty="0" err="1"/>
              <a:t>résoudre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situation </a:t>
            </a:r>
            <a:r>
              <a:rPr lang="en-US" dirty="0" err="1"/>
              <a:t>d’interblocage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celle</a:t>
            </a:r>
            <a:r>
              <a:rPr lang="en-US" dirty="0"/>
              <a:t>-ci se </a:t>
            </a:r>
            <a:r>
              <a:rPr lang="en-US" dirty="0" err="1"/>
              <a:t>produit</a:t>
            </a:r>
            <a:r>
              <a:rPr lang="en-US" dirty="0"/>
              <a:t> ? (</a:t>
            </a:r>
            <a:r>
              <a:rPr lang="en-US" dirty="0" err="1"/>
              <a:t>approche</a:t>
            </a:r>
            <a:r>
              <a:rPr lang="en-US" dirty="0"/>
              <a:t> </a:t>
            </a:r>
            <a:r>
              <a:rPr lang="en-US" i="1" dirty="0"/>
              <a:t>curative</a:t>
            </a:r>
            <a:r>
              <a:rPr lang="en-US" dirty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12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1932</Words>
  <Application>Microsoft Office PowerPoint</Application>
  <PresentationFormat>Widescreen</PresentationFormat>
  <Paragraphs>208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Office Theme</vt:lpstr>
      <vt:lpstr>Java</vt:lpstr>
      <vt:lpstr>La concurrence en Java :  les Threads</vt:lpstr>
      <vt:lpstr>But du cours (compétences)</vt:lpstr>
      <vt:lpstr>Multi-tâches et parallélisme : objectifs</vt:lpstr>
      <vt:lpstr>Parallélisme 101 : Types de machines </vt:lpstr>
      <vt:lpstr>Taxonomie de Flynn</vt:lpstr>
      <vt:lpstr>Parallélisme réel ou simulé</vt:lpstr>
      <vt:lpstr>Type de concurrence</vt:lpstr>
      <vt:lpstr>Problème de deadlock (interblocage)</vt:lpstr>
      <vt:lpstr>Et en Java ?</vt:lpstr>
      <vt:lpstr>Cycle de vie d’un Thread</vt:lpstr>
      <vt:lpstr>Interface Runnable</vt:lpstr>
      <vt:lpstr>Lancement d’un Thread</vt:lpstr>
      <vt:lpstr>Constructeurs de Thread</vt:lpstr>
      <vt:lpstr>Autres méthodes de Thread</vt:lpstr>
      <vt:lpstr>Création d’un démon</vt:lpstr>
      <vt:lpstr>Problèmes de concurrence ?</vt:lpstr>
      <vt:lpstr>Protection des attributs entre threads</vt:lpstr>
      <vt:lpstr>Méthodes deprecated</vt:lpstr>
      <vt:lpstr>Attente de Threads : méthode join</vt:lpstr>
      <vt:lpstr>Envoi d’informations à un Thread : méthode interrupt()</vt:lpstr>
      <vt:lpstr>Priorité d’un Thread</vt:lpstr>
      <vt:lpstr>Synchronization entre Threads</vt:lpstr>
      <vt:lpstr>Groupe de Threads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Benjamin Nguyen</dc:creator>
  <cp:lastModifiedBy>Benjamin Nguyen</cp:lastModifiedBy>
  <cp:revision>30</cp:revision>
  <dcterms:created xsi:type="dcterms:W3CDTF">2023-09-24T13:49:44Z</dcterms:created>
  <dcterms:modified xsi:type="dcterms:W3CDTF">2023-11-05T17:45:40Z</dcterms:modified>
</cp:coreProperties>
</file>