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319" r:id="rId3"/>
    <p:sldId id="318" r:id="rId4"/>
    <p:sldId id="334" r:id="rId5"/>
    <p:sldId id="335" r:id="rId6"/>
    <p:sldId id="339" r:id="rId7"/>
    <p:sldId id="337" r:id="rId8"/>
    <p:sldId id="336" r:id="rId9"/>
    <p:sldId id="340" r:id="rId10"/>
    <p:sldId id="341" r:id="rId11"/>
    <p:sldId id="338" r:id="rId12"/>
    <p:sldId id="342" r:id="rId13"/>
    <p:sldId id="343" r:id="rId14"/>
    <p:sldId id="344" r:id="rId15"/>
    <p:sldId id="345" r:id="rId16"/>
    <p:sldId id="348" r:id="rId17"/>
    <p:sldId id="346" r:id="rId18"/>
    <p:sldId id="347" r:id="rId19"/>
    <p:sldId id="350" r:id="rId20"/>
    <p:sldId id="351" r:id="rId21"/>
    <p:sldId id="349" r:id="rId22"/>
    <p:sldId id="352" r:id="rId23"/>
    <p:sldId id="353" r:id="rId24"/>
    <p:sldId id="354" r:id="rId25"/>
    <p:sldId id="355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7A5915-AD2A-44E2-A5AB-A90346B0FF39}">
          <p14:sldIdLst>
            <p14:sldId id="257"/>
            <p14:sldId id="319"/>
            <p14:sldId id="318"/>
            <p14:sldId id="334"/>
            <p14:sldId id="335"/>
            <p14:sldId id="339"/>
            <p14:sldId id="337"/>
            <p14:sldId id="336"/>
            <p14:sldId id="340"/>
            <p14:sldId id="341"/>
            <p14:sldId id="338"/>
            <p14:sldId id="342"/>
            <p14:sldId id="343"/>
            <p14:sldId id="344"/>
            <p14:sldId id="345"/>
            <p14:sldId id="348"/>
            <p14:sldId id="346"/>
            <p14:sldId id="347"/>
            <p14:sldId id="350"/>
            <p14:sldId id="351"/>
            <p14:sldId id="349"/>
            <p14:sldId id="352"/>
            <p14:sldId id="353"/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58F3-C774-4B1A-863A-4DFC8AA4DBB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3004E-A6A4-4B50-A7A1-CEAFE84043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2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6A68-7D19-9BD0-AB52-4EEF1870C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E0716-A5F5-9357-E60E-DC9BED546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DC65-70DE-E0C4-7491-8157CBCF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12BCC-AE2F-E278-3322-49F56CA0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3A1B2-B57A-97AA-6E33-A667E791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0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5F69-7253-CA16-9082-E9F0FA64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7FD36-723E-B161-D832-251312DDD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5E96B-5922-23DC-8661-0419B636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04200-C022-CABB-DC44-254ACDF5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3BCFB-4A8D-BF34-B804-7B7775EE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75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EE64C-6C1C-353F-9773-504A6DFCF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0AD82-7C5F-CABA-CA53-D9F392D5B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06E6-5B3F-1129-A9F8-F5D425AB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B6418-C2B3-02DE-544C-32927036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753D9-AE23-AEA7-5467-2E0177DA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72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51AE4-9FD2-3953-AC72-F378F820A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BAFB5-8FC8-0C06-B0FC-84349CFB5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F97B6-C1FC-1800-D3F1-64570A57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88B5F-0298-2D56-9A6E-9BFABEC8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5210F-CFCA-6D6C-9B6D-41B94116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12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D237-909F-76B0-E660-1DBD1E44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BDC3-1943-23C1-518C-8F1475AF7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E0C45-1A54-C396-C3FC-0827CFE7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26A9-E1F5-8ABC-A35B-6DB95082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6A06B-744C-6287-F7E9-BB99DF65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3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C1253-F6DD-BF8F-458C-9145733C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EE782-FEF9-53C9-75B4-B0D170135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D75EC-F527-C119-1C72-3C3BD465C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AA89A-ED31-576F-41AB-757CB324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E24BC-5770-FD20-265E-A7B155DF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219C2-0C88-9225-21CD-03CC7A63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51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8A74-196A-3500-D0A4-030753CD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64F14-172E-87CA-C7BB-EFE6B2AA7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AE5F9-0E5E-F6E7-DDFD-93CC4EC15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BF14A-D8DB-9E6E-45D1-FC7E39E03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2FF79-021D-F06C-1DD3-511F15C18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E86DD-0720-7B56-1F1D-A352F957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7DBD-ECF5-32B5-3D4D-AA368AC7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72E18-1D4E-EFFC-0BE4-BF80BF1E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67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707B-9833-CC89-F8BD-FC418917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39FAB-39E4-0A12-2876-896E052C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BF380-761E-6140-BB5D-AF4C4CAF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1070B-3A60-9E9D-9542-735162FF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17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B3B87-10AB-8BF4-0AA8-7376CB43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D681B-24A2-38EC-5B57-B482F4C5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1F022-BD86-2C26-744C-31E381F0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87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6D99-732B-36EF-1ED2-1CA7E4CB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B677-E166-2B79-AF2E-CDF46F00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DFFC7-85A7-B3ED-342B-5246A9896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FF9FC-C50A-C5CD-0A9B-3402BB65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9BFD7-A19F-2E61-B3FC-125506CD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C38A9-0759-866A-6C8E-48D5B199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5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5AF9-1657-8F2F-A70D-C0657E44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F3B81F-FBCD-6BCD-361B-0E8B2B898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F5D3E-3E24-D4FC-9463-BB170A59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61652-53A5-219D-62BD-6D05D40CD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27A3D-77B4-1E28-A05A-C0C854C0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6948A-E51F-1EEA-1D01-D146AC3F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93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4DFC4-39E3-4A5D-50EE-F69D7415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EC6CD-D95C-A413-5470-0266FFEF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E023A-CE34-1F3F-F157-9544F9541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C6CE-1ACA-41E1-AE3A-C2DD64816F62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B8636-1E4A-7509-F5C1-522A840DD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58924-B777-842B-2323-6E0F18F39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8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benjamin.nguyen@insa-cvl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3217" TargetMode="External"/><Relationship Id="rId3" Type="http://schemas.openxmlformats.org/officeDocument/2006/relationships/hyperlink" Target="https://tools.ietf.org/html/rfc3394" TargetMode="External"/><Relationship Id="rId7" Type="http://schemas.openxmlformats.org/officeDocument/2006/relationships/hyperlink" Target="https://csrc.nist.gov/publications/fips/fips46-3/fips46-3.pdf" TargetMode="External"/><Relationship Id="rId12" Type="http://schemas.openxmlformats.org/officeDocument/2006/relationships/hyperlink" Target="https://tools.ietf.org/html/rfc8017" TargetMode="External"/><Relationship Id="rId2" Type="http://schemas.openxmlformats.org/officeDocument/2006/relationships/hyperlink" Target="https://csrc.nist.gov/publications/fips/fips197/fips-19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7539" TargetMode="External"/><Relationship Id="rId11" Type="http://schemas.openxmlformats.org/officeDocument/2006/relationships/hyperlink" Target="https://docs.oracle.com/en/java/javase/11/docs/specs/security/standard-names.html#pkcs5padding" TargetMode="External"/><Relationship Id="rId5" Type="http://schemas.openxmlformats.org/officeDocument/2006/relationships/hyperlink" Target="https://www.schneier.com/blowfish.html" TargetMode="External"/><Relationship Id="rId10" Type="http://schemas.openxmlformats.org/officeDocument/2006/relationships/hyperlink" Target="https://docs.oracle.com/en/java/javase/11/docs/specs/security/standard-names.html#cbc" TargetMode="External"/><Relationship Id="rId4" Type="http://schemas.openxmlformats.org/officeDocument/2006/relationships/hyperlink" Target="https://tools.ietf.org/id/draft-kaukonen-cipher-arcfour-03.txt" TargetMode="External"/><Relationship Id="rId9" Type="http://schemas.openxmlformats.org/officeDocument/2006/relationships/hyperlink" Target="https://tools.ietf.org/html/rfc8018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ublications/nistpubs/800-38C/SP800-38C_updated-July20_2007.pdf" TargetMode="External"/><Relationship Id="rId2" Type="http://schemas.openxmlformats.org/officeDocument/2006/relationships/hyperlink" Target="https://csrc.nist.gov/publications/fips/fips81/fips81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.mit.edu/kerberos/" TargetMode="External"/><Relationship Id="rId4" Type="http://schemas.openxmlformats.org/officeDocument/2006/relationships/hyperlink" Target="https://csrc.nist.gov/publications/nistpubs/800-38D/SP-800-38D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8017" TargetMode="External"/><Relationship Id="rId2" Type="http://schemas.openxmlformats.org/officeDocument/2006/relationships/hyperlink" Target="https://www.w3.org/TR/xmlenc-core/#sec-Alg-Bloc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8018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957E-2289-D3D7-4A8C-3BCE1506F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83C63-8AED-A5E5-3F1E-477FC16AA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benjamin.nguyen@insa-cvl.fr</a:t>
            </a:r>
            <a:endParaRPr lang="en-US" dirty="0"/>
          </a:p>
        </p:txBody>
      </p:sp>
      <p:pic>
        <p:nvPicPr>
          <p:cNvPr id="5" name="Picture 4" descr="A logo for a institute&#10;&#10;Description automatically generated">
            <a:extLst>
              <a:ext uri="{FF2B5EF4-FFF2-40B4-BE49-F238E27FC236}">
                <a16:creationId xmlns:a16="http://schemas.microsoft.com/office/drawing/2014/main" id="{26478E95-300F-9116-556E-BA1D5C495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436" y="73892"/>
            <a:ext cx="1819564" cy="1214396"/>
          </a:xfrm>
          <a:prstGeom prst="rect">
            <a:avLst/>
          </a:prstGeom>
        </p:spPr>
      </p:pic>
      <p:pic>
        <p:nvPicPr>
          <p:cNvPr id="7" name="Picture 6" descr="A logo with a cup and a smoke&#10;&#10;Description automatically generated with medium confidence">
            <a:extLst>
              <a:ext uri="{FF2B5EF4-FFF2-40B4-BE49-F238E27FC236}">
                <a16:creationId xmlns:a16="http://schemas.microsoft.com/office/drawing/2014/main" id="{599BF20B-AA2D-F9AD-34D4-39D418EDAB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16" y="0"/>
            <a:ext cx="678356" cy="124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7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B81D-1A6C-4ED5-15FA-9F952A345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 types </a:t>
            </a:r>
            <a:r>
              <a:rPr lang="en-US" dirty="0" err="1"/>
              <a:t>d’attaque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7C0B-893B-DE01-F85E-8732BA510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Dépend</a:t>
            </a:r>
            <a:r>
              <a:rPr lang="en-US" dirty="0"/>
              <a:t> de la </a:t>
            </a:r>
            <a:r>
              <a:rPr lang="en-US" dirty="0" err="1"/>
              <a:t>connaissance</a:t>
            </a:r>
            <a:r>
              <a:rPr lang="en-US" dirty="0"/>
              <a:t> de </a:t>
            </a:r>
            <a:r>
              <a:rPr lang="en-US" dirty="0" err="1"/>
              <a:t>l’attaquant</a:t>
            </a:r>
            <a:r>
              <a:rPr lang="en-US" dirty="0"/>
              <a:t> (il </a:t>
            </a:r>
            <a:r>
              <a:rPr lang="en-US" dirty="0" err="1"/>
              <a:t>connait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</a:t>
            </a:r>
            <a:r>
              <a:rPr lang="en-US" dirty="0" err="1"/>
              <a:t>l’algo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connait</a:t>
            </a:r>
            <a:r>
              <a:rPr lang="en-US" dirty="0"/>
              <a:t> S et on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retrouver</a:t>
            </a:r>
            <a:r>
              <a:rPr lang="en-US" dirty="0"/>
              <a:t> M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connait</a:t>
            </a:r>
            <a:r>
              <a:rPr lang="en-US" dirty="0"/>
              <a:t> S et on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retrouver</a:t>
            </a:r>
            <a:r>
              <a:rPr lang="en-US" dirty="0"/>
              <a:t> K</a:t>
            </a:r>
            <a:r>
              <a:rPr lang="en-US" baseline="-25000" dirty="0"/>
              <a:t>S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connait</a:t>
            </a:r>
            <a:r>
              <a:rPr lang="en-US" dirty="0"/>
              <a:t>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… 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dirty="0"/>
              <a:t> et on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retrouver</a:t>
            </a:r>
            <a:r>
              <a:rPr lang="en-US" dirty="0"/>
              <a:t> M</a:t>
            </a:r>
            <a:r>
              <a:rPr lang="en-US" baseline="-25000" dirty="0"/>
              <a:t>1</a:t>
            </a:r>
            <a:r>
              <a:rPr lang="en-US" dirty="0"/>
              <a:t> (COA Cyphertext Only Attack)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connait</a:t>
            </a:r>
            <a:r>
              <a:rPr lang="en-US" dirty="0"/>
              <a:t>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… 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dirty="0"/>
              <a:t> et on </a:t>
            </a:r>
            <a:r>
              <a:rPr lang="en-US" dirty="0" err="1"/>
              <a:t>connait</a:t>
            </a:r>
            <a:r>
              <a:rPr lang="en-US" dirty="0"/>
              <a:t> 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, … M</a:t>
            </a:r>
            <a:r>
              <a:rPr lang="en-US" baseline="-25000" dirty="0"/>
              <a:t>j-1</a:t>
            </a:r>
            <a:r>
              <a:rPr lang="en-US" dirty="0"/>
              <a:t> et on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retrouver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baseline="-25000" dirty="0" err="1"/>
              <a:t>j</a:t>
            </a:r>
            <a:r>
              <a:rPr lang="en-US" dirty="0"/>
              <a:t> (KPA Known Plaintext Attacks)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choisir</a:t>
            </a:r>
            <a:r>
              <a:rPr lang="en-US" dirty="0"/>
              <a:t> M</a:t>
            </a:r>
            <a:r>
              <a:rPr lang="en-US" baseline="-25000" dirty="0"/>
              <a:t>1</a:t>
            </a:r>
            <a:r>
              <a:rPr lang="en-US" dirty="0"/>
              <a:t>, on nous </a:t>
            </a:r>
            <a:r>
              <a:rPr lang="en-US" dirty="0" err="1"/>
              <a:t>donne</a:t>
            </a:r>
            <a:r>
              <a:rPr lang="en-US" dirty="0"/>
              <a:t> S</a:t>
            </a:r>
            <a:r>
              <a:rPr lang="en-US" baseline="-25000" dirty="0"/>
              <a:t>1</a:t>
            </a:r>
            <a:r>
              <a:rPr lang="en-US" dirty="0"/>
              <a:t> et on doit </a:t>
            </a:r>
            <a:r>
              <a:rPr lang="en-US" dirty="0" err="1"/>
              <a:t>déchiffrer</a:t>
            </a:r>
            <a:r>
              <a:rPr lang="en-US" dirty="0"/>
              <a:t> S (CPA Chosen Plaintext Attacks)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choisir</a:t>
            </a:r>
            <a:r>
              <a:rPr lang="en-US" dirty="0"/>
              <a:t> S</a:t>
            </a:r>
            <a:r>
              <a:rPr lang="en-US" baseline="-25000" dirty="0"/>
              <a:t>1</a:t>
            </a:r>
            <a:r>
              <a:rPr lang="en-US" dirty="0"/>
              <a:t>, on nous </a:t>
            </a:r>
            <a:r>
              <a:rPr lang="en-US" dirty="0" err="1"/>
              <a:t>donne</a:t>
            </a:r>
            <a:r>
              <a:rPr lang="en-US" dirty="0"/>
              <a:t> M</a:t>
            </a:r>
            <a:r>
              <a:rPr lang="en-US" baseline="-25000" dirty="0"/>
              <a:t>1</a:t>
            </a:r>
            <a:r>
              <a:rPr lang="en-US" dirty="0"/>
              <a:t> et on doit </a:t>
            </a:r>
            <a:r>
              <a:rPr lang="en-US" dirty="0" err="1"/>
              <a:t>trouver</a:t>
            </a:r>
            <a:r>
              <a:rPr lang="en-US" dirty="0"/>
              <a:t> K</a:t>
            </a:r>
            <a:r>
              <a:rPr lang="en-US" baseline="-25000" dirty="0"/>
              <a:t>S</a:t>
            </a:r>
            <a:r>
              <a:rPr lang="en-US" dirty="0"/>
              <a:t> (CCA Chosen Cyphertext Attacks)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090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F255-3629-B110-7F96-7EBD5C710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Algorithmes</a:t>
            </a:r>
            <a:r>
              <a:rPr lang="en-US" dirty="0"/>
              <a:t> de </a:t>
            </a:r>
            <a:r>
              <a:rPr lang="en-US" dirty="0" err="1"/>
              <a:t>chiffrement</a:t>
            </a:r>
            <a:r>
              <a:rPr lang="en-US" dirty="0"/>
              <a:t> </a:t>
            </a:r>
            <a:r>
              <a:rPr lang="en-US" dirty="0" err="1"/>
              <a:t>modernes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363C4-962F-8D60-A940-A8F4FCD5A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ne </a:t>
            </a:r>
            <a:r>
              <a:rPr lang="en-US" dirty="0" err="1"/>
              <a:t>considèrera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 que AES (Rijndael)</a:t>
            </a:r>
          </a:p>
          <a:p>
            <a:pPr marL="0" indent="0"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fr-FR" dirty="0" err="1"/>
              <a:t>Utilisé</a:t>
            </a:r>
            <a:r>
              <a:rPr lang="en-US" altLang="fr-FR" dirty="0"/>
              <a:t> </a:t>
            </a:r>
            <a:r>
              <a:rPr lang="en-US" altLang="fr-FR" dirty="0" err="1"/>
              <a:t>depuis</a:t>
            </a:r>
            <a:r>
              <a:rPr lang="en-US" altLang="fr-FR" dirty="0"/>
              <a:t> 2001 et standard </a:t>
            </a:r>
            <a:r>
              <a:rPr lang="en-US" altLang="fr-FR" dirty="0" err="1"/>
              <a:t>officiel</a:t>
            </a:r>
            <a:r>
              <a:rPr lang="en-US" altLang="fr-FR" dirty="0"/>
              <a:t> </a:t>
            </a:r>
            <a:r>
              <a:rPr lang="en-US" altLang="fr-FR" dirty="0" err="1"/>
              <a:t>depuis</a:t>
            </a:r>
            <a:r>
              <a:rPr lang="en-US" altLang="fr-FR" dirty="0"/>
              <a:t> 2002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r-FR" dirty="0"/>
              <a:t>Auteurs : Joan Daemen and Vincent </a:t>
            </a:r>
            <a:r>
              <a:rPr lang="en-US" altLang="fr-FR" dirty="0" err="1"/>
              <a:t>Rijmen</a:t>
            </a:r>
            <a:r>
              <a:rPr lang="en-US" altLang="fr-FR" dirty="0"/>
              <a:t> </a:t>
            </a:r>
            <a:r>
              <a:rPr lang="en-US" altLang="fr-FR" dirty="0">
                <a:sym typeface="Wingdings" panose="05000000000000000000" pitchFamily="2" charset="2"/>
              </a:rPr>
              <a:t> Rijndael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r-FR" dirty="0" err="1"/>
              <a:t>Ont</a:t>
            </a:r>
            <a:r>
              <a:rPr lang="en-US" altLang="fr-FR" dirty="0"/>
              <a:t> </a:t>
            </a:r>
            <a:r>
              <a:rPr lang="en-US" altLang="fr-FR" dirty="0" err="1"/>
              <a:t>gagné</a:t>
            </a:r>
            <a:r>
              <a:rPr lang="en-US" altLang="fr-FR" dirty="0"/>
              <a:t> la </a:t>
            </a:r>
            <a:r>
              <a:rPr lang="en-US" altLang="fr-FR" dirty="0" err="1"/>
              <a:t>compétition</a:t>
            </a:r>
            <a:r>
              <a:rPr lang="en-US" altLang="fr-FR" dirty="0"/>
              <a:t> NIST ‘AES’ (Advances Encryption Standard)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r-FR" dirty="0"/>
              <a:t>Blocs de 128 bits blocks avec des </a:t>
            </a:r>
            <a:r>
              <a:rPr lang="en-US" altLang="fr-FR" dirty="0" err="1"/>
              <a:t>clés</a:t>
            </a:r>
            <a:r>
              <a:rPr lang="en-US" altLang="fr-FR" dirty="0"/>
              <a:t> de 128, 192 </a:t>
            </a:r>
            <a:r>
              <a:rPr lang="en-US" altLang="fr-FR" dirty="0" err="1"/>
              <a:t>ou</a:t>
            </a:r>
            <a:r>
              <a:rPr lang="en-US" altLang="fr-FR" dirty="0"/>
              <a:t> 256 bits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r-FR" dirty="0" err="1"/>
              <a:t>Rapide</a:t>
            </a:r>
            <a:r>
              <a:rPr lang="en-US" altLang="fr-FR" dirty="0"/>
              <a:t> et </a:t>
            </a:r>
            <a:r>
              <a:rPr lang="en-US" altLang="fr-FR" dirty="0" err="1"/>
              <a:t>nécessite</a:t>
            </a:r>
            <a:r>
              <a:rPr lang="en-US" altLang="fr-FR" dirty="0"/>
              <a:t> peu de </a:t>
            </a:r>
            <a:r>
              <a:rPr lang="en-US" altLang="fr-FR" dirty="0" err="1"/>
              <a:t>mémoire</a:t>
            </a:r>
            <a:r>
              <a:rPr lang="en-US" altLang="fr-FR" dirty="0"/>
              <a:t> !</a:t>
            </a:r>
          </a:p>
          <a:p>
            <a:r>
              <a:rPr lang="en-US" altLang="fr-FR" dirty="0"/>
              <a:t>Pas de </a:t>
            </a:r>
            <a:r>
              <a:rPr lang="en-US" altLang="fr-FR" dirty="0" err="1"/>
              <a:t>preuve</a:t>
            </a:r>
            <a:r>
              <a:rPr lang="en-US" altLang="fr-FR" dirty="0"/>
              <a:t> </a:t>
            </a:r>
            <a:r>
              <a:rPr lang="en-US" altLang="fr-FR" dirty="0" err="1"/>
              <a:t>ou</a:t>
            </a:r>
            <a:r>
              <a:rPr lang="en-US" altLang="fr-FR" dirty="0"/>
              <a:t> de publications à </a:t>
            </a:r>
            <a:r>
              <a:rPr lang="en-US" altLang="fr-FR" dirty="0" err="1"/>
              <a:t>l’heure</a:t>
            </a:r>
            <a:r>
              <a:rPr lang="en-US" altLang="fr-FR" dirty="0"/>
              <a:t> </a:t>
            </a:r>
            <a:r>
              <a:rPr lang="en-US" altLang="fr-FR" dirty="0" err="1"/>
              <a:t>actuelle</a:t>
            </a:r>
            <a:r>
              <a:rPr lang="en-US" altLang="fr-FR" dirty="0"/>
              <a:t> qui </a:t>
            </a:r>
            <a:r>
              <a:rPr lang="en-US" altLang="fr-FR" dirty="0" err="1"/>
              <a:t>montrent</a:t>
            </a:r>
            <a:r>
              <a:rPr lang="en-US" altLang="fr-FR" dirty="0"/>
              <a:t> de faiblesses pour AES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6040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F1338-5AC3-51D3-35C9-1F93383E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exact </a:t>
            </a:r>
            <a:r>
              <a:rPr lang="en-US" dirty="0" err="1"/>
              <a:t>d’AES</a:t>
            </a:r>
            <a:r>
              <a:rPr lang="en-US" dirty="0"/>
              <a:t> ? </a:t>
            </a:r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cours</a:t>
            </a:r>
            <a:r>
              <a:rPr lang="en-US" dirty="0"/>
              <a:t> de </a:t>
            </a:r>
            <a:r>
              <a:rPr lang="en-US" dirty="0" err="1"/>
              <a:t>cryptographie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8B6E4-CAAC-0D95-14CC-4FA3A7BB3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</a:t>
            </a:r>
            <a:r>
              <a:rPr lang="en-US" dirty="0" err="1"/>
              <a:t>considère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 que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boîte</a:t>
            </a:r>
            <a:r>
              <a:rPr lang="en-US" dirty="0"/>
              <a:t> noire</a:t>
            </a:r>
          </a:p>
          <a:p>
            <a:r>
              <a:rPr lang="en-US" dirty="0"/>
              <a:t>Entrée : </a:t>
            </a:r>
          </a:p>
          <a:p>
            <a:pPr lvl="1"/>
            <a:r>
              <a:rPr lang="en-US" dirty="0"/>
              <a:t>M = Un </a:t>
            </a:r>
            <a:r>
              <a:rPr lang="en-US" i="1" dirty="0"/>
              <a:t>bloc</a:t>
            </a:r>
            <a:r>
              <a:rPr lang="en-US" dirty="0"/>
              <a:t> de 128 bits (</a:t>
            </a:r>
            <a:r>
              <a:rPr lang="en-US" dirty="0" err="1"/>
              <a:t>potentiellement</a:t>
            </a:r>
            <a:r>
              <a:rPr lang="en-US" dirty="0"/>
              <a:t> </a:t>
            </a:r>
            <a:r>
              <a:rPr lang="en-US" i="1" dirty="0" err="1"/>
              <a:t>paddés</a:t>
            </a:r>
            <a:r>
              <a:rPr lang="en-US" dirty="0"/>
              <a:t>) </a:t>
            </a:r>
            <a:r>
              <a:rPr lang="en-US" dirty="0" err="1"/>
              <a:t>soit</a:t>
            </a:r>
            <a:r>
              <a:rPr lang="en-US" dirty="0"/>
              <a:t> 16 octets, </a:t>
            </a:r>
            <a:r>
              <a:rPr lang="en-US" dirty="0" err="1"/>
              <a:t>placés</a:t>
            </a:r>
            <a:r>
              <a:rPr lang="en-US" dirty="0"/>
              <a:t> dans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matrice</a:t>
            </a:r>
            <a:r>
              <a:rPr lang="en-US" dirty="0"/>
              <a:t> 4x4</a:t>
            </a:r>
          </a:p>
          <a:p>
            <a:pPr lvl="1"/>
            <a:r>
              <a:rPr lang="en-US" dirty="0"/>
              <a:t>K</a:t>
            </a:r>
            <a:r>
              <a:rPr lang="en-US" baseline="-25000" dirty="0"/>
              <a:t>S</a:t>
            </a:r>
            <a:r>
              <a:rPr lang="en-US" dirty="0"/>
              <a:t>= 128, 192 </a:t>
            </a:r>
            <a:r>
              <a:rPr lang="en-US" dirty="0" err="1"/>
              <a:t>ou</a:t>
            </a:r>
            <a:r>
              <a:rPr lang="en-US" dirty="0"/>
              <a:t> 256 bits qui </a:t>
            </a:r>
            <a:r>
              <a:rPr lang="en-US" dirty="0" err="1"/>
              <a:t>sert</a:t>
            </a:r>
            <a:r>
              <a:rPr lang="en-US" dirty="0"/>
              <a:t> à </a:t>
            </a:r>
            <a:r>
              <a:rPr lang="en-US" dirty="0" err="1"/>
              <a:t>dériver</a:t>
            </a:r>
            <a:r>
              <a:rPr lang="en-US" dirty="0"/>
              <a:t> des </a:t>
            </a:r>
            <a:r>
              <a:rPr lang="en-US" dirty="0" err="1"/>
              <a:t>clés</a:t>
            </a:r>
            <a:r>
              <a:rPr lang="en-US" dirty="0"/>
              <a:t> </a:t>
            </a:r>
            <a:r>
              <a:rPr lang="en-US" dirty="0" err="1"/>
              <a:t>intermédiaires</a:t>
            </a:r>
            <a:endParaRPr lang="en-US" dirty="0"/>
          </a:p>
          <a:p>
            <a:pPr lvl="1"/>
            <a:r>
              <a:rPr lang="en-US" dirty="0"/>
              <a:t>Si on </a:t>
            </a:r>
            <a:r>
              <a:rPr lang="en-US" dirty="0" err="1"/>
              <a:t>utilise</a:t>
            </a:r>
            <a:r>
              <a:rPr lang="en-US" dirty="0"/>
              <a:t> le mode CBC, il faut </a:t>
            </a:r>
            <a:r>
              <a:rPr lang="en-US" dirty="0" err="1"/>
              <a:t>aussi</a:t>
            </a:r>
            <a:r>
              <a:rPr lang="en-US" dirty="0"/>
              <a:t> un </a:t>
            </a:r>
            <a:r>
              <a:rPr lang="en-US" dirty="0" err="1"/>
              <a:t>vecteur</a:t>
            </a:r>
            <a:r>
              <a:rPr lang="en-US" dirty="0"/>
              <a:t> </a:t>
            </a:r>
            <a:r>
              <a:rPr lang="en-US" dirty="0" err="1"/>
              <a:t>d’initialisation</a:t>
            </a:r>
            <a:r>
              <a:rPr lang="en-US" dirty="0"/>
              <a:t> (IV)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090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69779-D2BE-5DC0-01FF-954EF3BED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</a:t>
            </a:r>
            <a:r>
              <a:rPr lang="en-US" dirty="0" err="1"/>
              <a:t>d’AES</a:t>
            </a:r>
            <a:r>
              <a:rPr lang="en-US" dirty="0"/>
              <a:t> vu de loin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C7CEA-80F1-F0A1-38E7-B14118D4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7A12E1-94C2-CA65-C6A3-90C27E757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79" y="1347312"/>
            <a:ext cx="9626082" cy="5307964"/>
          </a:xfrm>
          <a:prstGeom prst="rect">
            <a:avLst/>
          </a:prstGeom>
        </p:spPr>
      </p:pic>
      <p:pic>
        <p:nvPicPr>
          <p:cNvPr id="6" name="Picture 5" descr="A computer generated image of a circuit board&#10;&#10;Description automatically generated with medium confidence">
            <a:extLst>
              <a:ext uri="{FF2B5EF4-FFF2-40B4-BE49-F238E27FC236}">
                <a16:creationId xmlns:a16="http://schemas.microsoft.com/office/drawing/2014/main" id="{5451C2FE-3540-85BA-EC23-3E063720B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171" y="1462088"/>
            <a:ext cx="3143250" cy="47148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5BB9C3-940C-5715-CA70-8340F7BCD8FA}"/>
              </a:ext>
            </a:extLst>
          </p:cNvPr>
          <p:cNvSpPr txBox="1"/>
          <p:nvPr/>
        </p:nvSpPr>
        <p:spPr>
          <a:xfrm>
            <a:off x="4998173" y="134731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Wikipedia AES</a:t>
            </a:r>
            <a:endParaRPr lang="fr-F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765A11-EE66-70DB-4075-0946183AB8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0006" y="2172832"/>
            <a:ext cx="2325098" cy="215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3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195B-1A93-4607-E25B-9649A0D5B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ECB vs CBC</a:t>
            </a:r>
            <a:endParaRPr lang="fr-FR" dirty="0"/>
          </a:p>
        </p:txBody>
      </p:sp>
      <p:pic>
        <p:nvPicPr>
          <p:cNvPr id="4" name="Picture 5" descr="ECB encryption.svg">
            <a:extLst>
              <a:ext uri="{FF2B5EF4-FFF2-40B4-BE49-F238E27FC236}">
                <a16:creationId xmlns:a16="http://schemas.microsoft.com/office/drawing/2014/main" id="{AB97C4BD-C9B1-2008-3750-08EDB38AC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9659"/>
            <a:ext cx="570865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ECB decryption.svg">
            <a:extLst>
              <a:ext uri="{FF2B5EF4-FFF2-40B4-BE49-F238E27FC236}">
                <a16:creationId xmlns:a16="http://schemas.microsoft.com/office/drawing/2014/main" id="{98CAE679-971C-B89E-59FE-6026F0ACE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88" y="3902334"/>
            <a:ext cx="5919788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BC encryption.svg">
            <a:extLst>
              <a:ext uri="{FF2B5EF4-FFF2-40B4-BE49-F238E27FC236}">
                <a16:creationId xmlns:a16="http://schemas.microsoft.com/office/drawing/2014/main" id="{E26D1942-9964-0D75-B217-EA2EA66E3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1549659"/>
            <a:ext cx="5540375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BC decryption.svg">
            <a:extLst>
              <a:ext uri="{FF2B5EF4-FFF2-40B4-BE49-F238E27FC236}">
                <a16:creationId xmlns:a16="http://schemas.microsoft.com/office/drawing/2014/main" id="{95B38FA3-C38C-E2C3-99B8-B6C3C4104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57909"/>
            <a:ext cx="5553075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5696CA-7838-72C7-098E-83CCF080BF3E}"/>
              </a:ext>
            </a:extLst>
          </p:cNvPr>
          <p:cNvSpPr txBox="1"/>
          <p:nvPr/>
        </p:nvSpPr>
        <p:spPr>
          <a:xfrm>
            <a:off x="5130928" y="6339147"/>
            <a:ext cx="193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 : Wikipedia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50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14A0B-4EDD-7C3C-021E-D25A3A9C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Inconvénient</a:t>
            </a:r>
            <a:r>
              <a:rPr lang="en-US" dirty="0"/>
              <a:t> de CBC : </a:t>
            </a:r>
            <a:r>
              <a:rPr lang="en-US" dirty="0" err="1"/>
              <a:t>vitesse</a:t>
            </a:r>
            <a:br>
              <a:rPr lang="en-US" dirty="0"/>
            </a:br>
            <a:r>
              <a:rPr lang="en-US" dirty="0" err="1"/>
              <a:t>Inconvénient</a:t>
            </a:r>
            <a:r>
              <a:rPr lang="en-US" dirty="0"/>
              <a:t> de ECB : </a:t>
            </a:r>
            <a:r>
              <a:rPr lang="en-US" dirty="0" err="1"/>
              <a:t>sécurité</a:t>
            </a:r>
            <a:endParaRPr lang="fr-FR" dirty="0"/>
          </a:p>
        </p:txBody>
      </p:sp>
      <p:pic>
        <p:nvPicPr>
          <p:cNvPr id="5" name="Content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A48698F0-F0DA-820A-EB62-BB2ECF66BD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5" y="2796381"/>
            <a:ext cx="5695950" cy="24098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C9AB60-7852-4EBA-4EE9-88E304F979E5}"/>
              </a:ext>
            </a:extLst>
          </p:cNvPr>
          <p:cNvSpPr txBox="1"/>
          <p:nvPr/>
        </p:nvSpPr>
        <p:spPr>
          <a:xfrm>
            <a:off x="1004935" y="5857592"/>
            <a:ext cx="849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 certain </a:t>
            </a:r>
            <a:r>
              <a:rPr lang="en-US" dirty="0" err="1"/>
              <a:t>degré</a:t>
            </a:r>
            <a:r>
              <a:rPr lang="en-US" dirty="0"/>
              <a:t> de </a:t>
            </a:r>
            <a:r>
              <a:rPr lang="en-US" dirty="0" err="1"/>
              <a:t>parallélisme</a:t>
            </a:r>
            <a:r>
              <a:rPr lang="en-US" dirty="0"/>
              <a:t> </a:t>
            </a:r>
            <a:r>
              <a:rPr lang="en-US" dirty="0" err="1"/>
              <a:t>lors</a:t>
            </a:r>
            <a:r>
              <a:rPr lang="en-US" dirty="0"/>
              <a:t> du </a:t>
            </a:r>
            <a:r>
              <a:rPr lang="en-US" dirty="0" err="1"/>
              <a:t>déchiffrement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possible : la </a:t>
            </a:r>
            <a:r>
              <a:rPr lang="en-US" dirty="0" err="1"/>
              <a:t>partie</a:t>
            </a:r>
            <a:r>
              <a:rPr lang="en-US" dirty="0"/>
              <a:t> hors XOR.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5116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82024-1F35-73D3-EDAE-2726C765E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Counter</a:t>
            </a:r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1FF4D1-DE1E-B4C1-047A-EA94486B8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86" b="66069"/>
          <a:stretch>
            <a:fillRect/>
          </a:stretch>
        </p:blipFill>
        <p:spPr bwMode="auto">
          <a:xfrm>
            <a:off x="1987613" y="2158199"/>
            <a:ext cx="8496300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993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24B6-8E2B-371B-ED0C-04BEC7D1B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 </a:t>
            </a:r>
            <a:r>
              <a:rPr lang="en-US" dirty="0" err="1"/>
              <a:t>en</a:t>
            </a:r>
            <a:r>
              <a:rPr lang="en-US" dirty="0"/>
              <a:t> Java ??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AD407-9BC5-A06D-2887-10DF3206B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 faut :</a:t>
            </a:r>
          </a:p>
          <a:p>
            <a:pPr lvl="1"/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err="1"/>
              <a:t>générer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clé</a:t>
            </a:r>
            <a:r>
              <a:rPr lang="en-US" dirty="0"/>
              <a:t> AES (à </a:t>
            </a:r>
            <a:r>
              <a:rPr lang="en-US" dirty="0" err="1"/>
              <a:t>partir</a:t>
            </a:r>
            <a:r>
              <a:rPr lang="en-US" dirty="0"/>
              <a:t> </a:t>
            </a:r>
            <a:r>
              <a:rPr lang="en-US" dirty="0" err="1"/>
              <a:t>d’informations</a:t>
            </a:r>
            <a:r>
              <a:rPr lang="en-US" dirty="0"/>
              <a:t> </a:t>
            </a:r>
            <a:r>
              <a:rPr lang="en-US" dirty="0" err="1"/>
              <a:t>fournies</a:t>
            </a:r>
            <a:r>
              <a:rPr lang="en-US" dirty="0"/>
              <a:t> par </a:t>
            </a:r>
            <a:r>
              <a:rPr lang="en-US" dirty="0" err="1"/>
              <a:t>l’utilisateur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err="1"/>
              <a:t>chiffrer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choisissant</a:t>
            </a:r>
            <a:r>
              <a:rPr lang="en-US" dirty="0"/>
              <a:t> mode ECB, CBC, etc.)</a:t>
            </a:r>
          </a:p>
          <a:p>
            <a:pPr lvl="1"/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err="1"/>
              <a:t>déchiffrer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9216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9912-FA8D-508F-B937-B1E2D606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Génération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clé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056C6-25B1-FC29-12C1-03F2B2C6B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Sans interaction avec un </a:t>
            </a:r>
            <a:r>
              <a:rPr lang="en-US" dirty="0" err="1"/>
              <a:t>utilisateur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Classes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javax.crypto.KeyGenerator</a:t>
            </a:r>
            <a:r>
              <a:rPr lang="en-US" dirty="0"/>
              <a:t> et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javax.crypto.SecretKey</a:t>
            </a:r>
            <a:endParaRPr lang="fr-FR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SecretKey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generateKey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NoSuchAlgorithmException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{    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KeyGenerator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keyGenerator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KeyGenerator.</a:t>
            </a:r>
            <a:r>
              <a:rPr lang="fr-FR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getInstance</a:t>
            </a:r>
            <a:r>
              <a:rPr lang="fr-FR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"AES"</a:t>
            </a:r>
            <a:r>
              <a:rPr lang="fr-FR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   // algo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fr-FR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keyGenerator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.init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);    // taille de la clé (128, 192, 256 pour AES)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SecretKey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6A3E3E"/>
                </a:solidFill>
                <a:latin typeface="Consolas" panose="020B0609020204030204" pitchFamily="49" charset="0"/>
              </a:rPr>
              <a:t>key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fr-FR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keyGenerator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.generateKey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();    </a:t>
            </a:r>
          </a:p>
          <a:p>
            <a:pPr marL="0" indent="0" algn="l">
              <a:buNone/>
            </a:pP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key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  <a:endParaRPr lang="en-US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2793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9912-FA8D-508F-B937-B1E2D606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Génération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clé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056C6-25B1-FC29-12C1-03F2B2C6B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2) Avec interaction avec un </a:t>
            </a:r>
            <a:r>
              <a:rPr lang="en-US" dirty="0" err="1"/>
              <a:t>utilisateur</a:t>
            </a:r>
            <a:r>
              <a:rPr lang="en-US" dirty="0"/>
              <a:t> (mot de passe)</a:t>
            </a:r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utilise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i="1" dirty="0" err="1"/>
              <a:t>fonction</a:t>
            </a:r>
            <a:r>
              <a:rPr lang="en-US" i="1" dirty="0"/>
              <a:t> de </a:t>
            </a:r>
            <a:r>
              <a:rPr lang="en-US" i="1" dirty="0" err="1"/>
              <a:t>dérivation</a:t>
            </a:r>
            <a:r>
              <a:rPr lang="en-US" i="1" dirty="0"/>
              <a:t> de </a:t>
            </a:r>
            <a:r>
              <a:rPr lang="en-US" i="1" dirty="0" err="1"/>
              <a:t>clé</a:t>
            </a:r>
            <a:r>
              <a:rPr lang="en-US" i="1" dirty="0"/>
              <a:t> </a:t>
            </a:r>
            <a:r>
              <a:rPr lang="en-US" dirty="0"/>
              <a:t>(e.g. Password Based Key Derivation Function PBKDF, e.g. </a:t>
            </a:r>
            <a:r>
              <a:rPr lang="fr-FR" sz="1800" dirty="0">
                <a:solidFill>
                  <a:srgbClr val="2A00FF"/>
                </a:solidFill>
                <a:latin typeface="Consolas" panose="020B0609020204030204" pitchFamily="49" charset="0"/>
              </a:rPr>
              <a:t>PBKDF2WithHmacSHA256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Classes </a:t>
            </a:r>
            <a:r>
              <a:rPr lang="fr-FR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javax.crypto.SecretKeyFactory</a:t>
            </a:r>
            <a:r>
              <a:rPr lang="fr-FR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javax.crypto.SecretKey</a:t>
            </a:r>
            <a:r>
              <a:rPr lang="fr-FR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800" dirty="0">
                <a:solidFill>
                  <a:srgbClr val="000000"/>
                </a:solidFill>
                <a:cs typeface="Courier New" panose="02070309020205020404" pitchFamily="49" charset="0"/>
              </a:rPr>
              <a:t>des checks faits avec </a:t>
            </a:r>
            <a:r>
              <a:rPr lang="fr-FR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javax.crypto.spec.PBEKeySpec</a:t>
            </a:r>
            <a:r>
              <a:rPr lang="fr-FR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SecretKey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getKeyFromPassword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password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salt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fr-FR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NoSuchAlgorithmException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InvalidKeySpecException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SecretKeyFactory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factory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SecretKeyFactory.</a:t>
            </a:r>
            <a:r>
              <a:rPr 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getInstance</a:t>
            </a:r>
            <a:r>
              <a:rPr 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"PBKDF2WithHmacSHA256"</a:t>
            </a:r>
            <a:r>
              <a:rPr 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	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KeySpec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spec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PBEKeySpec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password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.toCharArray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fr-FR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salt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.getBytes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(), 42, 256);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SecretKey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secret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SecretKeySpec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factory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.generateSecret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spec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getEncoded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800" b="1" dirty="0">
                <a:solidFill>
                  <a:srgbClr val="2A00FF"/>
                </a:solidFill>
                <a:latin typeface="Consolas" panose="020B0609020204030204" pitchFamily="49" charset="0"/>
              </a:rPr>
              <a:t>"AES"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pPr marL="0" indent="0" algn="l">
              <a:buNone/>
            </a:pP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secret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  <a:endParaRPr lang="fr-FR" dirty="0"/>
          </a:p>
          <a:p>
            <a:endParaRPr lang="fr-FR" dirty="0"/>
          </a:p>
          <a:p>
            <a:r>
              <a:rPr lang="fr-FR" dirty="0"/>
              <a:t>Note : le 3</a:t>
            </a:r>
            <a:r>
              <a:rPr lang="fr-FR" baseline="30000" dirty="0"/>
              <a:t>e</a:t>
            </a:r>
            <a:r>
              <a:rPr lang="fr-FR" dirty="0"/>
              <a:t> paramètre (</a:t>
            </a:r>
            <a:r>
              <a:rPr lang="fr-FR" dirty="0" err="1"/>
              <a:t>iteration</a:t>
            </a:r>
            <a:r>
              <a:rPr lang="fr-FR" dirty="0"/>
              <a:t> count) indique le nombre de fois qu’on hash le mot de passe (pour se protéger contre des </a:t>
            </a:r>
            <a:r>
              <a:rPr lang="fr-FR" dirty="0" err="1"/>
              <a:t>rainbow</a:t>
            </a:r>
            <a:r>
              <a:rPr lang="fr-FR" dirty="0"/>
              <a:t> tables)</a:t>
            </a:r>
          </a:p>
        </p:txBody>
      </p:sp>
    </p:spTree>
    <p:extLst>
      <p:ext uri="{BB962C8B-B14F-4D97-AF65-F5344CB8AC3E}">
        <p14:creationId xmlns:p14="http://schemas.microsoft.com/office/powerpoint/2010/main" val="36164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568C6E-1416-9455-1118-AACB29031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Chiffrement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  <a:endParaRPr lang="fr-F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285334-4FA2-598D-B502-7EA62E21B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“It is a secret in the Oxford sense: you may tell it to only one person at a time.” – Lord Franks, 1977</a:t>
            </a:r>
          </a:p>
        </p:txBody>
      </p:sp>
    </p:spTree>
    <p:extLst>
      <p:ext uri="{BB962C8B-B14F-4D97-AF65-F5344CB8AC3E}">
        <p14:creationId xmlns:p14="http://schemas.microsoft.com/office/powerpoint/2010/main" val="2657805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80246-6F6D-E34A-A074-163B6B18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Génération</a:t>
            </a:r>
            <a:r>
              <a:rPr lang="en-US" dirty="0"/>
              <a:t> du </a:t>
            </a:r>
            <a:r>
              <a:rPr lang="en-US" dirty="0" err="1"/>
              <a:t>vecteur</a:t>
            </a:r>
            <a:r>
              <a:rPr lang="en-US" dirty="0"/>
              <a:t> </a:t>
            </a:r>
            <a:r>
              <a:rPr lang="en-US" dirty="0" err="1"/>
              <a:t>d’initialisation</a:t>
            </a:r>
            <a:br>
              <a:rPr lang="en-US" dirty="0"/>
            </a:b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javax.crypto.spec.IvParameterSpec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4B7D5-6F5F-51CB-9316-87AE57DD0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le </a:t>
            </a:r>
            <a:r>
              <a:rPr lang="en-US" dirty="0" err="1"/>
              <a:t>génère</a:t>
            </a:r>
            <a:r>
              <a:rPr lang="en-US" dirty="0"/>
              <a:t> à </a:t>
            </a:r>
            <a:r>
              <a:rPr lang="en-US" dirty="0" err="1"/>
              <a:t>l’aide</a:t>
            </a:r>
            <a:r>
              <a:rPr lang="en-US" dirty="0"/>
              <a:t> d’un </a:t>
            </a:r>
            <a:r>
              <a:rPr lang="en-US" dirty="0" err="1"/>
              <a:t>générateur</a:t>
            </a:r>
            <a:r>
              <a:rPr lang="en-US" dirty="0"/>
              <a:t> de </a:t>
            </a:r>
            <a:r>
              <a:rPr lang="en-US" dirty="0" err="1"/>
              <a:t>nombres</a:t>
            </a:r>
            <a:r>
              <a:rPr lang="en-US" dirty="0"/>
              <a:t> </a:t>
            </a:r>
            <a:r>
              <a:rPr lang="en-US" dirty="0" err="1"/>
              <a:t>aléatoires</a:t>
            </a:r>
            <a:r>
              <a:rPr lang="en-US" dirty="0"/>
              <a:t> avec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java.security.SecureRandom</a:t>
            </a:r>
            <a:endParaRPr lang="fr-FR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fr-FR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IvParameterSpec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generateIv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byte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iv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byte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[16];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SecureRandom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nextBytes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iv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IvParameterSpec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iv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 algn="l">
              <a:buNone/>
            </a:pPr>
            <a:endParaRPr lang="fr-FR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fr-FR" dirty="0">
                <a:solidFill>
                  <a:srgbClr val="000000"/>
                </a:solidFill>
                <a:cs typeface="Calibri Light" panose="020F0302020204030204" pitchFamily="34" charset="0"/>
              </a:rPr>
              <a:t>Attention à du code du genre :</a:t>
            </a:r>
          </a:p>
          <a:p>
            <a:pPr marL="0" indent="0" algn="l">
              <a:buNone/>
            </a:pPr>
            <a:endParaRPr lang="fr-FR" sz="18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l">
              <a:buNone/>
            </a:pP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IvParameterSpec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zeroIv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byte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iv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byte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[16];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IvParameterSpec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iv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4632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B9C9-2225-443E-F8C4-65753D46C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Chiffrement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chaîne</a:t>
            </a:r>
            <a:r>
              <a:rPr lang="en-US" dirty="0"/>
              <a:t> de </a:t>
            </a:r>
            <a:r>
              <a:rPr lang="en-US" dirty="0" err="1"/>
              <a:t>caractères</a:t>
            </a:r>
            <a:br>
              <a:rPr lang="en-US" dirty="0"/>
            </a:b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javax.crypto.Cipher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C9367-83CD-33DF-76ED-5CB5846ED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encrypt(String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algorithm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input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SecretKey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key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IvParameterSpec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6A3E3E"/>
                </a:solidFill>
                <a:latin typeface="Consolas" panose="020B0609020204030204" pitchFamily="49" charset="0"/>
              </a:rPr>
              <a:t>iv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fr-FR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NoSuchPaddingException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NoSuchAlgorithmException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InvalidAlgorithmParameterException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InvalidKeyException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BadPaddingException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IllegalBlockSizeException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Cipher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cipher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Cipher.</a:t>
            </a:r>
            <a:r>
              <a:rPr lang="fr-FR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getInstance</a:t>
            </a:r>
            <a:r>
              <a:rPr lang="fr-FR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algorithm</a:t>
            </a:r>
            <a:r>
              <a:rPr lang="fr-FR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cipher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.init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Cipher.</a:t>
            </a:r>
            <a:r>
              <a:rPr lang="fr-FR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ENCRYPT_MODE</a:t>
            </a:r>
            <a:r>
              <a:rPr lang="fr-FR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key</a:t>
            </a:r>
            <a:r>
              <a:rPr lang="fr-FR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iv</a:t>
            </a:r>
            <a:r>
              <a:rPr lang="fr-FR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byte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fr-FR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cipherText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fr-FR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cipher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.doFinal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input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.getBytes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Base64.</a:t>
            </a:r>
            <a:r>
              <a:rPr lang="fr-FR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getEncoder().</a:t>
            </a:r>
            <a:r>
              <a:rPr lang="fr-FR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encodeToString</a:t>
            </a:r>
            <a:r>
              <a:rPr lang="fr-FR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cipherText</a:t>
            </a:r>
            <a:r>
              <a:rPr lang="fr-FR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 algn="l">
              <a:buNone/>
            </a:pPr>
            <a:endParaRPr lang="fr-FR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fr-FR" sz="1800" dirty="0">
                <a:solidFill>
                  <a:srgbClr val="000000"/>
                </a:solidFill>
                <a:cs typeface="Calibri Light" panose="020F0302020204030204" pitchFamily="34" charset="0"/>
              </a:rPr>
              <a:t>Types d’algorithmes supportés : </a:t>
            </a:r>
          </a:p>
          <a:p>
            <a:r>
              <a:rPr lang="fr-FR" sz="1800" dirty="0">
                <a:solidFill>
                  <a:srgbClr val="000000"/>
                </a:solidFill>
                <a:cs typeface="Calibri Light" panose="020F0302020204030204" pitchFamily="34" charset="0"/>
              </a:rPr>
              <a:t>AES/CBC/PKCS5Padding</a:t>
            </a:r>
          </a:p>
          <a:p>
            <a:pPr marL="0" indent="0" algn="l">
              <a:buNone/>
            </a:pPr>
            <a:endParaRPr lang="fr-FR" sz="1800" dirty="0">
              <a:solidFill>
                <a:srgbClr val="000000"/>
              </a:solidFill>
              <a:cs typeface="Calibri Light" panose="020F0302020204030204" pitchFamily="34" charset="0"/>
            </a:endParaRPr>
          </a:p>
          <a:p>
            <a:pPr marL="0" indent="0" algn="l">
              <a:buNone/>
            </a:pPr>
            <a:endParaRPr lang="fr-FR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29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CB26-2BC7-F1D3-865C-E06BDAF06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895" y="23505"/>
            <a:ext cx="10515600" cy="992895"/>
          </a:xfrm>
        </p:spPr>
        <p:txBody>
          <a:bodyPr/>
          <a:lstStyle/>
          <a:p>
            <a:r>
              <a:rPr lang="en-US" dirty="0" err="1"/>
              <a:t>Noms</a:t>
            </a:r>
            <a:r>
              <a:rPr lang="en-US" dirty="0"/>
              <a:t> des algos</a:t>
            </a:r>
            <a:endParaRPr lang="fr-F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F3A280-A363-F415-EE17-629881EA04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463848"/>
              </p:ext>
            </p:extLst>
          </p:nvPr>
        </p:nvGraphicFramePr>
        <p:xfrm>
          <a:off x="574322" y="1351378"/>
          <a:ext cx="11278746" cy="5410464"/>
        </p:xfrm>
        <a:graphic>
          <a:graphicData uri="http://schemas.openxmlformats.org/drawingml/2006/table">
            <a:tbl>
              <a:tblPr/>
              <a:tblGrid>
                <a:gridCol w="3611520">
                  <a:extLst>
                    <a:ext uri="{9D8B030D-6E8A-4147-A177-3AD203B41FA5}">
                      <a16:colId xmlns:a16="http://schemas.microsoft.com/office/drawing/2014/main" val="3258275624"/>
                    </a:ext>
                  </a:extLst>
                </a:gridCol>
                <a:gridCol w="7667226">
                  <a:extLst>
                    <a:ext uri="{9D8B030D-6E8A-4147-A177-3AD203B41FA5}">
                      <a16:colId xmlns:a16="http://schemas.microsoft.com/office/drawing/2014/main" val="2580891371"/>
                    </a:ext>
                  </a:extLst>
                </a:gridCol>
              </a:tblGrid>
              <a:tr h="91557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err="1">
                          <a:effectLst/>
                        </a:rPr>
                        <a:t>Algorithm</a:t>
                      </a:r>
                      <a:r>
                        <a:rPr lang="fr-FR" sz="1050" b="1" dirty="0">
                          <a:effectLst/>
                        </a:rPr>
                        <a:t> Name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>
                          <a:effectLst/>
                        </a:rPr>
                        <a:t>Description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8504089"/>
                  </a:ext>
                </a:extLst>
              </a:tr>
              <a:tr h="572229"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</a:rPr>
                        <a:t>AES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Advanced Encryption Standard as specified by NIST in </a:t>
                      </a:r>
                      <a:r>
                        <a:rPr lang="en-US" sz="1050" dirty="0">
                          <a:effectLst/>
                          <a:hlinkClick r:id="rId2"/>
                        </a:rPr>
                        <a:t>FIPS 197</a:t>
                      </a:r>
                      <a:r>
                        <a:rPr lang="en-US" sz="1050" dirty="0">
                          <a:effectLst/>
                        </a:rPr>
                        <a:t>. Also known as the Rijndael algorithm by Joan Daemen and Vincent </a:t>
                      </a:r>
                      <a:r>
                        <a:rPr lang="en-US" sz="1050" dirty="0" err="1">
                          <a:effectLst/>
                        </a:rPr>
                        <a:t>Rijmen</a:t>
                      </a:r>
                      <a:r>
                        <a:rPr lang="en-US" sz="1050" dirty="0">
                          <a:effectLst/>
                        </a:rPr>
                        <a:t>, AES is a 128-bit block cipher supporting keys of 128, 192, and 256 bits.</a:t>
                      </a:r>
                      <a:br>
                        <a:rPr lang="en-US" sz="1050" dirty="0">
                          <a:effectLst/>
                        </a:rPr>
                      </a:b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To use the AES cipher with only one valid key size, use the format AES_&lt;n&gt;, where &lt;n&gt; can be 128, 192 or 256.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2620380"/>
                  </a:ext>
                </a:extLst>
              </a:tr>
              <a:tr h="434894"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>
                          <a:effectLst/>
                        </a:rPr>
                        <a:t>AESWrap</a:t>
                      </a:r>
                      <a:endParaRPr lang="fr-FR" sz="1050" dirty="0">
                        <a:effectLst/>
                      </a:endParaRP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The AES key wrapping algorithm as described in </a:t>
                      </a:r>
                      <a:r>
                        <a:rPr lang="en-US" sz="1050">
                          <a:effectLst/>
                          <a:hlinkClick r:id="rId3"/>
                        </a:rPr>
                        <a:t>RFC 3394</a:t>
                      </a:r>
                      <a:r>
                        <a:rPr lang="en-US" sz="1050">
                          <a:effectLst/>
                        </a:rPr>
                        <a:t>.</a:t>
                      </a:r>
                      <a:br>
                        <a:rPr lang="en-US" sz="1050">
                          <a:effectLst/>
                        </a:rPr>
                      </a:br>
                      <a:br>
                        <a:rPr lang="en-US" sz="1050">
                          <a:effectLst/>
                        </a:rPr>
                      </a:br>
                      <a:r>
                        <a:rPr lang="en-US" sz="1050">
                          <a:effectLst/>
                        </a:rPr>
                        <a:t>To use the AESWrap cipher with only one valid key size, use the format AESWrap_&lt;n&gt;, where &lt;n&gt; can be 128, 192, or 256.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1251150"/>
                  </a:ext>
                </a:extLst>
              </a:tr>
              <a:tr h="366226"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</a:rPr>
                        <a:t>ARCFOUR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A stream cipher believed to be fully interoperable with the RC4 cipher developed by Ron Rivest. For more information, see K. Kaukonen and R. Thayer, </a:t>
                      </a:r>
                      <a:r>
                        <a:rPr lang="en-US" sz="1050">
                          <a:effectLst/>
                          <a:hlinkClick r:id="rId4"/>
                        </a:rPr>
                        <a:t>“A Stream Cipher Encryption Algorithm ‘Arcfour’”</a:t>
                      </a:r>
                      <a:r>
                        <a:rPr lang="en-US" sz="1050">
                          <a:effectLst/>
                        </a:rPr>
                        <a:t>, Internet Draft (expired).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451498"/>
                  </a:ext>
                </a:extLst>
              </a:tr>
              <a:tr h="91557"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>
                          <a:effectLst/>
                        </a:rPr>
                        <a:t>Blowfish</a:t>
                      </a:r>
                      <a:endParaRPr lang="fr-FR" sz="1050" dirty="0">
                        <a:effectLst/>
                      </a:endParaRP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The </a:t>
                      </a:r>
                      <a:r>
                        <a:rPr lang="en-US" sz="1050">
                          <a:effectLst/>
                          <a:hlinkClick r:id="rId5"/>
                        </a:rPr>
                        <a:t>Blowfish block cipher</a:t>
                      </a:r>
                      <a:r>
                        <a:rPr lang="en-US" sz="1050">
                          <a:effectLst/>
                        </a:rPr>
                        <a:t> designed by Bruce Schneier.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5752461"/>
                  </a:ext>
                </a:extLst>
              </a:tr>
              <a:tr h="91557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ChaCha20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The ChaCha20 stream cipher as defined in </a:t>
                      </a:r>
                      <a:r>
                        <a:rPr lang="en-US" sz="1050">
                          <a:effectLst/>
                          <a:hlinkClick r:id="rId6"/>
                        </a:rPr>
                        <a:t>RFC 7539</a:t>
                      </a:r>
                      <a:r>
                        <a:rPr lang="en-US" sz="1050">
                          <a:effectLst/>
                        </a:rPr>
                        <a:t>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2181962"/>
                  </a:ext>
                </a:extLst>
              </a:tr>
              <a:tr h="160224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ChaCha20-Poly1305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The ChaCha20 cipher in AEAD mode using the Poly1305 authenticator, as defined in </a:t>
                      </a:r>
                      <a:r>
                        <a:rPr lang="en-US" sz="1050">
                          <a:effectLst/>
                          <a:hlinkClick r:id="rId6"/>
                        </a:rPr>
                        <a:t>RFC 7539</a:t>
                      </a:r>
                      <a:r>
                        <a:rPr lang="en-US" sz="1050">
                          <a:effectLst/>
                        </a:rPr>
                        <a:t>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3207912"/>
                  </a:ext>
                </a:extLst>
              </a:tr>
              <a:tr h="160224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DES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The Digital Encryption Standard as described in </a:t>
                      </a:r>
                      <a:r>
                        <a:rPr lang="en-US" sz="1050">
                          <a:effectLst/>
                          <a:hlinkClick r:id="rId7"/>
                        </a:rPr>
                        <a:t>FIPS PUB 46-3</a:t>
                      </a:r>
                      <a:r>
                        <a:rPr lang="en-US" sz="1050">
                          <a:effectLst/>
                        </a:rPr>
                        <a:t>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6616274"/>
                  </a:ext>
                </a:extLst>
              </a:tr>
              <a:tr h="366226"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>
                          <a:effectLst/>
                        </a:rPr>
                        <a:t>DESede</a:t>
                      </a:r>
                      <a:endParaRPr lang="fr-FR" sz="1050" dirty="0">
                        <a:effectLst/>
                      </a:endParaRP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Triple DES Encryption (also known as DES-EDE, 3DES, or Triple-DES). Data is encrypted using the DES algorithm three separate times. It is first encrypted using the first subkey, then decrypted with the second subkey, and encrypted with the third subkey.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8987945"/>
                  </a:ext>
                </a:extLst>
              </a:tr>
              <a:tr h="160224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DESedeWrap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The </a:t>
                      </a:r>
                      <a:r>
                        <a:rPr lang="en-US" sz="1050" dirty="0" err="1">
                          <a:effectLst/>
                        </a:rPr>
                        <a:t>DESede</a:t>
                      </a:r>
                      <a:r>
                        <a:rPr lang="en-US" sz="1050" dirty="0">
                          <a:effectLst/>
                        </a:rPr>
                        <a:t> key wrapping algorithm as described in </a:t>
                      </a:r>
                      <a:r>
                        <a:rPr lang="en-US" sz="1050" dirty="0">
                          <a:effectLst/>
                          <a:hlinkClick r:id="rId8"/>
                        </a:rPr>
                        <a:t>RFC 3217</a:t>
                      </a:r>
                      <a:r>
                        <a:rPr lang="en-US" sz="1050" dirty="0">
                          <a:effectLst/>
                        </a:rPr>
                        <a:t>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170415"/>
                  </a:ext>
                </a:extLst>
              </a:tr>
              <a:tr h="91557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ECIES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Elliptic Curve Integrated Encryption Scheme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3922475"/>
                  </a:ext>
                </a:extLst>
              </a:tr>
              <a:tr h="1190236"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PBEWith&lt;digest&gt;And&lt;encryption&gt; PBEWith&lt;prf&gt;And&lt;encryption&gt;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</a:rPr>
                        <a:t>The </a:t>
                      </a:r>
                      <a:r>
                        <a:rPr lang="fr-FR" sz="1050" dirty="0" err="1">
                          <a:effectLst/>
                        </a:rPr>
                        <a:t>password-based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encryption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algorithm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defined</a:t>
                      </a:r>
                      <a:r>
                        <a:rPr lang="fr-FR" sz="1050" dirty="0">
                          <a:effectLst/>
                        </a:rPr>
                        <a:t> in PKCS #5, </a:t>
                      </a:r>
                      <a:r>
                        <a:rPr lang="fr-FR" sz="1050" dirty="0" err="1">
                          <a:effectLst/>
                        </a:rPr>
                        <a:t>using</a:t>
                      </a:r>
                      <a:r>
                        <a:rPr lang="fr-FR" sz="1050" dirty="0">
                          <a:effectLst/>
                        </a:rPr>
                        <a:t> the </a:t>
                      </a:r>
                      <a:r>
                        <a:rPr lang="fr-FR" sz="1050" dirty="0" err="1">
                          <a:effectLst/>
                        </a:rPr>
                        <a:t>specified</a:t>
                      </a:r>
                      <a:r>
                        <a:rPr lang="fr-FR" sz="1050" dirty="0">
                          <a:effectLst/>
                        </a:rPr>
                        <a:t> message digest (&lt;digest&gt;) or pseudo-</a:t>
                      </a:r>
                      <a:r>
                        <a:rPr lang="fr-FR" sz="1050" dirty="0" err="1">
                          <a:effectLst/>
                        </a:rPr>
                        <a:t>random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function</a:t>
                      </a:r>
                      <a:r>
                        <a:rPr lang="fr-FR" sz="1050" dirty="0">
                          <a:effectLst/>
                        </a:rPr>
                        <a:t> (&lt;</a:t>
                      </a:r>
                      <a:r>
                        <a:rPr lang="fr-FR" sz="1050" dirty="0" err="1">
                          <a:effectLst/>
                        </a:rPr>
                        <a:t>prf</a:t>
                      </a:r>
                      <a:r>
                        <a:rPr lang="fr-FR" sz="1050" dirty="0">
                          <a:effectLst/>
                        </a:rPr>
                        <a:t>&gt;) and </a:t>
                      </a:r>
                      <a:r>
                        <a:rPr lang="fr-FR" sz="1050" dirty="0" err="1">
                          <a:effectLst/>
                        </a:rPr>
                        <a:t>encryption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algorithm</a:t>
                      </a:r>
                      <a:r>
                        <a:rPr lang="fr-FR" sz="1050" dirty="0">
                          <a:effectLst/>
                        </a:rPr>
                        <a:t> (&lt;</a:t>
                      </a:r>
                      <a:r>
                        <a:rPr lang="fr-FR" sz="1050" dirty="0" err="1">
                          <a:effectLst/>
                        </a:rPr>
                        <a:t>encryption</a:t>
                      </a:r>
                      <a:r>
                        <a:rPr lang="fr-FR" sz="1050" dirty="0">
                          <a:effectLst/>
                        </a:rPr>
                        <a:t>&gt;). </a:t>
                      </a:r>
                      <a:r>
                        <a:rPr lang="fr-FR" sz="1050" dirty="0" err="1">
                          <a:effectLst/>
                        </a:rPr>
                        <a:t>Examples</a:t>
                      </a:r>
                      <a:r>
                        <a:rPr lang="fr-FR" sz="1050" dirty="0">
                          <a:effectLst/>
                        </a:rPr>
                        <a:t>:</a:t>
                      </a:r>
                      <a:br>
                        <a:rPr lang="fr-FR" sz="1050" dirty="0">
                          <a:effectLst/>
                        </a:rPr>
                      </a:br>
                      <a:br>
                        <a:rPr lang="fr-FR" sz="1050" dirty="0">
                          <a:effectLst/>
                        </a:rPr>
                      </a:br>
                      <a:r>
                        <a:rPr lang="fr-FR" sz="1050" b="1" dirty="0">
                          <a:effectLst/>
                        </a:rPr>
                        <a:t>PBEWithMD5AndDES</a:t>
                      </a:r>
                      <a:r>
                        <a:rPr lang="fr-FR" sz="1050" dirty="0">
                          <a:effectLst/>
                        </a:rPr>
                        <a:t>: The PBES1 </a:t>
                      </a:r>
                      <a:r>
                        <a:rPr lang="fr-FR" sz="1050" dirty="0" err="1">
                          <a:effectLst/>
                        </a:rPr>
                        <a:t>password-based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encryption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algorithm</a:t>
                      </a:r>
                      <a:r>
                        <a:rPr lang="fr-FR" sz="1050" dirty="0">
                          <a:effectLst/>
                        </a:rPr>
                        <a:t> as </a:t>
                      </a:r>
                      <a:r>
                        <a:rPr lang="fr-FR" sz="1050" dirty="0" err="1">
                          <a:effectLst/>
                        </a:rPr>
                        <a:t>defined</a:t>
                      </a:r>
                      <a:r>
                        <a:rPr lang="fr-FR" sz="1050" dirty="0">
                          <a:effectLst/>
                        </a:rPr>
                        <a:t> in </a:t>
                      </a:r>
                      <a:r>
                        <a:rPr lang="fr-FR" sz="1050" dirty="0">
                          <a:effectLst/>
                          <a:hlinkClick r:id="rId9"/>
                        </a:rPr>
                        <a:t>PKCS #5: </a:t>
                      </a:r>
                      <a:r>
                        <a:rPr lang="fr-FR" sz="1050" dirty="0" err="1">
                          <a:effectLst/>
                          <a:hlinkClick r:id="rId9"/>
                        </a:rPr>
                        <a:t>Password-Based</a:t>
                      </a:r>
                      <a:r>
                        <a:rPr lang="fr-FR" sz="1050" dirty="0">
                          <a:effectLst/>
                          <a:hlinkClick r:id="rId9"/>
                        </a:rPr>
                        <a:t> </a:t>
                      </a:r>
                      <a:r>
                        <a:rPr lang="fr-FR" sz="1050" dirty="0" err="1">
                          <a:effectLst/>
                          <a:hlinkClick r:id="rId9"/>
                        </a:rPr>
                        <a:t>Cryptography</a:t>
                      </a:r>
                      <a:r>
                        <a:rPr lang="fr-FR" sz="1050" dirty="0">
                          <a:effectLst/>
                          <a:hlinkClick r:id="rId9"/>
                        </a:rPr>
                        <a:t> </a:t>
                      </a:r>
                      <a:r>
                        <a:rPr lang="fr-FR" sz="1050" dirty="0" err="1">
                          <a:effectLst/>
                          <a:hlinkClick r:id="rId9"/>
                        </a:rPr>
                        <a:t>Specification</a:t>
                      </a:r>
                      <a:r>
                        <a:rPr lang="fr-FR" sz="1050" dirty="0">
                          <a:effectLst/>
                          <a:hlinkClick r:id="rId9"/>
                        </a:rPr>
                        <a:t>, Version 2.1</a:t>
                      </a:r>
                      <a:r>
                        <a:rPr lang="fr-FR" sz="1050" dirty="0">
                          <a:effectLst/>
                        </a:rPr>
                        <a:t>. Note </a:t>
                      </a:r>
                      <a:r>
                        <a:rPr lang="fr-FR" sz="1050" dirty="0" err="1">
                          <a:effectLst/>
                        </a:rPr>
                        <a:t>that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this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algorithm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implies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>
                          <a:effectLst/>
                          <a:hlinkClick r:id="rId10"/>
                        </a:rPr>
                        <a:t>CBC</a:t>
                      </a:r>
                      <a:r>
                        <a:rPr lang="fr-FR" sz="1050" dirty="0">
                          <a:effectLst/>
                        </a:rPr>
                        <a:t> as the </a:t>
                      </a:r>
                      <a:r>
                        <a:rPr lang="fr-FR" sz="1050" dirty="0" err="1">
                          <a:effectLst/>
                        </a:rPr>
                        <a:t>cipher</a:t>
                      </a:r>
                      <a:r>
                        <a:rPr lang="fr-FR" sz="1050" dirty="0">
                          <a:effectLst/>
                        </a:rPr>
                        <a:t> mode and </a:t>
                      </a:r>
                      <a:r>
                        <a:rPr lang="fr-FR" sz="1050" dirty="0">
                          <a:effectLst/>
                          <a:hlinkClick r:id="rId11"/>
                        </a:rPr>
                        <a:t>PKCS5Padding</a:t>
                      </a:r>
                      <a:r>
                        <a:rPr lang="fr-FR" sz="1050" dirty="0">
                          <a:effectLst/>
                        </a:rPr>
                        <a:t> as the </a:t>
                      </a:r>
                      <a:r>
                        <a:rPr lang="fr-FR" sz="1050" dirty="0" err="1">
                          <a:effectLst/>
                        </a:rPr>
                        <a:t>padding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scheme</a:t>
                      </a:r>
                      <a:r>
                        <a:rPr lang="fr-FR" sz="1050" dirty="0">
                          <a:effectLst/>
                        </a:rPr>
                        <a:t> and </a:t>
                      </a:r>
                      <a:r>
                        <a:rPr lang="fr-FR" sz="1050" dirty="0" err="1">
                          <a:effectLst/>
                        </a:rPr>
                        <a:t>cannot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be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used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with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any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other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cipher</a:t>
                      </a:r>
                      <a:r>
                        <a:rPr lang="fr-FR" sz="1050" dirty="0">
                          <a:effectLst/>
                        </a:rPr>
                        <a:t> modes or </a:t>
                      </a:r>
                      <a:r>
                        <a:rPr lang="fr-FR" sz="1050" dirty="0" err="1">
                          <a:effectLst/>
                        </a:rPr>
                        <a:t>padding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schemes</a:t>
                      </a:r>
                      <a:r>
                        <a:rPr lang="fr-FR" sz="1050" dirty="0">
                          <a:effectLst/>
                        </a:rPr>
                        <a:t>.</a:t>
                      </a:r>
                      <a:br>
                        <a:rPr lang="fr-FR" sz="1050" dirty="0">
                          <a:effectLst/>
                        </a:rPr>
                      </a:br>
                      <a:br>
                        <a:rPr lang="fr-FR" sz="1050" dirty="0">
                          <a:effectLst/>
                        </a:rPr>
                      </a:br>
                      <a:r>
                        <a:rPr lang="fr-FR" sz="1050" b="1" dirty="0">
                          <a:effectLst/>
                        </a:rPr>
                        <a:t>PBEWithHmacSHA256AndAES_128</a:t>
                      </a:r>
                      <a:r>
                        <a:rPr lang="fr-FR" sz="1050" dirty="0">
                          <a:effectLst/>
                        </a:rPr>
                        <a:t>: The PBES2 </a:t>
                      </a:r>
                      <a:r>
                        <a:rPr lang="fr-FR" sz="1050" dirty="0" err="1">
                          <a:effectLst/>
                        </a:rPr>
                        <a:t>password-based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encryption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algorithm</a:t>
                      </a:r>
                      <a:r>
                        <a:rPr lang="fr-FR" sz="1050" dirty="0">
                          <a:effectLst/>
                        </a:rPr>
                        <a:t> as </a:t>
                      </a:r>
                      <a:r>
                        <a:rPr lang="fr-FR" sz="1050" dirty="0" err="1">
                          <a:effectLst/>
                        </a:rPr>
                        <a:t>defined</a:t>
                      </a:r>
                      <a:r>
                        <a:rPr lang="fr-FR" sz="1050" dirty="0">
                          <a:effectLst/>
                        </a:rPr>
                        <a:t> in </a:t>
                      </a:r>
                      <a:r>
                        <a:rPr lang="fr-FR" sz="1050" dirty="0">
                          <a:effectLst/>
                          <a:hlinkClick r:id="rId9"/>
                        </a:rPr>
                        <a:t>PKCS #5: </a:t>
                      </a:r>
                      <a:r>
                        <a:rPr lang="fr-FR" sz="1050" dirty="0" err="1">
                          <a:effectLst/>
                          <a:hlinkClick r:id="rId9"/>
                        </a:rPr>
                        <a:t>Password-Based</a:t>
                      </a:r>
                      <a:r>
                        <a:rPr lang="fr-FR" sz="1050" dirty="0">
                          <a:effectLst/>
                          <a:hlinkClick r:id="rId9"/>
                        </a:rPr>
                        <a:t> </a:t>
                      </a:r>
                      <a:r>
                        <a:rPr lang="fr-FR" sz="1050" dirty="0" err="1">
                          <a:effectLst/>
                          <a:hlinkClick r:id="rId9"/>
                        </a:rPr>
                        <a:t>Cryptography</a:t>
                      </a:r>
                      <a:r>
                        <a:rPr lang="fr-FR" sz="1050" dirty="0">
                          <a:effectLst/>
                          <a:hlinkClick r:id="rId9"/>
                        </a:rPr>
                        <a:t> </a:t>
                      </a:r>
                      <a:r>
                        <a:rPr lang="fr-FR" sz="1050" dirty="0" err="1">
                          <a:effectLst/>
                          <a:hlinkClick r:id="rId9"/>
                        </a:rPr>
                        <a:t>Specification</a:t>
                      </a:r>
                      <a:r>
                        <a:rPr lang="fr-FR" sz="1050" dirty="0">
                          <a:effectLst/>
                          <a:hlinkClick r:id="rId9"/>
                        </a:rPr>
                        <a:t>, Version 2.1</a:t>
                      </a:r>
                      <a:r>
                        <a:rPr lang="fr-FR" sz="1050" dirty="0">
                          <a:effectLst/>
                        </a:rPr>
                        <a:t>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9771307"/>
                  </a:ext>
                </a:extLst>
              </a:tr>
              <a:tr h="160224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RC2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Variable-key-size encryption algorithms developed by Ron Rivest for RSA Data Security, Inc.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9214341"/>
                  </a:ext>
                </a:extLst>
              </a:tr>
              <a:tr h="228892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RC4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Variable-key-size encryption algorithms developed by Ron Rivest for RSA Data Security, Inc. (See note prior for ARCFOUR.)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7045469"/>
                  </a:ext>
                </a:extLst>
              </a:tr>
              <a:tr h="160224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RC5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Variable-key-size encryption algorithms developed by Ron Rivest for RSA Data Security, Inc.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6939802"/>
                  </a:ext>
                </a:extLst>
              </a:tr>
              <a:tr h="160224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RSA</a:t>
                      </a: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The RSA encryption algorithm as defined in </a:t>
                      </a:r>
                      <a:r>
                        <a:rPr lang="en-US" sz="1050" dirty="0">
                          <a:effectLst/>
                          <a:hlinkClick r:id="rId12"/>
                        </a:rPr>
                        <a:t>PKCS #1 v2.2</a:t>
                      </a:r>
                      <a:endParaRPr lang="en-US" sz="1050" dirty="0">
                        <a:effectLst/>
                      </a:endParaRPr>
                    </a:p>
                  </a:txBody>
                  <a:tcPr marL="22201" marR="22201" marT="11100" marB="11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6184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735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EAF7A-3E42-5DCF-6104-9CF98C30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de </a:t>
            </a:r>
            <a:r>
              <a:rPr lang="en-US" dirty="0" err="1"/>
              <a:t>chiffrement</a:t>
            </a:r>
            <a:endParaRPr lang="fr-F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D99077-FA9E-4539-AA08-20211A91F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012033"/>
              </p:ext>
            </p:extLst>
          </p:nvPr>
        </p:nvGraphicFramePr>
        <p:xfrm>
          <a:off x="838200" y="1690688"/>
          <a:ext cx="10601132" cy="4687388"/>
        </p:xfrm>
        <a:graphic>
          <a:graphicData uri="http://schemas.openxmlformats.org/drawingml/2006/table">
            <a:tbl>
              <a:tblPr/>
              <a:tblGrid>
                <a:gridCol w="2493476">
                  <a:extLst>
                    <a:ext uri="{9D8B030D-6E8A-4147-A177-3AD203B41FA5}">
                      <a16:colId xmlns:a16="http://schemas.microsoft.com/office/drawing/2014/main" val="1933869462"/>
                    </a:ext>
                  </a:extLst>
                </a:gridCol>
                <a:gridCol w="8107656">
                  <a:extLst>
                    <a:ext uri="{9D8B030D-6E8A-4147-A177-3AD203B41FA5}">
                      <a16:colId xmlns:a16="http://schemas.microsoft.com/office/drawing/2014/main" val="107829898"/>
                    </a:ext>
                  </a:extLst>
                </a:gridCol>
              </a:tblGrid>
              <a:tr h="116814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err="1">
                          <a:effectLst/>
                        </a:rPr>
                        <a:t>Algorithm</a:t>
                      </a:r>
                      <a:r>
                        <a:rPr lang="fr-FR" sz="1200" b="1" dirty="0">
                          <a:effectLst/>
                        </a:rPr>
                        <a:t> Name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effectLst/>
                        </a:rPr>
                        <a:t>Description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873957"/>
                  </a:ext>
                </a:extLst>
              </a:tr>
              <a:tr h="116814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</a:rPr>
                        <a:t>NONE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>
                          <a:effectLst/>
                        </a:rPr>
                        <a:t>No mode.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870888"/>
                  </a:ext>
                </a:extLst>
              </a:tr>
              <a:tr h="204425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</a:rPr>
                        <a:t>CBC 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Cipher Block Chaining Mode, as defined in </a:t>
                      </a:r>
                      <a:r>
                        <a:rPr lang="en-US" sz="1200">
                          <a:effectLst/>
                          <a:hlinkClick r:id="rId2"/>
                        </a:rPr>
                        <a:t>FIPS PUB 81</a:t>
                      </a:r>
                      <a:r>
                        <a:rPr lang="en-US" sz="1200">
                          <a:effectLst/>
                        </a:rPr>
                        <a:t>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078045"/>
                  </a:ext>
                </a:extLst>
              </a:tr>
              <a:tr h="204425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</a:rPr>
                        <a:t>CCM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Counter/CBC Mode, as defined in </a:t>
                      </a:r>
                      <a:r>
                        <a:rPr lang="en-US" sz="1200">
                          <a:effectLst/>
                          <a:hlinkClick r:id="rId3"/>
                        </a:rPr>
                        <a:t>NIST Special Publication SP 800-38C</a:t>
                      </a:r>
                      <a:r>
                        <a:rPr lang="en-US" sz="1200">
                          <a:effectLst/>
                        </a:rPr>
                        <a:t>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030930"/>
                  </a:ext>
                </a:extLst>
              </a:tr>
              <a:tr h="1255755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</a:rPr>
                        <a:t>CFB, </a:t>
                      </a:r>
                      <a:r>
                        <a:rPr lang="fr-FR" sz="1200" dirty="0" err="1">
                          <a:effectLst/>
                        </a:rPr>
                        <a:t>CFBx</a:t>
                      </a:r>
                      <a:endParaRPr lang="fr-FR" sz="1200" dirty="0">
                        <a:effectLst/>
                      </a:endParaRP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Cipher Feedback Mode, as defined in </a:t>
                      </a:r>
                      <a:r>
                        <a:rPr lang="en-US" sz="1200" dirty="0">
                          <a:effectLst/>
                          <a:hlinkClick r:id="rId2"/>
                        </a:rPr>
                        <a:t>FIPS PUB 81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br>
                        <a:rPr lang="en-US" sz="1200" dirty="0">
                          <a:effectLst/>
                        </a:rPr>
                      </a:b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Using modes such as CFB and OFB, block ciphers can encrypt data in units smaller than the cipher’s actual block size. When requesting such a mode, you may optionally specify the number of bits to be processed at a time by appending this number to the mode name as shown in the “</a:t>
                      </a:r>
                      <a:r>
                        <a:rPr lang="en-US" sz="1200" i="1" dirty="0">
                          <a:effectLst/>
                        </a:rPr>
                        <a:t>DES/CFB8/</a:t>
                      </a:r>
                      <a:r>
                        <a:rPr lang="en-US" sz="1200" i="1" dirty="0" err="1">
                          <a:effectLst/>
                        </a:rPr>
                        <a:t>NoPadding</a:t>
                      </a:r>
                      <a:r>
                        <a:rPr lang="en-US" sz="1200" dirty="0">
                          <a:effectLst/>
                        </a:rPr>
                        <a:t>” and “</a:t>
                      </a:r>
                      <a:r>
                        <a:rPr lang="en-US" sz="1200" i="1" dirty="0">
                          <a:effectLst/>
                        </a:rPr>
                        <a:t>DES/OFB32/PKCS5Padding</a:t>
                      </a:r>
                      <a:r>
                        <a:rPr lang="en-US" sz="1200" dirty="0">
                          <a:effectLst/>
                        </a:rPr>
                        <a:t>” transformations. If no such number is specified, a provider-specific default is used. (For example, the </a:t>
                      </a:r>
                      <a:r>
                        <a:rPr lang="en-US" sz="1200" dirty="0" err="1">
                          <a:effectLst/>
                        </a:rPr>
                        <a:t>SunJCE</a:t>
                      </a:r>
                      <a:r>
                        <a:rPr lang="en-US" sz="1200" dirty="0">
                          <a:effectLst/>
                        </a:rPr>
                        <a:t> provider uses a default of 64 bits for DES.) Thus, block ciphers can be turned into byte-oriented stream ciphers by using an 8-bit mode such as CFB8 or OFB8.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689052"/>
                  </a:ext>
                </a:extLst>
              </a:tr>
              <a:tr h="204425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</a:rPr>
                        <a:t>CTR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A simplification of OFB, Counter mode updates the input block as a counter.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533535"/>
                  </a:ext>
                </a:extLst>
              </a:tr>
              <a:tr h="292036">
                <a:tc>
                  <a:txBody>
                    <a:bodyPr/>
                    <a:lstStyle/>
                    <a:p>
                      <a:pPr algn="l"/>
                      <a:r>
                        <a:rPr lang="fr-FR" sz="1200">
                          <a:effectLst/>
                        </a:rPr>
                        <a:t>CTS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Cipher Text Stealing, as described in Bruce Schneier’s book </a:t>
                      </a:r>
                      <a:r>
                        <a:rPr lang="en-US" sz="1200" i="1">
                          <a:effectLst/>
                        </a:rPr>
                        <a:t>Applied Cryptography-Second Edition</a:t>
                      </a:r>
                      <a:r>
                        <a:rPr lang="en-US" sz="1200">
                          <a:effectLst/>
                        </a:rPr>
                        <a:t>, John Wiley and Sons, 1996.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428304"/>
                  </a:ext>
                </a:extLst>
              </a:tr>
              <a:tr h="292036">
                <a:tc>
                  <a:txBody>
                    <a:bodyPr/>
                    <a:lstStyle/>
                    <a:p>
                      <a:pPr algn="l"/>
                      <a:r>
                        <a:rPr lang="fr-FR" sz="1200">
                          <a:effectLst/>
                        </a:rPr>
                        <a:t>ECB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Electronic Codebook Mode, as defined in </a:t>
                      </a:r>
                      <a:r>
                        <a:rPr lang="en-US" sz="1200" dirty="0">
                          <a:effectLst/>
                          <a:hlinkClick r:id="rId2"/>
                        </a:rPr>
                        <a:t>FIPS PUB 81</a:t>
                      </a:r>
                      <a:r>
                        <a:rPr lang="en-US" sz="1200" dirty="0">
                          <a:effectLst/>
                        </a:rPr>
                        <a:t> (generally this mode should not be used for multiple blocks of data).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183188"/>
                  </a:ext>
                </a:extLst>
              </a:tr>
              <a:tr h="204425">
                <a:tc>
                  <a:txBody>
                    <a:bodyPr/>
                    <a:lstStyle/>
                    <a:p>
                      <a:pPr algn="l"/>
                      <a:r>
                        <a:rPr lang="fr-FR" sz="1200">
                          <a:effectLst/>
                        </a:rPr>
                        <a:t>GCM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Galois/Counter Mode, as defined in </a:t>
                      </a:r>
                      <a:r>
                        <a:rPr lang="en-US" sz="1200" dirty="0">
                          <a:effectLst/>
                          <a:hlinkClick r:id="rId4"/>
                        </a:rPr>
                        <a:t>NIST Special Publication SP 800-38D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657281"/>
                  </a:ext>
                </a:extLst>
              </a:tr>
              <a:tr h="1255755">
                <a:tc>
                  <a:txBody>
                    <a:bodyPr/>
                    <a:lstStyle/>
                    <a:p>
                      <a:pPr algn="l"/>
                      <a:r>
                        <a:rPr lang="fr-FR" sz="1200">
                          <a:effectLst/>
                        </a:rPr>
                        <a:t>OFB, OFBx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Output Feedback Mode, as defined in </a:t>
                      </a:r>
                      <a:r>
                        <a:rPr lang="en-US" sz="1200" dirty="0">
                          <a:effectLst/>
                          <a:hlinkClick r:id="rId2"/>
                        </a:rPr>
                        <a:t>FIPS PUB 81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br>
                        <a:rPr lang="en-US" sz="1200" dirty="0">
                          <a:effectLst/>
                        </a:rPr>
                      </a:b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Using modes such as CFB and OFB, block ciphers can encrypt data in units smaller than the cipher’s actual block size. When requesting such a mode, you may optionally specify the number of bits to be processed at a time by appending this number to the mode name as shown in the “</a:t>
                      </a:r>
                      <a:r>
                        <a:rPr lang="en-US" sz="1200" i="1" dirty="0">
                          <a:effectLst/>
                        </a:rPr>
                        <a:t>DES/CFB8/</a:t>
                      </a:r>
                      <a:r>
                        <a:rPr lang="en-US" sz="1200" i="1" dirty="0" err="1">
                          <a:effectLst/>
                        </a:rPr>
                        <a:t>NoPadding</a:t>
                      </a:r>
                      <a:r>
                        <a:rPr lang="en-US" sz="1200" dirty="0">
                          <a:effectLst/>
                        </a:rPr>
                        <a:t>” and “</a:t>
                      </a:r>
                      <a:r>
                        <a:rPr lang="en-US" sz="1200" i="1" dirty="0">
                          <a:effectLst/>
                        </a:rPr>
                        <a:t>DES/OFB32/PKCS5Padding</a:t>
                      </a:r>
                      <a:r>
                        <a:rPr lang="en-US" sz="1200" dirty="0">
                          <a:effectLst/>
                        </a:rPr>
                        <a:t>” transformations. If no such number is specified, a provider-specific default is used. (For example, the </a:t>
                      </a:r>
                      <a:r>
                        <a:rPr lang="en-US" sz="1200" dirty="0" err="1">
                          <a:effectLst/>
                        </a:rPr>
                        <a:t>SunJCE</a:t>
                      </a:r>
                      <a:r>
                        <a:rPr lang="en-US" sz="1200" dirty="0">
                          <a:effectLst/>
                        </a:rPr>
                        <a:t> provider uses a default of 64 bits for DES.) Thus, block ciphers can be turned into byte-oriented stream ciphers by using an 8-bit mode such as CFB8 or OFB8.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361768"/>
                  </a:ext>
                </a:extLst>
              </a:tr>
              <a:tr h="204425">
                <a:tc>
                  <a:txBody>
                    <a:bodyPr/>
                    <a:lstStyle/>
                    <a:p>
                      <a:pPr algn="l"/>
                      <a:r>
                        <a:rPr lang="fr-FR" sz="1200">
                          <a:effectLst/>
                        </a:rPr>
                        <a:t>PCBC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Propagating Cipher Block Chaining, as defined by </a:t>
                      </a:r>
                      <a:r>
                        <a:rPr lang="en-US" sz="1200" dirty="0">
                          <a:effectLst/>
                          <a:hlinkClick r:id="rId5"/>
                        </a:rPr>
                        <a:t>Kerberos V4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29204" marR="29204" marT="14602" marB="146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677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806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7CD4D-EEE0-09C8-D16A-E945AC54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de padding</a:t>
            </a:r>
            <a:endParaRPr lang="fr-F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58546D-F025-CADF-6797-1EEC4C1D4C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491695"/>
              </p:ext>
            </p:extLst>
          </p:nvPr>
        </p:nvGraphicFramePr>
        <p:xfrm>
          <a:off x="447869" y="1658114"/>
          <a:ext cx="11336694" cy="5065672"/>
        </p:xfrm>
        <a:graphic>
          <a:graphicData uri="http://schemas.openxmlformats.org/drawingml/2006/table">
            <a:tbl>
              <a:tblPr/>
              <a:tblGrid>
                <a:gridCol w="3489649">
                  <a:extLst>
                    <a:ext uri="{9D8B030D-6E8A-4147-A177-3AD203B41FA5}">
                      <a16:colId xmlns:a16="http://schemas.microsoft.com/office/drawing/2014/main" val="2614499690"/>
                    </a:ext>
                  </a:extLst>
                </a:gridCol>
                <a:gridCol w="7847045">
                  <a:extLst>
                    <a:ext uri="{9D8B030D-6E8A-4147-A177-3AD203B41FA5}">
                      <a16:colId xmlns:a16="http://schemas.microsoft.com/office/drawing/2014/main" val="1977951914"/>
                    </a:ext>
                  </a:extLst>
                </a:gridCol>
              </a:tblGrid>
              <a:tr h="117604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err="1">
                          <a:effectLst/>
                        </a:rPr>
                        <a:t>Algorithm</a:t>
                      </a:r>
                      <a:r>
                        <a:rPr lang="fr-FR" sz="1050" b="1" dirty="0">
                          <a:effectLst/>
                        </a:rPr>
                        <a:t> Name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>
                          <a:effectLst/>
                        </a:rPr>
                        <a:t>Description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187234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NoPadding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No padding.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0930"/>
                  </a:ext>
                </a:extLst>
              </a:tr>
              <a:tr h="294009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ISO10126Padding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</a:rPr>
                        <a:t>This </a:t>
                      </a:r>
                      <a:r>
                        <a:rPr lang="fr-FR" sz="1050" dirty="0" err="1">
                          <a:effectLst/>
                        </a:rPr>
                        <a:t>padding</a:t>
                      </a:r>
                      <a:r>
                        <a:rPr lang="fr-FR" sz="1050" dirty="0">
                          <a:effectLst/>
                        </a:rPr>
                        <a:t> for block </a:t>
                      </a:r>
                      <a:r>
                        <a:rPr lang="fr-FR" sz="1050" dirty="0" err="1">
                          <a:effectLst/>
                        </a:rPr>
                        <a:t>ciphers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is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described</a:t>
                      </a:r>
                      <a:r>
                        <a:rPr lang="fr-FR" sz="1050" dirty="0">
                          <a:effectLst/>
                        </a:rPr>
                        <a:t> in </a:t>
                      </a:r>
                      <a:r>
                        <a:rPr lang="fr-FR" sz="1050" dirty="0">
                          <a:effectLst/>
                          <a:hlinkClick r:id="rId2"/>
                        </a:rPr>
                        <a:t>5.2 Block </a:t>
                      </a:r>
                      <a:r>
                        <a:rPr lang="fr-FR" sz="1050" dirty="0" err="1">
                          <a:effectLst/>
                          <a:hlinkClick r:id="rId2"/>
                        </a:rPr>
                        <a:t>Encryption</a:t>
                      </a:r>
                      <a:r>
                        <a:rPr lang="fr-FR" sz="1050" dirty="0">
                          <a:effectLst/>
                          <a:hlinkClick r:id="rId2"/>
                        </a:rPr>
                        <a:t> </a:t>
                      </a:r>
                      <a:r>
                        <a:rPr lang="fr-FR" sz="1050" dirty="0" err="1">
                          <a:effectLst/>
                          <a:hlinkClick r:id="rId2"/>
                        </a:rPr>
                        <a:t>Algorithms</a:t>
                      </a:r>
                      <a:r>
                        <a:rPr lang="fr-FR" sz="1050" dirty="0">
                          <a:effectLst/>
                        </a:rPr>
                        <a:t> in the W3C “XML </a:t>
                      </a:r>
                      <a:r>
                        <a:rPr lang="fr-FR" sz="1050" dirty="0" err="1">
                          <a:effectLst/>
                        </a:rPr>
                        <a:t>Encryption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Syntax</a:t>
                      </a:r>
                      <a:r>
                        <a:rPr lang="fr-FR" sz="1050" dirty="0">
                          <a:effectLst/>
                        </a:rPr>
                        <a:t> and </a:t>
                      </a:r>
                      <a:r>
                        <a:rPr lang="fr-FR" sz="1050" dirty="0" err="1">
                          <a:effectLst/>
                        </a:rPr>
                        <a:t>Processing</a:t>
                      </a:r>
                      <a:r>
                        <a:rPr lang="fr-FR" sz="1050" dirty="0">
                          <a:effectLst/>
                        </a:rPr>
                        <a:t>” document.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646032"/>
                  </a:ext>
                </a:extLst>
              </a:tr>
              <a:tr h="911429"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OAEPPadding, OAEPWith&lt;digest&gt;And&lt;mgf&gt;Padding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Optimal Asymmetric Encryption. Padding scheme defined in PKCS #1, where &lt;digest&gt; should be replaced by the message digest and &lt;mgf&gt; by the mask generation function. Examples: </a:t>
                      </a:r>
                      <a:r>
                        <a:rPr lang="fr-FR" sz="1050" b="1">
                          <a:effectLst/>
                        </a:rPr>
                        <a:t>OAEPWithMD5AndMGF1Padding</a:t>
                      </a:r>
                      <a:r>
                        <a:rPr lang="fr-FR" sz="1050">
                          <a:effectLst/>
                        </a:rPr>
                        <a:t> and </a:t>
                      </a:r>
                      <a:r>
                        <a:rPr lang="fr-FR" sz="1050" b="1">
                          <a:effectLst/>
                        </a:rPr>
                        <a:t>OAEPWithSHA-512AndMGF1Padding</a:t>
                      </a:r>
                      <a:r>
                        <a:rPr lang="fr-FR" sz="1050">
                          <a:effectLst/>
                        </a:rPr>
                        <a:t>.</a:t>
                      </a:r>
                      <a:br>
                        <a:rPr lang="fr-FR" sz="1050">
                          <a:effectLst/>
                        </a:rPr>
                      </a:br>
                      <a:br>
                        <a:rPr lang="fr-FR" sz="1050">
                          <a:effectLst/>
                        </a:rPr>
                      </a:br>
                      <a:r>
                        <a:rPr lang="fr-FR" sz="1050">
                          <a:effectLst/>
                        </a:rPr>
                        <a:t>If OAEPPadding is used, Cipher objects are initialized with a javax.crypto.spec.OAEPParameterSpec object to supply values needed for OAEPPadding.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904297"/>
                  </a:ext>
                </a:extLst>
              </a:tr>
              <a:tr h="205807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PKCS1Padding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The padding scheme described in </a:t>
                      </a:r>
                      <a:r>
                        <a:rPr lang="en-US" sz="1050">
                          <a:effectLst/>
                          <a:hlinkClick r:id="rId3"/>
                        </a:rPr>
                        <a:t>PKCS #1 v2.2</a:t>
                      </a:r>
                      <a:r>
                        <a:rPr lang="en-US" sz="1050">
                          <a:effectLst/>
                        </a:rPr>
                        <a:t>, used with the RSA algorithm.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826921"/>
                  </a:ext>
                </a:extLst>
              </a:tr>
              <a:tr h="205807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PKCS5Padding 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The padding scheme described in </a:t>
                      </a:r>
                      <a:r>
                        <a:rPr lang="en-US" sz="1050">
                          <a:effectLst/>
                          <a:hlinkClick r:id="rId4"/>
                        </a:rPr>
                        <a:t>PKCS #5: Password-Based Cryptography Specification, version 2.1</a:t>
                      </a:r>
                      <a:r>
                        <a:rPr lang="en-US" sz="1050">
                          <a:effectLst/>
                        </a:rPr>
                        <a:t>.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008870"/>
                  </a:ext>
                </a:extLst>
              </a:tr>
              <a:tr h="2499079"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effectLst/>
                        </a:rPr>
                        <a:t>SSL3Padding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The padding scheme defined in the SSL Protocol Version 3.0, November 18, 1996, section 5.2.3.2 (CBC block cipher):</a:t>
                      </a:r>
                      <a:br>
                        <a:rPr lang="en-US" sz="1050" dirty="0">
                          <a:effectLst/>
                        </a:rPr>
                      </a:b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block-ciphered struct {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    opaque content[</a:t>
                      </a:r>
                      <a:r>
                        <a:rPr lang="en-US" sz="1050" dirty="0" err="1">
                          <a:effectLst/>
                        </a:rPr>
                        <a:t>SSLCompressed.length</a:t>
                      </a:r>
                      <a:r>
                        <a:rPr lang="en-US" sz="1050" dirty="0">
                          <a:effectLst/>
                        </a:rPr>
                        <a:t>];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    opaque MAC[</a:t>
                      </a:r>
                      <a:r>
                        <a:rPr lang="en-US" sz="1050" dirty="0" err="1">
                          <a:effectLst/>
                        </a:rPr>
                        <a:t>CipherSpec.hash_size</a:t>
                      </a:r>
                      <a:r>
                        <a:rPr lang="en-US" sz="1050" dirty="0">
                          <a:effectLst/>
                        </a:rPr>
                        <a:t>];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    uint8 padding[</a:t>
                      </a:r>
                      <a:r>
                        <a:rPr lang="en-US" sz="1050" dirty="0" err="1">
                          <a:effectLst/>
                        </a:rPr>
                        <a:t>GenericBlockCipher.padding_length</a:t>
                      </a:r>
                      <a:r>
                        <a:rPr lang="en-US" sz="1050" dirty="0">
                          <a:effectLst/>
                        </a:rPr>
                        <a:t>];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    uint8 </a:t>
                      </a:r>
                      <a:r>
                        <a:rPr lang="en-US" sz="1050" dirty="0" err="1">
                          <a:effectLst/>
                        </a:rPr>
                        <a:t>padding_length</a:t>
                      </a:r>
                      <a:r>
                        <a:rPr lang="en-US" sz="1050" dirty="0">
                          <a:effectLst/>
                        </a:rPr>
                        <a:t>;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} </a:t>
                      </a:r>
                      <a:r>
                        <a:rPr lang="en-US" sz="1050" dirty="0" err="1">
                          <a:effectLst/>
                        </a:rPr>
                        <a:t>GenericBlockCipher</a:t>
                      </a:r>
                      <a:r>
                        <a:rPr lang="en-US" sz="1050" dirty="0">
                          <a:effectLst/>
                        </a:rPr>
                        <a:t>;</a:t>
                      </a:r>
                      <a:br>
                        <a:rPr lang="en-US" sz="1050" dirty="0">
                          <a:effectLst/>
                        </a:rPr>
                      </a:b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The size of an instance of a </a:t>
                      </a:r>
                      <a:r>
                        <a:rPr lang="en-US" sz="1050" dirty="0" err="1">
                          <a:effectLst/>
                        </a:rPr>
                        <a:t>GenericBlockCipher</a:t>
                      </a:r>
                      <a:r>
                        <a:rPr lang="en-US" sz="1050" dirty="0">
                          <a:effectLst/>
                        </a:rPr>
                        <a:t> must be a multiple of the block cipher’s block length. The padding length, which is always present, contributes to the padding, which implies that if:</a:t>
                      </a:r>
                      <a:br>
                        <a:rPr lang="en-US" sz="1050" dirty="0">
                          <a:effectLst/>
                        </a:rPr>
                      </a:b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 err="1">
                          <a:effectLst/>
                        </a:rPr>
                        <a:t>sizeof</a:t>
                      </a:r>
                      <a:r>
                        <a:rPr lang="en-US" sz="1050" dirty="0">
                          <a:effectLst/>
                        </a:rPr>
                        <a:t>(content) + </a:t>
                      </a:r>
                      <a:r>
                        <a:rPr lang="en-US" sz="1050" dirty="0" err="1">
                          <a:effectLst/>
                        </a:rPr>
                        <a:t>sizeof</a:t>
                      </a:r>
                      <a:r>
                        <a:rPr lang="en-US" sz="1050" dirty="0">
                          <a:effectLst/>
                        </a:rPr>
                        <a:t>(MAC) % </a:t>
                      </a:r>
                      <a:r>
                        <a:rPr lang="en-US" sz="1050" dirty="0" err="1">
                          <a:effectLst/>
                        </a:rPr>
                        <a:t>block_length</a:t>
                      </a:r>
                      <a:r>
                        <a:rPr lang="en-US" sz="1050" dirty="0">
                          <a:effectLst/>
                        </a:rPr>
                        <a:t> = 0,</a:t>
                      </a:r>
                      <a:br>
                        <a:rPr lang="en-US" sz="1050" dirty="0">
                          <a:effectLst/>
                        </a:rPr>
                      </a:b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padding has to be (</a:t>
                      </a:r>
                      <a:r>
                        <a:rPr lang="en-US" sz="1050" dirty="0" err="1">
                          <a:effectLst/>
                        </a:rPr>
                        <a:t>block_length</a:t>
                      </a:r>
                      <a:r>
                        <a:rPr lang="en-US" sz="1050" dirty="0">
                          <a:effectLst/>
                        </a:rPr>
                        <a:t> - 1) bytes long, because of the existence of </a:t>
                      </a:r>
                      <a:r>
                        <a:rPr lang="en-US" sz="1050" dirty="0" err="1">
                          <a:effectLst/>
                        </a:rPr>
                        <a:t>padding_length</a:t>
                      </a:r>
                      <a:r>
                        <a:rPr lang="en-US" sz="1050" dirty="0">
                          <a:effectLst/>
                        </a:rPr>
                        <a:t>.</a:t>
                      </a:r>
                      <a:br>
                        <a:rPr lang="en-US" sz="1050" dirty="0">
                          <a:effectLst/>
                        </a:rPr>
                      </a:b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This makes the padding scheme similar (but not quite) to PKCS5Padding, where the padding length is encoded in the padding (and ranges from 1 to </a:t>
                      </a:r>
                      <a:r>
                        <a:rPr lang="en-US" sz="1050" dirty="0" err="1">
                          <a:effectLst/>
                        </a:rPr>
                        <a:t>block_length</a:t>
                      </a:r>
                      <a:r>
                        <a:rPr lang="en-US" sz="1050" dirty="0">
                          <a:effectLst/>
                        </a:rPr>
                        <a:t>). With the SSL scheme, the </a:t>
                      </a:r>
                      <a:r>
                        <a:rPr lang="en-US" sz="1050" dirty="0" err="1">
                          <a:effectLst/>
                        </a:rPr>
                        <a:t>sizeof</a:t>
                      </a:r>
                      <a:r>
                        <a:rPr lang="en-US" sz="1050" dirty="0">
                          <a:effectLst/>
                        </a:rPr>
                        <a:t>(padding) is encoded in the always present </a:t>
                      </a:r>
                      <a:r>
                        <a:rPr lang="en-US" sz="1050" dirty="0" err="1">
                          <a:effectLst/>
                        </a:rPr>
                        <a:t>padding_length</a:t>
                      </a:r>
                      <a:r>
                        <a:rPr lang="en-US" sz="1050" dirty="0">
                          <a:effectLst/>
                        </a:rPr>
                        <a:t> and therefore ranges from 0 to block_length-1.</a:t>
                      </a:r>
                    </a:p>
                  </a:txBody>
                  <a:tcPr marL="29401" marR="29401" marT="14700" marB="14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72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735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FA50-151A-351F-D500-0F3DE9AF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Chiffrement</a:t>
            </a:r>
            <a:r>
              <a:rPr lang="en-US" dirty="0"/>
              <a:t> avec RSA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8A316-B96D-3FFC-FBC7-7EA635F94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TD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950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4A0AB-CE09-00EE-BE80-75275391E42F}"/>
              </a:ext>
            </a:extLst>
          </p:cNvPr>
          <p:cNvSpPr/>
          <p:nvPr/>
        </p:nvSpPr>
        <p:spPr>
          <a:xfrm>
            <a:off x="838200" y="4870764"/>
            <a:ext cx="10744200" cy="522838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0764A-DD75-349F-1CDB-F8996553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du </a:t>
            </a:r>
            <a:r>
              <a:rPr lang="en-US" dirty="0" err="1"/>
              <a:t>cours</a:t>
            </a:r>
            <a:r>
              <a:rPr lang="en-US" dirty="0"/>
              <a:t> (</a:t>
            </a:r>
            <a:r>
              <a:rPr lang="en-US" dirty="0" err="1"/>
              <a:t>compétences</a:t>
            </a:r>
            <a:r>
              <a:rPr lang="en-US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3EF9E-7824-3DE6-425F-4CDC8B87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Savoir coder </a:t>
            </a:r>
            <a:r>
              <a:rPr lang="en-US" dirty="0" err="1"/>
              <a:t>une</a:t>
            </a:r>
            <a:r>
              <a:rPr lang="en-US" dirty="0"/>
              <a:t> application </a:t>
            </a:r>
            <a:r>
              <a:rPr lang="en-US" dirty="0" err="1"/>
              <a:t>complexe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 (avec des tests </a:t>
            </a:r>
            <a:r>
              <a:rPr lang="en-US" dirty="0" err="1"/>
              <a:t>unitaires</a:t>
            </a:r>
            <a:r>
              <a:rPr lang="en-US" dirty="0"/>
              <a:t>)</a:t>
            </a:r>
          </a:p>
          <a:p>
            <a:r>
              <a:rPr lang="en-US" dirty="0"/>
              <a:t>Savoir </a:t>
            </a:r>
            <a:r>
              <a:rPr lang="en-US" dirty="0" err="1"/>
              <a:t>débugger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application </a:t>
            </a:r>
            <a:r>
              <a:rPr lang="en-US" dirty="0" err="1"/>
              <a:t>complexe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gérer</a:t>
            </a:r>
            <a:r>
              <a:rPr lang="en-US" dirty="0"/>
              <a:t> les </a:t>
            </a:r>
            <a:r>
              <a:rPr lang="en-US" dirty="0" err="1"/>
              <a:t>fichiers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gérer</a:t>
            </a:r>
            <a:r>
              <a:rPr lang="en-US" dirty="0"/>
              <a:t> la persistence </a:t>
            </a:r>
            <a:r>
              <a:rPr lang="en-US" dirty="0" err="1"/>
              <a:t>en</a:t>
            </a:r>
            <a:r>
              <a:rPr lang="en-US" dirty="0"/>
              <a:t> Java avec la </a:t>
            </a:r>
            <a:r>
              <a:rPr lang="en-US" dirty="0" err="1"/>
              <a:t>sérialisation</a:t>
            </a:r>
            <a:endParaRPr lang="en-US" dirty="0"/>
          </a:p>
          <a:p>
            <a:r>
              <a:rPr lang="en-US" dirty="0"/>
              <a:t>Savoir </a:t>
            </a:r>
            <a:r>
              <a:rPr lang="en-US" dirty="0" err="1"/>
              <a:t>utiliser</a:t>
            </a:r>
            <a:r>
              <a:rPr lang="en-US" dirty="0"/>
              <a:t> les threads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créer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interface </a:t>
            </a:r>
            <a:r>
              <a:rPr lang="en-US" dirty="0" err="1"/>
              <a:t>graphique</a:t>
            </a:r>
            <a:r>
              <a:rPr lang="en-US" dirty="0"/>
              <a:t> simple </a:t>
            </a:r>
            <a:r>
              <a:rPr lang="en-US" dirty="0" err="1"/>
              <a:t>en</a:t>
            </a:r>
            <a:r>
              <a:rPr lang="en-US" dirty="0"/>
              <a:t> Java (</a:t>
            </a:r>
            <a:r>
              <a:rPr lang="en-US" dirty="0" err="1"/>
              <a:t>approche</a:t>
            </a:r>
            <a:r>
              <a:rPr lang="en-US" dirty="0"/>
              <a:t> </a:t>
            </a:r>
            <a:r>
              <a:rPr lang="en-US" dirty="0" err="1"/>
              <a:t>modèle</a:t>
            </a:r>
            <a:r>
              <a:rPr lang="en-US" dirty="0"/>
              <a:t> MVC)</a:t>
            </a:r>
          </a:p>
          <a:p>
            <a:pPr marL="0" indent="0">
              <a:buNone/>
            </a:pPr>
            <a:r>
              <a:rPr lang="fr-FR" i="1" dirty="0"/>
              <a:t>Si le temps le permet … </a:t>
            </a:r>
          </a:p>
          <a:p>
            <a:r>
              <a:rPr lang="en-US" dirty="0" err="1"/>
              <a:t>Connaître</a:t>
            </a:r>
            <a:r>
              <a:rPr lang="en-US" dirty="0"/>
              <a:t> les </a:t>
            </a:r>
            <a:r>
              <a:rPr lang="en-US" dirty="0" err="1"/>
              <a:t>bibliothèques</a:t>
            </a:r>
            <a:r>
              <a:rPr lang="en-US" dirty="0"/>
              <a:t> </a:t>
            </a:r>
            <a:r>
              <a:rPr lang="en-US" dirty="0" err="1"/>
              <a:t>cryptographiques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 err="1"/>
              <a:t>Comprendre</a:t>
            </a:r>
            <a:r>
              <a:rPr lang="en-US" dirty="0"/>
              <a:t> et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utilisé</a:t>
            </a:r>
            <a:r>
              <a:rPr lang="en-US" dirty="0"/>
              <a:t> le </a:t>
            </a:r>
            <a:r>
              <a:rPr lang="en-US" dirty="0" err="1"/>
              <a:t>mécanisme</a:t>
            </a:r>
            <a:r>
              <a:rPr lang="en-US" dirty="0"/>
              <a:t> </a:t>
            </a:r>
            <a:r>
              <a:rPr lang="en-US" dirty="0" err="1"/>
              <a:t>d’introspection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gérer</a:t>
            </a:r>
            <a:r>
              <a:rPr lang="en-US" dirty="0"/>
              <a:t> la persistence </a:t>
            </a:r>
            <a:r>
              <a:rPr lang="en-US" dirty="0" err="1"/>
              <a:t>en</a:t>
            </a:r>
            <a:r>
              <a:rPr lang="en-US" dirty="0"/>
              <a:t> Java avec </a:t>
            </a:r>
            <a:r>
              <a:rPr lang="en-US" dirty="0" err="1"/>
              <a:t>une</a:t>
            </a:r>
            <a:r>
              <a:rPr lang="en-US" dirty="0"/>
              <a:t> base de </a:t>
            </a:r>
            <a:r>
              <a:rPr lang="en-US" dirty="0" err="1"/>
              <a:t>données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3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64C1F-FCF3-FE7A-BF11-B315D946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Eléments</a:t>
            </a:r>
            <a:r>
              <a:rPr lang="en-US" dirty="0"/>
              <a:t> de </a:t>
            </a:r>
            <a:r>
              <a:rPr lang="en-US" dirty="0" err="1"/>
              <a:t>cryptographie</a:t>
            </a:r>
            <a:r>
              <a:rPr lang="en-US" dirty="0"/>
              <a:t> “de base”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21324-786A-066E-0FE8-C7E5F64EA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Alice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transmettre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information secrete (M) à Bob sur un canal de transmission qui </a:t>
            </a:r>
            <a:r>
              <a:rPr lang="en-US" dirty="0" err="1"/>
              <a:t>n’est</a:t>
            </a:r>
            <a:r>
              <a:rPr lang="en-US" dirty="0"/>
              <a:t> pas de </a:t>
            </a:r>
            <a:r>
              <a:rPr lang="en-US" dirty="0" err="1"/>
              <a:t>confiance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34AF68-4384-8BF9-F17B-593C4DC00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636" y="3333279"/>
            <a:ext cx="1666875" cy="2038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150635-051F-7B72-1E24-060B4BF81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4102" y="3333279"/>
            <a:ext cx="1676400" cy="206692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9BCA794-8AAB-9617-ADAB-289B889ACA19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3724511" y="4352454"/>
            <a:ext cx="5069591" cy="1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0F45FE-08E9-9294-6721-EEF8E6B82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2562" y="4456873"/>
            <a:ext cx="1666875" cy="2066925"/>
          </a:xfrm>
          <a:prstGeom prst="rect">
            <a:avLst/>
          </a:prstGeom>
        </p:spPr>
      </p:pic>
      <p:sp>
        <p:nvSpPr>
          <p:cNvPr id="15" name="Cloud 14">
            <a:extLst>
              <a:ext uri="{FF2B5EF4-FFF2-40B4-BE49-F238E27FC236}">
                <a16:creationId xmlns:a16="http://schemas.microsoft.com/office/drawing/2014/main" id="{4C7CAFA1-8066-02FB-FB69-90A934CC86CD}"/>
              </a:ext>
            </a:extLst>
          </p:cNvPr>
          <p:cNvSpPr/>
          <p:nvPr/>
        </p:nvSpPr>
        <p:spPr>
          <a:xfrm>
            <a:off x="6721033" y="4456873"/>
            <a:ext cx="878186" cy="663307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 !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E093FC-48DF-25EF-E5F0-52E9CF3AC125}"/>
              </a:ext>
            </a:extLst>
          </p:cNvPr>
          <p:cNvSpPr txBox="1"/>
          <p:nvPr/>
        </p:nvSpPr>
        <p:spPr>
          <a:xfrm>
            <a:off x="5905081" y="393805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fr-F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B54DF4-09B8-8C50-4705-C8B4CA4B0BC8}"/>
              </a:ext>
            </a:extLst>
          </p:cNvPr>
          <p:cNvSpPr txBox="1"/>
          <p:nvPr/>
        </p:nvSpPr>
        <p:spPr>
          <a:xfrm>
            <a:off x="2572716" y="5611379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</a:t>
            </a:r>
            <a:endParaRPr lang="fr-FR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9DBEC0-FF81-77C1-38AA-DDCA67E45AA4}"/>
              </a:ext>
            </a:extLst>
          </p:cNvPr>
          <p:cNvSpPr txBox="1"/>
          <p:nvPr/>
        </p:nvSpPr>
        <p:spPr>
          <a:xfrm>
            <a:off x="9313945" y="547851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</a:t>
            </a:r>
            <a:endParaRPr lang="fr-FR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6528CE-3E94-00EA-88E9-CA3254C96384}"/>
              </a:ext>
            </a:extLst>
          </p:cNvPr>
          <p:cNvSpPr txBox="1"/>
          <p:nvPr/>
        </p:nvSpPr>
        <p:spPr>
          <a:xfrm>
            <a:off x="5819320" y="6510568"/>
            <a:ext cx="50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972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334C-FF99-407E-AF74-1488606E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hypothèses</a:t>
            </a:r>
            <a:r>
              <a:rPr lang="en-US" dirty="0"/>
              <a:t> ? </a:t>
            </a:r>
            <a:r>
              <a:rPr lang="en-US" dirty="0" err="1"/>
              <a:t>Cryptographie</a:t>
            </a:r>
            <a:r>
              <a:rPr lang="en-US" dirty="0"/>
              <a:t> </a:t>
            </a:r>
            <a:r>
              <a:rPr lang="en-US" dirty="0" err="1"/>
              <a:t>symmétrique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68C9F-4722-2F17-903D-B00A09122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Alice et Bob se </a:t>
            </a:r>
            <a:r>
              <a:rPr lang="en-US" dirty="0" err="1"/>
              <a:t>sont</a:t>
            </a:r>
            <a:r>
              <a:rPr lang="en-US" dirty="0"/>
              <a:t> mis </a:t>
            </a:r>
            <a:r>
              <a:rPr lang="en-US" dirty="0" err="1"/>
              <a:t>d’accord</a:t>
            </a:r>
            <a:r>
              <a:rPr lang="en-US" dirty="0"/>
              <a:t> sur un </a:t>
            </a:r>
            <a:r>
              <a:rPr lang="en-US" dirty="0" err="1"/>
              <a:t>protocole</a:t>
            </a:r>
            <a:r>
              <a:rPr lang="en-US" dirty="0"/>
              <a:t> (public)</a:t>
            </a:r>
          </a:p>
          <a:p>
            <a:r>
              <a:rPr lang="en-US" dirty="0"/>
              <a:t>Alice et Bob se </a:t>
            </a:r>
            <a:r>
              <a:rPr lang="en-US" dirty="0" err="1"/>
              <a:t>sont</a:t>
            </a:r>
            <a:r>
              <a:rPr lang="en-US" dirty="0"/>
              <a:t> mis </a:t>
            </a:r>
            <a:r>
              <a:rPr lang="en-US" dirty="0" err="1"/>
              <a:t>d’accord</a:t>
            </a:r>
            <a:r>
              <a:rPr lang="en-US" dirty="0"/>
              <a:t> sur </a:t>
            </a:r>
            <a:r>
              <a:rPr lang="en-US" dirty="0" err="1"/>
              <a:t>une</a:t>
            </a:r>
            <a:r>
              <a:rPr lang="en-US" dirty="0"/>
              <a:t> (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plusieurs</a:t>
            </a:r>
            <a:r>
              <a:rPr lang="en-US" dirty="0"/>
              <a:t>) </a:t>
            </a:r>
            <a:r>
              <a:rPr lang="en-US" dirty="0" err="1"/>
              <a:t>clé</a:t>
            </a:r>
            <a:r>
              <a:rPr lang="en-US" dirty="0"/>
              <a:t> </a:t>
            </a:r>
            <a:r>
              <a:rPr lang="en-US" dirty="0" err="1"/>
              <a:t>secrêtes</a:t>
            </a:r>
            <a:r>
              <a:rPr lang="en-US" dirty="0"/>
              <a:t> K</a:t>
            </a:r>
            <a:r>
              <a:rPr lang="en-US" baseline="-25000" dirty="0"/>
              <a:t>S</a:t>
            </a:r>
            <a:r>
              <a:rPr lang="en-US" dirty="0"/>
              <a:t> de manière </a:t>
            </a:r>
            <a:r>
              <a:rPr lang="en-US" i="1" dirty="0" err="1"/>
              <a:t>privée</a:t>
            </a:r>
            <a:r>
              <a:rPr lang="en-US" dirty="0"/>
              <a:t>.</a:t>
            </a:r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658389-1418-D659-513D-09104A2C3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636" y="3970589"/>
            <a:ext cx="1666875" cy="2038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8D6C28-F2D8-42E7-1839-8DF709E31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4102" y="3970589"/>
            <a:ext cx="1676400" cy="206692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F0C5D21-ABCF-EBFF-24BA-2757DCB87142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3724511" y="4989764"/>
            <a:ext cx="5069591" cy="1428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C1CE21-95AF-94CD-CF8F-0739B02062AB}"/>
              </a:ext>
            </a:extLst>
          </p:cNvPr>
          <p:cNvSpPr txBox="1"/>
          <p:nvPr/>
        </p:nvSpPr>
        <p:spPr>
          <a:xfrm>
            <a:off x="5905081" y="4575367"/>
            <a:ext cx="1113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S1</a:t>
            </a:r>
            <a:r>
              <a:rPr lang="en-US" dirty="0"/>
              <a:t>, K</a:t>
            </a:r>
            <a:r>
              <a:rPr lang="en-US" baseline="-25000" dirty="0"/>
              <a:t>S1</a:t>
            </a:r>
            <a:r>
              <a:rPr lang="en-US" dirty="0"/>
              <a:t>, …</a:t>
            </a:r>
            <a:endParaRPr lang="fr-F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E4A9E5-85B9-666D-0B8F-936386F6A58E}"/>
              </a:ext>
            </a:extLst>
          </p:cNvPr>
          <p:cNvSpPr txBox="1"/>
          <p:nvPr/>
        </p:nvSpPr>
        <p:spPr>
          <a:xfrm>
            <a:off x="9313945" y="611582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97C505-3B2A-48B7-815D-2FBD5FDA1CA3}"/>
              </a:ext>
            </a:extLst>
          </p:cNvPr>
          <p:cNvSpPr/>
          <p:nvPr/>
        </p:nvSpPr>
        <p:spPr>
          <a:xfrm>
            <a:off x="1647731" y="3563843"/>
            <a:ext cx="9406550" cy="28518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CA2B35-B807-4E20-1D42-04A411E5F57D}"/>
              </a:ext>
            </a:extLst>
          </p:cNvPr>
          <p:cNvSpPr txBox="1"/>
          <p:nvPr/>
        </p:nvSpPr>
        <p:spPr>
          <a:xfrm>
            <a:off x="5038491" y="6460750"/>
            <a:ext cx="2441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Environnement</a:t>
            </a:r>
            <a:r>
              <a:rPr lang="en-US" dirty="0"/>
              <a:t> </a:t>
            </a:r>
            <a:r>
              <a:rPr lang="en-US" dirty="0" err="1"/>
              <a:t>sécurisé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450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2D3F-68FF-2D48-CBA5-41776E29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symmétrique</a:t>
            </a:r>
            <a:r>
              <a:rPr lang="en-US" dirty="0"/>
              <a:t> ?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3FB93-3398-74A4-B19A-6FF1A4EC8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Alice et Bob </a:t>
            </a:r>
            <a:r>
              <a:rPr lang="en-US" dirty="0" err="1"/>
              <a:t>partagent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clé</a:t>
            </a:r>
            <a:r>
              <a:rPr lang="en-US" dirty="0"/>
              <a:t> (</a:t>
            </a:r>
            <a:r>
              <a:rPr lang="en-US" dirty="0" err="1"/>
              <a:t>ou</a:t>
            </a:r>
            <a:r>
              <a:rPr lang="en-US" dirty="0"/>
              <a:t> ensemble de </a:t>
            </a:r>
            <a:r>
              <a:rPr lang="en-US" dirty="0" err="1"/>
              <a:t>clés</a:t>
            </a:r>
            <a:r>
              <a:rPr lang="en-US" dirty="0"/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524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5AE7D-54B5-4798-FAE8-A6CD3D48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Vocabulaire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9EF7B-F7DE-98E6-10BB-5C9D01FD8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Chiffrer</a:t>
            </a:r>
            <a:r>
              <a:rPr lang="en-US" dirty="0"/>
              <a:t> et </a:t>
            </a:r>
            <a:r>
              <a:rPr lang="en-US" dirty="0" err="1"/>
              <a:t>déchiffrer</a:t>
            </a:r>
            <a:r>
              <a:rPr lang="en-US" dirty="0"/>
              <a:t> : </a:t>
            </a:r>
            <a:r>
              <a:rPr lang="en-US" dirty="0" err="1"/>
              <a:t>quand</a:t>
            </a:r>
            <a:r>
              <a:rPr lang="en-US" dirty="0"/>
              <a:t> on </a:t>
            </a:r>
            <a:r>
              <a:rPr lang="en-US" dirty="0" err="1"/>
              <a:t>connait</a:t>
            </a:r>
            <a:r>
              <a:rPr lang="en-US" dirty="0"/>
              <a:t> </a:t>
            </a:r>
            <a:r>
              <a:rPr lang="en-US" dirty="0" err="1"/>
              <a:t>l’algorithme</a:t>
            </a:r>
            <a:endParaRPr lang="en-US" dirty="0"/>
          </a:p>
          <a:p>
            <a:r>
              <a:rPr lang="en-US" dirty="0"/>
              <a:t>Encrypt et decrypt :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anglais</a:t>
            </a:r>
            <a:endParaRPr lang="en-US" dirty="0"/>
          </a:p>
          <a:p>
            <a:r>
              <a:rPr lang="en-US" dirty="0" err="1"/>
              <a:t>Crypter</a:t>
            </a:r>
            <a:r>
              <a:rPr lang="en-US" dirty="0"/>
              <a:t> et </a:t>
            </a:r>
            <a:r>
              <a:rPr lang="en-US" dirty="0" err="1"/>
              <a:t>décrypter</a:t>
            </a:r>
            <a:r>
              <a:rPr lang="en-US" dirty="0"/>
              <a:t> : non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641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546EA-0093-30C6-F18C-34053377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Exemple</a:t>
            </a:r>
            <a:r>
              <a:rPr lang="en-US" dirty="0"/>
              <a:t> : </a:t>
            </a:r>
            <a:r>
              <a:rPr lang="en-US" dirty="0" err="1"/>
              <a:t>chiffrement</a:t>
            </a:r>
            <a:r>
              <a:rPr lang="en-US" dirty="0"/>
              <a:t> de Jules César (</a:t>
            </a:r>
            <a:r>
              <a:rPr lang="en-US" dirty="0" err="1"/>
              <a:t>chiffrement</a:t>
            </a:r>
            <a:r>
              <a:rPr lang="en-US" dirty="0"/>
              <a:t> par </a:t>
            </a:r>
            <a:r>
              <a:rPr lang="en-US" dirty="0" err="1"/>
              <a:t>décalage</a:t>
            </a:r>
            <a:r>
              <a:rPr lang="en-US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5895C-D957-C510-BFC8-D3D1A79AB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Protocole</a:t>
            </a:r>
            <a:r>
              <a:rPr lang="en-US" dirty="0"/>
              <a:t> : </a:t>
            </a:r>
          </a:p>
          <a:p>
            <a:pPr lvl="1"/>
            <a:r>
              <a:rPr lang="en-US" dirty="0" err="1"/>
              <a:t>Chiffrer</a:t>
            </a:r>
            <a:r>
              <a:rPr lang="en-US" dirty="0"/>
              <a:t> : </a:t>
            </a:r>
            <a:r>
              <a:rPr lang="en-US" dirty="0" err="1"/>
              <a:t>Décaler</a:t>
            </a:r>
            <a:r>
              <a:rPr lang="en-US" dirty="0"/>
              <a:t> les </a:t>
            </a:r>
            <a:r>
              <a:rPr lang="en-US" dirty="0" err="1"/>
              <a:t>lettres</a:t>
            </a:r>
            <a:r>
              <a:rPr lang="en-US" dirty="0"/>
              <a:t> de </a:t>
            </a:r>
            <a:r>
              <a:rPr lang="en-US" dirty="0" err="1"/>
              <a:t>l’alphabet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position </a:t>
            </a:r>
            <a:r>
              <a:rPr lang="en-US" i="1" dirty="0"/>
              <a:t>p </a:t>
            </a:r>
            <a:r>
              <a:rPr lang="en-US" dirty="0" err="1"/>
              <a:t>vers</a:t>
            </a:r>
            <a:r>
              <a:rPr lang="en-US" dirty="0"/>
              <a:t> la fin de </a:t>
            </a:r>
            <a:r>
              <a:rPr lang="en-US" dirty="0" err="1"/>
              <a:t>l’alphabet</a:t>
            </a:r>
            <a:r>
              <a:rPr lang="en-US" i="1" dirty="0"/>
              <a:t>.</a:t>
            </a:r>
          </a:p>
          <a:p>
            <a:pPr lvl="1"/>
            <a:r>
              <a:rPr lang="en-US" dirty="0" err="1"/>
              <a:t>Déchiffrer</a:t>
            </a:r>
            <a:r>
              <a:rPr lang="en-US" dirty="0"/>
              <a:t> : </a:t>
            </a:r>
            <a:r>
              <a:rPr lang="en-US" dirty="0" err="1"/>
              <a:t>Décaler</a:t>
            </a:r>
            <a:r>
              <a:rPr lang="en-US" dirty="0"/>
              <a:t> les </a:t>
            </a:r>
            <a:r>
              <a:rPr lang="en-US" dirty="0" err="1"/>
              <a:t>lettres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position </a:t>
            </a:r>
            <a:r>
              <a:rPr lang="en-US" i="1" dirty="0"/>
              <a:t>p </a:t>
            </a:r>
            <a:r>
              <a:rPr lang="en-US" dirty="0" err="1"/>
              <a:t>vers</a:t>
            </a:r>
            <a:r>
              <a:rPr lang="en-US" dirty="0"/>
              <a:t> le début de </a:t>
            </a:r>
            <a:r>
              <a:rPr lang="en-US" dirty="0" err="1"/>
              <a:t>l’alphabet</a:t>
            </a:r>
            <a:r>
              <a:rPr lang="en-US" dirty="0"/>
              <a:t>.</a:t>
            </a:r>
          </a:p>
          <a:p>
            <a:r>
              <a:rPr lang="en-US" dirty="0" err="1"/>
              <a:t>Clé</a:t>
            </a:r>
            <a:r>
              <a:rPr lang="en-US" dirty="0"/>
              <a:t> : </a:t>
            </a:r>
          </a:p>
          <a:p>
            <a:pPr lvl="1"/>
            <a:r>
              <a:rPr lang="en-US" dirty="0" err="1"/>
              <a:t>Chiffrement</a:t>
            </a:r>
            <a:r>
              <a:rPr lang="en-US" dirty="0"/>
              <a:t> : </a:t>
            </a:r>
            <a:r>
              <a:rPr lang="en-US" i="1" dirty="0"/>
              <a:t>K</a:t>
            </a:r>
            <a:r>
              <a:rPr lang="en-US" i="1" baseline="-25000" dirty="0"/>
              <a:t>S</a:t>
            </a:r>
            <a:r>
              <a:rPr lang="en-US" i="1" dirty="0"/>
              <a:t>=p</a:t>
            </a:r>
          </a:p>
          <a:p>
            <a:pPr lvl="1"/>
            <a:r>
              <a:rPr lang="en-US" dirty="0" err="1"/>
              <a:t>Déchiffrement</a:t>
            </a:r>
            <a:r>
              <a:rPr lang="en-US" dirty="0"/>
              <a:t> : </a:t>
            </a:r>
            <a:r>
              <a:rPr lang="en-US" i="1" dirty="0"/>
              <a:t>K</a:t>
            </a:r>
            <a:r>
              <a:rPr lang="en-US" i="1" baseline="-25000" dirty="0"/>
              <a:t>S</a:t>
            </a:r>
            <a:r>
              <a:rPr lang="en-US" i="1" dirty="0"/>
              <a:t>=p</a:t>
            </a:r>
          </a:p>
          <a:p>
            <a:pPr lvl="1"/>
            <a:endParaRPr lang="en-US" i="1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616303-F26C-CBC2-076F-F469BE0C344E}"/>
              </a:ext>
            </a:extLst>
          </p:cNvPr>
          <p:cNvSpPr/>
          <p:nvPr/>
        </p:nvSpPr>
        <p:spPr>
          <a:xfrm>
            <a:off x="6733310" y="3847955"/>
            <a:ext cx="3943927" cy="18543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</a:rPr>
              <a:t>M = alea jacta est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</a:rPr>
              <a:t>K</a:t>
            </a:r>
            <a:r>
              <a:rPr lang="fr-FR" sz="2800" baseline="-25000" dirty="0">
                <a:solidFill>
                  <a:schemeClr val="tx1"/>
                </a:solidFill>
              </a:rPr>
              <a:t>S</a:t>
            </a:r>
            <a:r>
              <a:rPr lang="fr-FR" sz="2800" dirty="0">
                <a:solidFill>
                  <a:schemeClr val="tx1"/>
                </a:solidFill>
              </a:rPr>
              <a:t>=3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</a:rPr>
              <a:t>C = </a:t>
            </a:r>
            <a:r>
              <a:rPr lang="fr-FR" sz="2800" dirty="0" err="1">
                <a:solidFill>
                  <a:schemeClr val="tx1"/>
                </a:solidFill>
              </a:rPr>
              <a:t>dohd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mdfwd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hvw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895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CEEA-A71D-4A33-A522-7EFA6E15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Exemple</a:t>
            </a:r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8FDB8-CA95-5FF7-B939-96390925D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836" y="1855461"/>
            <a:ext cx="1666875" cy="2038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7E1A1B-FD05-44C8-5832-E26678459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02" y="1855461"/>
            <a:ext cx="1676400" cy="206692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FE2C845-B449-95FF-BBCA-4249151536D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3419711" y="2874636"/>
            <a:ext cx="5069591" cy="1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D2705C0-AF4F-1D1C-3FE3-01379E62A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7762" y="2979055"/>
            <a:ext cx="1666875" cy="2066925"/>
          </a:xfrm>
          <a:prstGeom prst="rect">
            <a:avLst/>
          </a:prstGeom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AA60E5B8-9E2F-0181-572F-45845097719A}"/>
              </a:ext>
            </a:extLst>
          </p:cNvPr>
          <p:cNvSpPr/>
          <p:nvPr/>
        </p:nvSpPr>
        <p:spPr>
          <a:xfrm>
            <a:off x="6416233" y="2979055"/>
            <a:ext cx="878186" cy="663307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??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E3F686-5575-678C-0320-76A6E34B3833}"/>
              </a:ext>
            </a:extLst>
          </p:cNvPr>
          <p:cNvSpPr txBox="1"/>
          <p:nvPr/>
        </p:nvSpPr>
        <p:spPr>
          <a:xfrm>
            <a:off x="2267916" y="4133561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Alice</a:t>
            </a:r>
            <a:endParaRPr lang="fr-FR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4F5B1-04A9-47AF-350F-878FE1227E4E}"/>
              </a:ext>
            </a:extLst>
          </p:cNvPr>
          <p:cNvSpPr txBox="1"/>
          <p:nvPr/>
        </p:nvSpPr>
        <p:spPr>
          <a:xfrm>
            <a:off x="9009145" y="4000695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Bob</a:t>
            </a:r>
            <a:endParaRPr lang="fr-FR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F3AD41-63D7-32FE-27D3-4F7E008EF1F6}"/>
              </a:ext>
            </a:extLst>
          </p:cNvPr>
          <p:cNvSpPr txBox="1"/>
          <p:nvPr/>
        </p:nvSpPr>
        <p:spPr>
          <a:xfrm>
            <a:off x="5514520" y="5032750"/>
            <a:ext cx="50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Eve</a:t>
            </a:r>
            <a:endParaRPr lang="fr-FR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56093D-4FC0-DB9E-F26B-33B0460B812E}"/>
              </a:ext>
            </a:extLst>
          </p:cNvPr>
          <p:cNvSpPr txBox="1"/>
          <p:nvPr/>
        </p:nvSpPr>
        <p:spPr>
          <a:xfrm>
            <a:off x="1168445" y="4526150"/>
            <a:ext cx="35143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1800" dirty="0">
                <a:solidFill>
                  <a:schemeClr val="tx1"/>
                </a:solidFill>
              </a:rPr>
              <a:t>M = alea jacta est</a:t>
            </a:r>
          </a:p>
          <a:p>
            <a:pPr marL="0" indent="0">
              <a:buNone/>
            </a:pPr>
            <a:r>
              <a:rPr lang="fr-FR" dirty="0"/>
              <a:t>K = 3</a:t>
            </a:r>
            <a:endParaRPr lang="fr-FR" sz="1800" dirty="0">
              <a:solidFill>
                <a:schemeClr val="tx1"/>
              </a:solidFill>
            </a:endParaRPr>
          </a:p>
          <a:p>
            <a:r>
              <a:rPr lang="fr-FR" dirty="0" err="1">
                <a:solidFill>
                  <a:srgbClr val="FF0000"/>
                </a:solidFill>
              </a:rPr>
              <a:t>Cesar</a:t>
            </a:r>
            <a:r>
              <a:rPr lang="fr-FR" baseline="-25000" dirty="0" err="1">
                <a:solidFill>
                  <a:srgbClr val="FF0000"/>
                </a:solidFill>
              </a:rPr>
              <a:t>C</a:t>
            </a:r>
            <a:r>
              <a:rPr lang="fr-FR" dirty="0">
                <a:solidFill>
                  <a:srgbClr val="FF0000"/>
                </a:solidFill>
              </a:rPr>
              <a:t>(M) = S = </a:t>
            </a:r>
            <a:r>
              <a:rPr lang="fr-FR" sz="1800" dirty="0" err="1">
                <a:solidFill>
                  <a:srgbClr val="FF0000"/>
                </a:solidFill>
              </a:rPr>
              <a:t>dohd</a:t>
            </a:r>
            <a:r>
              <a:rPr lang="fr-FR" sz="1800" dirty="0">
                <a:solidFill>
                  <a:srgbClr val="FF0000"/>
                </a:solidFill>
              </a:rPr>
              <a:t> </a:t>
            </a:r>
            <a:r>
              <a:rPr lang="fr-FR" sz="1800" dirty="0" err="1">
                <a:solidFill>
                  <a:srgbClr val="FF0000"/>
                </a:solidFill>
              </a:rPr>
              <a:t>mdfwd</a:t>
            </a:r>
            <a:r>
              <a:rPr lang="fr-FR" sz="1800" dirty="0">
                <a:solidFill>
                  <a:srgbClr val="FF0000"/>
                </a:solidFill>
              </a:rPr>
              <a:t> </a:t>
            </a:r>
            <a:r>
              <a:rPr lang="fr-FR" sz="1800" dirty="0" err="1">
                <a:solidFill>
                  <a:srgbClr val="FF0000"/>
                </a:solidFill>
              </a:rPr>
              <a:t>hvw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D5E3DC-131E-970F-FE4E-A1B95D15D3E6}"/>
              </a:ext>
            </a:extLst>
          </p:cNvPr>
          <p:cNvSpPr txBox="1"/>
          <p:nvPr/>
        </p:nvSpPr>
        <p:spPr>
          <a:xfrm>
            <a:off x="4957762" y="240343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chemeClr val="tx1"/>
                </a:solidFill>
              </a:rPr>
              <a:t>(</a:t>
            </a:r>
            <a:r>
              <a:rPr lang="fr-FR" sz="1800" dirty="0" err="1">
                <a:solidFill>
                  <a:schemeClr val="tx1"/>
                </a:solidFill>
              </a:rPr>
              <a:t>Cesar</a:t>
            </a:r>
            <a:r>
              <a:rPr lang="fr-FR" sz="1800" dirty="0">
                <a:solidFill>
                  <a:schemeClr val="tx1"/>
                </a:solidFill>
              </a:rPr>
              <a:t>, S=</a:t>
            </a:r>
            <a:r>
              <a:rPr lang="fr-FR" sz="1800" dirty="0" err="1">
                <a:solidFill>
                  <a:schemeClr val="tx1"/>
                </a:solidFill>
              </a:rPr>
              <a:t>dohd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mdfwd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hvw</a:t>
            </a:r>
            <a:r>
              <a:rPr lang="fr-FR" sz="1800" dirty="0">
                <a:solidFill>
                  <a:schemeClr val="tx1"/>
                </a:solidFill>
              </a:rPr>
              <a:t>)</a:t>
            </a:r>
            <a:endParaRPr lang="fr-FR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0F9CD8-28F8-EE13-943B-0CA523957F69}"/>
              </a:ext>
            </a:extLst>
          </p:cNvPr>
          <p:cNvSpPr txBox="1"/>
          <p:nvPr/>
        </p:nvSpPr>
        <p:spPr>
          <a:xfrm>
            <a:off x="7950421" y="4370027"/>
            <a:ext cx="30202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dirty="0"/>
              <a:t>K = 3</a:t>
            </a:r>
          </a:p>
          <a:p>
            <a:r>
              <a:rPr lang="fr-FR" sz="1800" dirty="0">
                <a:solidFill>
                  <a:schemeClr val="tx1"/>
                </a:solidFill>
              </a:rPr>
              <a:t>S = </a:t>
            </a:r>
            <a:r>
              <a:rPr lang="fr-FR" sz="1800" dirty="0" err="1">
                <a:solidFill>
                  <a:schemeClr val="tx1"/>
                </a:solidFill>
              </a:rPr>
              <a:t>dohd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mdfwd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hvw</a:t>
            </a:r>
            <a:endParaRPr lang="fr-FR" dirty="0"/>
          </a:p>
          <a:p>
            <a:r>
              <a:rPr lang="fr-FR" dirty="0" err="1">
                <a:solidFill>
                  <a:srgbClr val="FF0000"/>
                </a:solidFill>
              </a:rPr>
              <a:t>Cesar</a:t>
            </a:r>
            <a:r>
              <a:rPr lang="fr-FR" baseline="-25000" dirty="0" err="1">
                <a:solidFill>
                  <a:srgbClr val="FF0000"/>
                </a:solidFill>
              </a:rPr>
              <a:t>D</a:t>
            </a:r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sz="1800" dirty="0">
                <a:solidFill>
                  <a:srgbClr val="FF0000"/>
                </a:solidFill>
              </a:rPr>
              <a:t>S) = M = alea jacta est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B7572F-D5DE-6019-40CA-8DA0C8382E2C}"/>
              </a:ext>
            </a:extLst>
          </p:cNvPr>
          <p:cNvSpPr txBox="1"/>
          <p:nvPr/>
        </p:nvSpPr>
        <p:spPr>
          <a:xfrm>
            <a:off x="4957762" y="5570356"/>
            <a:ext cx="2411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Peut</a:t>
            </a:r>
            <a:r>
              <a:rPr lang="en-US" dirty="0"/>
              <a:t> faire des </a:t>
            </a:r>
            <a:r>
              <a:rPr lang="en-US" dirty="0" err="1"/>
              <a:t>attaques</a:t>
            </a:r>
            <a:endParaRPr lang="en-US" dirty="0"/>
          </a:p>
          <a:p>
            <a:r>
              <a:rPr lang="en-US" dirty="0"/>
              <a:t>e.g. </a:t>
            </a:r>
            <a:r>
              <a:rPr lang="en-US" dirty="0" err="1"/>
              <a:t>attaque</a:t>
            </a:r>
            <a:r>
              <a:rPr lang="en-US" dirty="0"/>
              <a:t> exhaustive </a:t>
            </a:r>
          </a:p>
          <a:p>
            <a:r>
              <a:rPr lang="en-US" dirty="0"/>
              <a:t>vu la taille de la </a:t>
            </a:r>
            <a:r>
              <a:rPr lang="en-US" dirty="0" err="1"/>
              <a:t>clé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10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2427</Words>
  <Application>Microsoft Office PowerPoint</Application>
  <PresentationFormat>Widescreen</PresentationFormat>
  <Paragraphs>222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Courier New</vt:lpstr>
      <vt:lpstr>Office Theme</vt:lpstr>
      <vt:lpstr>Java</vt:lpstr>
      <vt:lpstr>Chiffrement en Java</vt:lpstr>
      <vt:lpstr>But du cours (compétences)</vt:lpstr>
      <vt:lpstr>Eléments de cryptographie “de base”</vt:lpstr>
      <vt:lpstr>Quelles hypothèses ? Cryptographie symmétrique</vt:lpstr>
      <vt:lpstr>Pourquoi symmétrique ?</vt:lpstr>
      <vt:lpstr>Vocabulaire</vt:lpstr>
      <vt:lpstr>Exemple : chiffrement de Jules César (chiffrement par décalage)</vt:lpstr>
      <vt:lpstr>Exemple</vt:lpstr>
      <vt:lpstr>Divers types d’attaque</vt:lpstr>
      <vt:lpstr>Algorithmes de chiffrement modernes</vt:lpstr>
      <vt:lpstr>Code exact d’AES ? Voir cours de cryptographie</vt:lpstr>
      <vt:lpstr>Code d’AES vu de loin</vt:lpstr>
      <vt:lpstr>ECB vs CBC</vt:lpstr>
      <vt:lpstr>Inconvénient de CBC : vitesse Inconvénient de ECB : sécurité</vt:lpstr>
      <vt:lpstr>Mode Counter</vt:lpstr>
      <vt:lpstr>Et en Java ??</vt:lpstr>
      <vt:lpstr>Génération d’une clé</vt:lpstr>
      <vt:lpstr>Génération d’une clé</vt:lpstr>
      <vt:lpstr>Génération du vecteur d’initialisation javax.crypto.spec.IvParameterSpec</vt:lpstr>
      <vt:lpstr>Chiffrement d’une chaîne de caractères javax.crypto.Cipher</vt:lpstr>
      <vt:lpstr>Noms des algos</vt:lpstr>
      <vt:lpstr>Mode de chiffrement</vt:lpstr>
      <vt:lpstr>Mode de padding</vt:lpstr>
      <vt:lpstr>Chiffrement avec RSA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Benjamin Nguyen</dc:creator>
  <cp:lastModifiedBy>Benjamin Nguyen</cp:lastModifiedBy>
  <cp:revision>22</cp:revision>
  <dcterms:created xsi:type="dcterms:W3CDTF">2023-09-24T13:49:44Z</dcterms:created>
  <dcterms:modified xsi:type="dcterms:W3CDTF">2023-10-16T17:57:34Z</dcterms:modified>
</cp:coreProperties>
</file>