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319" r:id="rId3"/>
    <p:sldId id="318" r:id="rId4"/>
    <p:sldId id="320" r:id="rId5"/>
    <p:sldId id="321" r:id="rId6"/>
    <p:sldId id="323" r:id="rId7"/>
    <p:sldId id="327" r:id="rId8"/>
    <p:sldId id="322" r:id="rId9"/>
    <p:sldId id="325" r:id="rId10"/>
    <p:sldId id="326" r:id="rId11"/>
    <p:sldId id="328" r:id="rId12"/>
    <p:sldId id="329" r:id="rId13"/>
    <p:sldId id="330" r:id="rId14"/>
    <p:sldId id="331" r:id="rId15"/>
    <p:sldId id="332" r:id="rId16"/>
    <p:sldId id="333" r:id="rId17"/>
    <p:sldId id="324"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CA58F3-C774-4B1A-863A-4DFC8AA4DBB7}" type="datetimeFigureOut">
              <a:rPr lang="fr-FR" smtClean="0"/>
              <a:t>10/10/2023</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83004E-A6A4-4B50-A7A1-CEAFE84043FC}" type="slidenum">
              <a:rPr lang="fr-FR" smtClean="0"/>
              <a:t>‹#›</a:t>
            </a:fld>
            <a:endParaRPr lang="fr-FR"/>
          </a:p>
        </p:txBody>
      </p:sp>
    </p:spTree>
    <p:extLst>
      <p:ext uri="{BB962C8B-B14F-4D97-AF65-F5344CB8AC3E}">
        <p14:creationId xmlns:p14="http://schemas.microsoft.com/office/powerpoint/2010/main" val="1081293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F6A68-7D19-9BD0-AB52-4EEF1870C8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4DCE0716-A5F5-9357-E60E-DC9BED546F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B8AADC65-70DE-E0C4-7491-8157CBCF6504}"/>
              </a:ext>
            </a:extLst>
          </p:cNvPr>
          <p:cNvSpPr>
            <a:spLocks noGrp="1"/>
          </p:cNvSpPr>
          <p:nvPr>
            <p:ph type="dt" sz="half" idx="10"/>
          </p:nvPr>
        </p:nvSpPr>
        <p:spPr/>
        <p:txBody>
          <a:bodyPr/>
          <a:lstStyle/>
          <a:p>
            <a:fld id="{9C35C6CE-1ACA-41E1-AE3A-C2DD64816F62}" type="datetimeFigureOut">
              <a:rPr lang="fr-FR" smtClean="0"/>
              <a:t>10/10/2023</a:t>
            </a:fld>
            <a:endParaRPr lang="fr-FR"/>
          </a:p>
        </p:txBody>
      </p:sp>
      <p:sp>
        <p:nvSpPr>
          <p:cNvPr id="5" name="Footer Placeholder 4">
            <a:extLst>
              <a:ext uri="{FF2B5EF4-FFF2-40B4-BE49-F238E27FC236}">
                <a16:creationId xmlns:a16="http://schemas.microsoft.com/office/drawing/2014/main" id="{54D12BCC-AE2F-E278-3322-49F56CA0562C}"/>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3E3A1B2-B57A-97AA-6E33-A667E791C02A}"/>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2526029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05F69-7253-CA16-9082-E9F0FA64BD7A}"/>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1DC7FD36-723E-B161-D832-251312DDD6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9AA5E96B-5922-23DC-8661-0419B636164A}"/>
              </a:ext>
            </a:extLst>
          </p:cNvPr>
          <p:cNvSpPr>
            <a:spLocks noGrp="1"/>
          </p:cNvSpPr>
          <p:nvPr>
            <p:ph type="dt" sz="half" idx="10"/>
          </p:nvPr>
        </p:nvSpPr>
        <p:spPr/>
        <p:txBody>
          <a:bodyPr/>
          <a:lstStyle/>
          <a:p>
            <a:fld id="{9C35C6CE-1ACA-41E1-AE3A-C2DD64816F62}" type="datetimeFigureOut">
              <a:rPr lang="fr-FR" smtClean="0"/>
              <a:t>10/10/2023</a:t>
            </a:fld>
            <a:endParaRPr lang="fr-FR"/>
          </a:p>
        </p:txBody>
      </p:sp>
      <p:sp>
        <p:nvSpPr>
          <p:cNvPr id="5" name="Footer Placeholder 4">
            <a:extLst>
              <a:ext uri="{FF2B5EF4-FFF2-40B4-BE49-F238E27FC236}">
                <a16:creationId xmlns:a16="http://schemas.microsoft.com/office/drawing/2014/main" id="{46804200-C022-CABB-DC44-254ACDF5A395}"/>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553BCFB-4A8D-BF34-B804-7B7775EE1314}"/>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985753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DEE64C-6C1C-353F-9773-504A6DFCFB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AEF0AD82-7C5F-CABA-CA53-D9F392D5B3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E7BC06E6-5B3F-1129-A9F8-F5D425AB4D65}"/>
              </a:ext>
            </a:extLst>
          </p:cNvPr>
          <p:cNvSpPr>
            <a:spLocks noGrp="1"/>
          </p:cNvSpPr>
          <p:nvPr>
            <p:ph type="dt" sz="half" idx="10"/>
          </p:nvPr>
        </p:nvSpPr>
        <p:spPr/>
        <p:txBody>
          <a:bodyPr/>
          <a:lstStyle/>
          <a:p>
            <a:fld id="{9C35C6CE-1ACA-41E1-AE3A-C2DD64816F62}" type="datetimeFigureOut">
              <a:rPr lang="fr-FR" smtClean="0"/>
              <a:t>10/10/2023</a:t>
            </a:fld>
            <a:endParaRPr lang="fr-FR"/>
          </a:p>
        </p:txBody>
      </p:sp>
      <p:sp>
        <p:nvSpPr>
          <p:cNvPr id="5" name="Footer Placeholder 4">
            <a:extLst>
              <a:ext uri="{FF2B5EF4-FFF2-40B4-BE49-F238E27FC236}">
                <a16:creationId xmlns:a16="http://schemas.microsoft.com/office/drawing/2014/main" id="{DCFB6418-C2B3-02DE-544C-32927036BF76}"/>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8AB753D9-AE23-AEA7-5467-2E0177DA4B94}"/>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3229721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51AE4-9FD2-3953-AC72-F378F820A691}"/>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261BAFB5-8FC8-0C06-B0FC-84349CFB54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C76F97B6-C1FC-1800-D3F1-64570A5782CF}"/>
              </a:ext>
            </a:extLst>
          </p:cNvPr>
          <p:cNvSpPr>
            <a:spLocks noGrp="1"/>
          </p:cNvSpPr>
          <p:nvPr>
            <p:ph type="dt" sz="half" idx="10"/>
          </p:nvPr>
        </p:nvSpPr>
        <p:spPr/>
        <p:txBody>
          <a:bodyPr/>
          <a:lstStyle/>
          <a:p>
            <a:fld id="{9C35C6CE-1ACA-41E1-AE3A-C2DD64816F62}" type="datetimeFigureOut">
              <a:rPr lang="fr-FR" smtClean="0"/>
              <a:t>10/10/2023</a:t>
            </a:fld>
            <a:endParaRPr lang="fr-FR"/>
          </a:p>
        </p:txBody>
      </p:sp>
      <p:sp>
        <p:nvSpPr>
          <p:cNvPr id="5" name="Footer Placeholder 4">
            <a:extLst>
              <a:ext uri="{FF2B5EF4-FFF2-40B4-BE49-F238E27FC236}">
                <a16:creationId xmlns:a16="http://schemas.microsoft.com/office/drawing/2014/main" id="{ED088B5F-0298-2D56-9A6E-9BFABEC859FF}"/>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8AC5210F-CFCA-6D6C-9B6D-41B9411662F3}"/>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4891247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8D237-909F-76B0-E660-1DBD1E44F1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15D9BDC3-1943-23C1-518C-8F1475AF7E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3E0C45-1A54-C396-C3FC-0827CFE7C770}"/>
              </a:ext>
            </a:extLst>
          </p:cNvPr>
          <p:cNvSpPr>
            <a:spLocks noGrp="1"/>
          </p:cNvSpPr>
          <p:nvPr>
            <p:ph type="dt" sz="half" idx="10"/>
          </p:nvPr>
        </p:nvSpPr>
        <p:spPr/>
        <p:txBody>
          <a:bodyPr/>
          <a:lstStyle/>
          <a:p>
            <a:fld id="{9C35C6CE-1ACA-41E1-AE3A-C2DD64816F62}" type="datetimeFigureOut">
              <a:rPr lang="fr-FR" smtClean="0"/>
              <a:t>10/10/2023</a:t>
            </a:fld>
            <a:endParaRPr lang="fr-FR"/>
          </a:p>
        </p:txBody>
      </p:sp>
      <p:sp>
        <p:nvSpPr>
          <p:cNvPr id="5" name="Footer Placeholder 4">
            <a:extLst>
              <a:ext uri="{FF2B5EF4-FFF2-40B4-BE49-F238E27FC236}">
                <a16:creationId xmlns:a16="http://schemas.microsoft.com/office/drawing/2014/main" id="{A9F926A9-E1F5-8ABC-A35B-6DB950822255}"/>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1016A06B-744C-6287-F7E9-BB99DF65594D}"/>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1396350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C1253-F6DD-BF8F-458C-9145733CD4CF}"/>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862EE782-FEF9-53C9-75B4-B0D1701352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ECED75EC-F527-C119-1C72-3C3BD465C1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FD1AA89A-ED31-576F-41AB-757CB3248B54}"/>
              </a:ext>
            </a:extLst>
          </p:cNvPr>
          <p:cNvSpPr>
            <a:spLocks noGrp="1"/>
          </p:cNvSpPr>
          <p:nvPr>
            <p:ph type="dt" sz="half" idx="10"/>
          </p:nvPr>
        </p:nvSpPr>
        <p:spPr/>
        <p:txBody>
          <a:bodyPr/>
          <a:lstStyle/>
          <a:p>
            <a:fld id="{9C35C6CE-1ACA-41E1-AE3A-C2DD64816F62}" type="datetimeFigureOut">
              <a:rPr lang="fr-FR" smtClean="0"/>
              <a:t>10/10/2023</a:t>
            </a:fld>
            <a:endParaRPr lang="fr-FR"/>
          </a:p>
        </p:txBody>
      </p:sp>
      <p:sp>
        <p:nvSpPr>
          <p:cNvPr id="6" name="Footer Placeholder 5">
            <a:extLst>
              <a:ext uri="{FF2B5EF4-FFF2-40B4-BE49-F238E27FC236}">
                <a16:creationId xmlns:a16="http://schemas.microsoft.com/office/drawing/2014/main" id="{14EE24BC-5770-FD20-265E-A7B155DFD5D9}"/>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C81219C2-0C88-9225-21CD-03CC7A63630C}"/>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3641510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B8A74-196A-3500-D0A4-030753CD4657}"/>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FE364F14-172E-87CA-C7BB-EFE6B2AA7E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8AE5F9-0E5E-F6E7-DDFD-93CC4EC151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277BF14A-D8DB-9E6E-45D1-FC7E39E03C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22FF79-021D-F06C-1DD3-511F15C180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37DE86DD-0720-7B56-1F1D-A352F95781B0}"/>
              </a:ext>
            </a:extLst>
          </p:cNvPr>
          <p:cNvSpPr>
            <a:spLocks noGrp="1"/>
          </p:cNvSpPr>
          <p:nvPr>
            <p:ph type="dt" sz="half" idx="10"/>
          </p:nvPr>
        </p:nvSpPr>
        <p:spPr/>
        <p:txBody>
          <a:bodyPr/>
          <a:lstStyle/>
          <a:p>
            <a:fld id="{9C35C6CE-1ACA-41E1-AE3A-C2DD64816F62}" type="datetimeFigureOut">
              <a:rPr lang="fr-FR" smtClean="0"/>
              <a:t>10/10/2023</a:t>
            </a:fld>
            <a:endParaRPr lang="fr-FR"/>
          </a:p>
        </p:txBody>
      </p:sp>
      <p:sp>
        <p:nvSpPr>
          <p:cNvPr id="8" name="Footer Placeholder 7">
            <a:extLst>
              <a:ext uri="{FF2B5EF4-FFF2-40B4-BE49-F238E27FC236}">
                <a16:creationId xmlns:a16="http://schemas.microsoft.com/office/drawing/2014/main" id="{D7DC7DBD-ECF5-32B5-3D4D-AA368AC72992}"/>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84272E18-1D4E-EFFC-0BE4-BF80BF1E14F5}"/>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1204676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B707B-9833-CC89-F8BD-FC418917D320}"/>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CBE39FAB-39E4-0A12-2876-896E052C13C1}"/>
              </a:ext>
            </a:extLst>
          </p:cNvPr>
          <p:cNvSpPr>
            <a:spLocks noGrp="1"/>
          </p:cNvSpPr>
          <p:nvPr>
            <p:ph type="dt" sz="half" idx="10"/>
          </p:nvPr>
        </p:nvSpPr>
        <p:spPr/>
        <p:txBody>
          <a:bodyPr/>
          <a:lstStyle/>
          <a:p>
            <a:fld id="{9C35C6CE-1ACA-41E1-AE3A-C2DD64816F62}" type="datetimeFigureOut">
              <a:rPr lang="fr-FR" smtClean="0"/>
              <a:t>10/10/2023</a:t>
            </a:fld>
            <a:endParaRPr lang="fr-FR"/>
          </a:p>
        </p:txBody>
      </p:sp>
      <p:sp>
        <p:nvSpPr>
          <p:cNvPr id="4" name="Footer Placeholder 3">
            <a:extLst>
              <a:ext uri="{FF2B5EF4-FFF2-40B4-BE49-F238E27FC236}">
                <a16:creationId xmlns:a16="http://schemas.microsoft.com/office/drawing/2014/main" id="{FDEBF380-761E-6140-BB5D-AF4C4CAF5E88}"/>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B551070B-3A60-9E9D-9542-735162FFC39D}"/>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1277178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AB3B87-10AB-8BF4-0AA8-7376CB43D681}"/>
              </a:ext>
            </a:extLst>
          </p:cNvPr>
          <p:cNvSpPr>
            <a:spLocks noGrp="1"/>
          </p:cNvSpPr>
          <p:nvPr>
            <p:ph type="dt" sz="half" idx="10"/>
          </p:nvPr>
        </p:nvSpPr>
        <p:spPr/>
        <p:txBody>
          <a:bodyPr/>
          <a:lstStyle/>
          <a:p>
            <a:fld id="{9C35C6CE-1ACA-41E1-AE3A-C2DD64816F62}" type="datetimeFigureOut">
              <a:rPr lang="fr-FR" smtClean="0"/>
              <a:t>10/10/2023</a:t>
            </a:fld>
            <a:endParaRPr lang="fr-FR"/>
          </a:p>
        </p:txBody>
      </p:sp>
      <p:sp>
        <p:nvSpPr>
          <p:cNvPr id="3" name="Footer Placeholder 2">
            <a:extLst>
              <a:ext uri="{FF2B5EF4-FFF2-40B4-BE49-F238E27FC236}">
                <a16:creationId xmlns:a16="http://schemas.microsoft.com/office/drawing/2014/main" id="{22DD681B-24A2-38EC-5B57-B482F4C5758A}"/>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C901F022-BD86-2C26-744C-31E381F02554}"/>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1406872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06D99-732B-36EF-1ED2-1CA7E4CBEC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FACEB677-E166-2B79-AF2E-CDF46F004C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209DFFC7-85A7-B3ED-342B-5246A98960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8FF9FC-C50A-C5CD-0A9B-3402BB65A765}"/>
              </a:ext>
            </a:extLst>
          </p:cNvPr>
          <p:cNvSpPr>
            <a:spLocks noGrp="1"/>
          </p:cNvSpPr>
          <p:nvPr>
            <p:ph type="dt" sz="half" idx="10"/>
          </p:nvPr>
        </p:nvSpPr>
        <p:spPr/>
        <p:txBody>
          <a:bodyPr/>
          <a:lstStyle/>
          <a:p>
            <a:fld id="{9C35C6CE-1ACA-41E1-AE3A-C2DD64816F62}" type="datetimeFigureOut">
              <a:rPr lang="fr-FR" smtClean="0"/>
              <a:t>10/10/2023</a:t>
            </a:fld>
            <a:endParaRPr lang="fr-FR"/>
          </a:p>
        </p:txBody>
      </p:sp>
      <p:sp>
        <p:nvSpPr>
          <p:cNvPr id="6" name="Footer Placeholder 5">
            <a:extLst>
              <a:ext uri="{FF2B5EF4-FFF2-40B4-BE49-F238E27FC236}">
                <a16:creationId xmlns:a16="http://schemas.microsoft.com/office/drawing/2014/main" id="{2C89BFD7-A19F-2E61-B3FC-125506CDDFEE}"/>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84EC38A9-0759-866A-6C8E-48D5B19959A8}"/>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1342852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45AF9-1657-8F2F-A70D-C0657E44AE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C5F3B81F-FBCD-6BCD-361B-0E8B2B8984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669F5D3E-3E24-D4FC-9463-BB170A59DF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A61652-53A5-219D-62BD-6D05D40CDF57}"/>
              </a:ext>
            </a:extLst>
          </p:cNvPr>
          <p:cNvSpPr>
            <a:spLocks noGrp="1"/>
          </p:cNvSpPr>
          <p:nvPr>
            <p:ph type="dt" sz="half" idx="10"/>
          </p:nvPr>
        </p:nvSpPr>
        <p:spPr/>
        <p:txBody>
          <a:bodyPr/>
          <a:lstStyle/>
          <a:p>
            <a:fld id="{9C35C6CE-1ACA-41E1-AE3A-C2DD64816F62}" type="datetimeFigureOut">
              <a:rPr lang="fr-FR" smtClean="0"/>
              <a:t>10/10/2023</a:t>
            </a:fld>
            <a:endParaRPr lang="fr-FR"/>
          </a:p>
        </p:txBody>
      </p:sp>
      <p:sp>
        <p:nvSpPr>
          <p:cNvPr id="6" name="Footer Placeholder 5">
            <a:extLst>
              <a:ext uri="{FF2B5EF4-FFF2-40B4-BE49-F238E27FC236}">
                <a16:creationId xmlns:a16="http://schemas.microsoft.com/office/drawing/2014/main" id="{95D27A3D-77B4-1E28-A05A-C0C854C08F0C}"/>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F1E6948A-E51F-1EEA-1D01-D146AC3F5DBE}"/>
              </a:ext>
            </a:extLst>
          </p:cNvPr>
          <p:cNvSpPr>
            <a:spLocks noGrp="1"/>
          </p:cNvSpPr>
          <p:nvPr>
            <p:ph type="sldNum" sz="quarter" idx="12"/>
          </p:nvPr>
        </p:nvSpPr>
        <p:spPr/>
        <p:txBody>
          <a:bodyPr/>
          <a:lstStyle/>
          <a:p>
            <a:fld id="{E74906E9-B68B-47ED-9C6C-EB8A355C0D52}" type="slidenum">
              <a:rPr lang="fr-FR" smtClean="0"/>
              <a:t>‹#›</a:t>
            </a:fld>
            <a:endParaRPr lang="fr-FR"/>
          </a:p>
        </p:txBody>
      </p:sp>
    </p:spTree>
    <p:extLst>
      <p:ext uri="{BB962C8B-B14F-4D97-AF65-F5344CB8AC3E}">
        <p14:creationId xmlns:p14="http://schemas.microsoft.com/office/powerpoint/2010/main" val="723933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A44DFC4-39E3-4A5D-50EE-F69D7415F5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5CAEC6CD-D95C-A413-5470-0266FFEF93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E7DE023A-CE34-1F3F-F157-9544F95414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5C6CE-1ACA-41E1-AE3A-C2DD64816F62}" type="datetimeFigureOut">
              <a:rPr lang="fr-FR" smtClean="0"/>
              <a:t>10/10/2023</a:t>
            </a:fld>
            <a:endParaRPr lang="fr-FR"/>
          </a:p>
        </p:txBody>
      </p:sp>
      <p:sp>
        <p:nvSpPr>
          <p:cNvPr id="5" name="Footer Placeholder 4">
            <a:extLst>
              <a:ext uri="{FF2B5EF4-FFF2-40B4-BE49-F238E27FC236}">
                <a16:creationId xmlns:a16="http://schemas.microsoft.com/office/drawing/2014/main" id="{668B8636-1E4A-7509-F5C1-522A840DDB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7B358924-B777-842B-2323-6E0F18F393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906E9-B68B-47ED-9C6C-EB8A355C0D52}" type="slidenum">
              <a:rPr lang="fr-FR" smtClean="0"/>
              <a:t>‹#›</a:t>
            </a:fld>
            <a:endParaRPr lang="fr-FR"/>
          </a:p>
        </p:txBody>
      </p:sp>
    </p:spTree>
    <p:extLst>
      <p:ext uri="{BB962C8B-B14F-4D97-AF65-F5344CB8AC3E}">
        <p14:creationId xmlns:p14="http://schemas.microsoft.com/office/powerpoint/2010/main" val="4025180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benjamin.nguyen@insa-cvl.fr"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F957E-2289-D3D7-4A8C-3BCE1506F1EA}"/>
              </a:ext>
            </a:extLst>
          </p:cNvPr>
          <p:cNvSpPr>
            <a:spLocks noGrp="1"/>
          </p:cNvSpPr>
          <p:nvPr>
            <p:ph type="ctrTitle"/>
          </p:nvPr>
        </p:nvSpPr>
        <p:spPr/>
        <p:txBody>
          <a:bodyPr/>
          <a:lstStyle/>
          <a:p>
            <a:r>
              <a:rPr lang="en-US" dirty="0"/>
              <a:t>Java</a:t>
            </a:r>
            <a:endParaRPr lang="fr-FR" dirty="0"/>
          </a:p>
        </p:txBody>
      </p:sp>
      <p:sp>
        <p:nvSpPr>
          <p:cNvPr id="3" name="Subtitle 2">
            <a:extLst>
              <a:ext uri="{FF2B5EF4-FFF2-40B4-BE49-F238E27FC236}">
                <a16:creationId xmlns:a16="http://schemas.microsoft.com/office/drawing/2014/main" id="{59F83C63-8AED-A5E5-3F1E-477FC16AACA5}"/>
              </a:ext>
            </a:extLst>
          </p:cNvPr>
          <p:cNvSpPr>
            <a:spLocks noGrp="1"/>
          </p:cNvSpPr>
          <p:nvPr>
            <p:ph type="subTitle" idx="1"/>
          </p:nvPr>
        </p:nvSpPr>
        <p:spPr/>
        <p:txBody>
          <a:bodyPr/>
          <a:lstStyle/>
          <a:p>
            <a:r>
              <a:rPr lang="en-US" dirty="0">
                <a:hlinkClick r:id="rId2"/>
              </a:rPr>
              <a:t>benjamin.nguyen@insa-cvl.fr</a:t>
            </a:r>
            <a:endParaRPr lang="en-US" dirty="0"/>
          </a:p>
          <a:p>
            <a:r>
              <a:rPr lang="en-US" dirty="0" err="1"/>
              <a:t>d’après</a:t>
            </a:r>
            <a:r>
              <a:rPr lang="en-US" dirty="0"/>
              <a:t> J.-M. </a:t>
            </a:r>
            <a:r>
              <a:rPr lang="en-US" dirty="0" err="1"/>
              <a:t>Doudoux</a:t>
            </a:r>
            <a:endParaRPr lang="fr-FR" dirty="0"/>
          </a:p>
        </p:txBody>
      </p:sp>
      <p:pic>
        <p:nvPicPr>
          <p:cNvPr id="5" name="Picture 4" descr="A logo for a institute&#10;&#10;Description automatically generated">
            <a:extLst>
              <a:ext uri="{FF2B5EF4-FFF2-40B4-BE49-F238E27FC236}">
                <a16:creationId xmlns:a16="http://schemas.microsoft.com/office/drawing/2014/main" id="{26478E95-300F-9116-556E-BA1D5C4952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2436" y="73892"/>
            <a:ext cx="1819564" cy="1214396"/>
          </a:xfrm>
          <a:prstGeom prst="rect">
            <a:avLst/>
          </a:prstGeom>
        </p:spPr>
      </p:pic>
      <p:pic>
        <p:nvPicPr>
          <p:cNvPr id="7" name="Picture 6" descr="A logo with a cup and a smoke&#10;&#10;Description automatically generated with medium confidence">
            <a:extLst>
              <a:ext uri="{FF2B5EF4-FFF2-40B4-BE49-F238E27FC236}">
                <a16:creationId xmlns:a16="http://schemas.microsoft.com/office/drawing/2014/main" id="{599BF20B-AA2D-F9AD-34D4-39D418EDAB3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716" y="0"/>
            <a:ext cx="678356" cy="1242291"/>
          </a:xfrm>
          <a:prstGeom prst="rect">
            <a:avLst/>
          </a:prstGeom>
        </p:spPr>
      </p:pic>
    </p:spTree>
    <p:extLst>
      <p:ext uri="{BB962C8B-B14F-4D97-AF65-F5344CB8AC3E}">
        <p14:creationId xmlns:p14="http://schemas.microsoft.com/office/powerpoint/2010/main" val="2005170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3EADD-5277-00C5-160F-652A09717967}"/>
              </a:ext>
            </a:extLst>
          </p:cNvPr>
          <p:cNvSpPr>
            <a:spLocks noGrp="1"/>
          </p:cNvSpPr>
          <p:nvPr>
            <p:ph type="title"/>
          </p:nvPr>
        </p:nvSpPr>
        <p:spPr/>
        <p:txBody>
          <a:bodyPr/>
          <a:lstStyle/>
          <a:p>
            <a:r>
              <a:rPr lang="en-US" dirty="0" err="1"/>
              <a:t>Classe</a:t>
            </a:r>
            <a:r>
              <a:rPr lang="en-US" dirty="0"/>
              <a:t> </a:t>
            </a:r>
            <a:r>
              <a:rPr lang="en-US" dirty="0" err="1"/>
              <a:t>mère</a:t>
            </a:r>
            <a:r>
              <a:rPr lang="en-US" dirty="0"/>
              <a:t> non </a:t>
            </a:r>
            <a:r>
              <a:rPr lang="en-US" dirty="0" err="1"/>
              <a:t>sérialisable</a:t>
            </a:r>
            <a:endParaRPr lang="fr-FR" dirty="0"/>
          </a:p>
        </p:txBody>
      </p:sp>
      <p:sp>
        <p:nvSpPr>
          <p:cNvPr id="3" name="Content Placeholder 2">
            <a:extLst>
              <a:ext uri="{FF2B5EF4-FFF2-40B4-BE49-F238E27FC236}">
                <a16:creationId xmlns:a16="http://schemas.microsoft.com/office/drawing/2014/main" id="{5AE9C47C-7996-30F6-9DA4-9D07AB1E2694}"/>
              </a:ext>
            </a:extLst>
          </p:cNvPr>
          <p:cNvSpPr>
            <a:spLocks noGrp="1"/>
          </p:cNvSpPr>
          <p:nvPr>
            <p:ph idx="1"/>
          </p:nvPr>
        </p:nvSpPr>
        <p:spPr/>
        <p:txBody>
          <a:bodyPr>
            <a:normAutofit fontScale="92500" lnSpcReduction="10000"/>
          </a:bodyPr>
          <a:lstStyle/>
          <a:p>
            <a:pPr marL="0" indent="0">
              <a:buNone/>
            </a:pPr>
            <a:r>
              <a:rPr lang="fr-FR" dirty="0"/>
              <a:t>L'héritage peut aussi avoir un impact sur la sérialisation notamment lorsqu'une classe fille est sérialisable mais qu'aucune de ses classes mères l'est.</a:t>
            </a:r>
          </a:p>
          <a:p>
            <a:pPr marL="0" indent="0">
              <a:buNone/>
            </a:pPr>
            <a:r>
              <a:rPr lang="fr-FR" dirty="0"/>
              <a:t>Dans ce cas, l'état des propriétés de la classe mère est ignoré lors de la sérialisation : la valeur par défaut de ces propriétés est alors celle par défaut selon leur type.</a:t>
            </a:r>
          </a:p>
          <a:p>
            <a:pPr marL="0" indent="0">
              <a:buNone/>
            </a:pPr>
            <a:r>
              <a:rPr lang="fr-FR" dirty="0"/>
              <a:t>Si la classe mère n'est pas sérialisable, son état n'est pas pris en compte lors de la sérialisation/désérialisation même si ses champs sont hérités et accessibles dans la classe fille.</a:t>
            </a:r>
          </a:p>
          <a:p>
            <a:pPr marL="0" indent="0">
              <a:buNone/>
            </a:pPr>
            <a:endParaRPr lang="fr-FR" dirty="0"/>
          </a:p>
          <a:p>
            <a:pPr marL="0" indent="0">
              <a:buNone/>
            </a:pPr>
            <a:r>
              <a:rPr lang="fr-FR" dirty="0"/>
              <a:t>Voir : </a:t>
            </a:r>
            <a:r>
              <a:rPr lang="fr-FR" dirty="0" err="1"/>
              <a:t>MaClasseMere</a:t>
            </a:r>
            <a:r>
              <a:rPr lang="fr-FR" dirty="0"/>
              <a:t>, </a:t>
            </a:r>
            <a:r>
              <a:rPr lang="fr-FR" dirty="0" err="1"/>
              <a:t>MaClasseFille</a:t>
            </a:r>
            <a:r>
              <a:rPr lang="fr-FR" dirty="0"/>
              <a:t>, </a:t>
            </a:r>
            <a:r>
              <a:rPr lang="fr-FR" dirty="0" err="1"/>
              <a:t>SerDeserMaClasseFille</a:t>
            </a:r>
            <a:endParaRPr lang="fr-FR" dirty="0"/>
          </a:p>
          <a:p>
            <a:endParaRPr lang="fr-FR" dirty="0"/>
          </a:p>
        </p:txBody>
      </p:sp>
    </p:spTree>
    <p:extLst>
      <p:ext uri="{BB962C8B-B14F-4D97-AF65-F5344CB8AC3E}">
        <p14:creationId xmlns:p14="http://schemas.microsoft.com/office/powerpoint/2010/main" val="3457056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43B68-85CA-C846-198C-3E43BBB284EA}"/>
              </a:ext>
            </a:extLst>
          </p:cNvPr>
          <p:cNvSpPr>
            <a:spLocks noGrp="1"/>
          </p:cNvSpPr>
          <p:nvPr>
            <p:ph type="title"/>
          </p:nvPr>
        </p:nvSpPr>
        <p:spPr/>
        <p:txBody>
          <a:bodyPr/>
          <a:lstStyle/>
          <a:p>
            <a:r>
              <a:rPr lang="en-US" dirty="0" err="1"/>
              <a:t>Sérialisation</a:t>
            </a:r>
            <a:r>
              <a:rPr lang="en-US" dirty="0"/>
              <a:t> </a:t>
            </a:r>
            <a:r>
              <a:rPr lang="en-US" dirty="0" err="1"/>
              <a:t>personnalisée</a:t>
            </a:r>
            <a:endParaRPr lang="fr-FR" dirty="0"/>
          </a:p>
        </p:txBody>
      </p:sp>
      <p:sp>
        <p:nvSpPr>
          <p:cNvPr id="3" name="Content Placeholder 2">
            <a:extLst>
              <a:ext uri="{FF2B5EF4-FFF2-40B4-BE49-F238E27FC236}">
                <a16:creationId xmlns:a16="http://schemas.microsoft.com/office/drawing/2014/main" id="{94A8BDC6-1320-067F-D0A4-5893079A0144}"/>
              </a:ext>
            </a:extLst>
          </p:cNvPr>
          <p:cNvSpPr>
            <a:spLocks noGrp="1"/>
          </p:cNvSpPr>
          <p:nvPr>
            <p:ph idx="1"/>
          </p:nvPr>
        </p:nvSpPr>
        <p:spPr/>
        <p:txBody>
          <a:bodyPr>
            <a:normAutofit fontScale="92500" lnSpcReduction="10000"/>
          </a:bodyPr>
          <a:lstStyle/>
          <a:p>
            <a:r>
              <a:rPr lang="en-US" dirty="0"/>
              <a:t>Il </a:t>
            </a:r>
            <a:r>
              <a:rPr lang="en-US" dirty="0" err="1"/>
              <a:t>est</a:t>
            </a:r>
            <a:r>
              <a:rPr lang="en-US" dirty="0"/>
              <a:t> possible de </a:t>
            </a:r>
            <a:r>
              <a:rPr lang="en-US" dirty="0" err="1"/>
              <a:t>personnalisé</a:t>
            </a:r>
            <a:r>
              <a:rPr lang="en-US" dirty="0"/>
              <a:t> la </a:t>
            </a:r>
            <a:r>
              <a:rPr lang="en-US" dirty="0" err="1"/>
              <a:t>sérialisation</a:t>
            </a:r>
            <a:r>
              <a:rPr lang="en-US" dirty="0"/>
              <a:t> et </a:t>
            </a:r>
            <a:r>
              <a:rPr lang="en-US" dirty="0" err="1"/>
              <a:t>désérialisation</a:t>
            </a:r>
            <a:endParaRPr lang="en-US" dirty="0"/>
          </a:p>
          <a:p>
            <a:r>
              <a:rPr lang="fr-FR" dirty="0"/>
              <a:t>Dans certains cas, il est nécessaire d'utiliser cette personnalisation, par exemple :</a:t>
            </a:r>
          </a:p>
          <a:p>
            <a:pPr lvl="1"/>
            <a:r>
              <a:rPr lang="fr-FR" dirty="0"/>
              <a:t>pour contrôler les instances utilisées</a:t>
            </a:r>
          </a:p>
          <a:p>
            <a:pPr lvl="1"/>
            <a:r>
              <a:rPr lang="fr-FR" dirty="0"/>
              <a:t>pour tenir compte des données sensibles</a:t>
            </a:r>
          </a:p>
          <a:p>
            <a:pPr lvl="1"/>
            <a:r>
              <a:rPr lang="fr-FR" dirty="0"/>
              <a:t>pour gérer la sérialisation de différentes versions de la classe</a:t>
            </a:r>
          </a:p>
          <a:p>
            <a:r>
              <a:rPr lang="fr-FR" dirty="0"/>
              <a:t>Plusieurs mécanismes sont proposés en standard pour personnaliser la sérialisation/désérialisation :</a:t>
            </a:r>
          </a:p>
          <a:p>
            <a:pPr lvl="1"/>
            <a:r>
              <a:rPr lang="fr-FR" dirty="0"/>
              <a:t>définir explicitement la liste des champs à inclure dans la sérialisation</a:t>
            </a:r>
          </a:p>
          <a:p>
            <a:pPr lvl="1"/>
            <a:r>
              <a:rPr lang="fr-FR" dirty="0"/>
              <a:t>définir les méthodes </a:t>
            </a:r>
            <a:r>
              <a:rPr lang="fr-FR" dirty="0" err="1"/>
              <a:t>writeObject</a:t>
            </a:r>
            <a:r>
              <a:rPr lang="fr-FR" dirty="0"/>
              <a:t>() et </a:t>
            </a:r>
            <a:r>
              <a:rPr lang="fr-FR" dirty="0" err="1"/>
              <a:t>readObject</a:t>
            </a:r>
            <a:r>
              <a:rPr lang="fr-FR" dirty="0"/>
              <a:t>()</a:t>
            </a:r>
          </a:p>
          <a:p>
            <a:pPr lvl="1"/>
            <a:r>
              <a:rPr lang="fr-FR" dirty="0"/>
              <a:t>définir les méthodes </a:t>
            </a:r>
            <a:r>
              <a:rPr lang="fr-FR" dirty="0" err="1"/>
              <a:t>writeReplace</a:t>
            </a:r>
            <a:r>
              <a:rPr lang="fr-FR" dirty="0"/>
              <a:t>() et </a:t>
            </a:r>
            <a:r>
              <a:rPr lang="fr-FR" dirty="0" err="1"/>
              <a:t>readResolve</a:t>
            </a:r>
            <a:r>
              <a:rPr lang="fr-FR" dirty="0"/>
              <a:t>()</a:t>
            </a:r>
          </a:p>
          <a:p>
            <a:pPr lvl="1"/>
            <a:r>
              <a:rPr lang="fr-FR" dirty="0"/>
              <a:t>implémenter l'interface </a:t>
            </a:r>
            <a:r>
              <a:rPr lang="fr-FR" dirty="0" err="1"/>
              <a:t>Externalizable</a:t>
            </a:r>
            <a:endParaRPr lang="fr-FR" dirty="0"/>
          </a:p>
          <a:p>
            <a:endParaRPr lang="fr-FR" dirty="0"/>
          </a:p>
          <a:p>
            <a:endParaRPr lang="fr-FR" dirty="0"/>
          </a:p>
        </p:txBody>
      </p:sp>
    </p:spTree>
    <p:extLst>
      <p:ext uri="{BB962C8B-B14F-4D97-AF65-F5344CB8AC3E}">
        <p14:creationId xmlns:p14="http://schemas.microsoft.com/office/powerpoint/2010/main" val="2607464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F88DE-CF9F-3819-6846-C94D21B49051}"/>
              </a:ext>
            </a:extLst>
          </p:cNvPr>
          <p:cNvSpPr>
            <a:spLocks noGrp="1"/>
          </p:cNvSpPr>
          <p:nvPr>
            <p:ph type="title"/>
          </p:nvPr>
        </p:nvSpPr>
        <p:spPr/>
        <p:txBody>
          <a:bodyPr/>
          <a:lstStyle/>
          <a:p>
            <a:r>
              <a:rPr lang="en-US" dirty="0" err="1"/>
              <a:t>Sérialisation</a:t>
            </a:r>
            <a:r>
              <a:rPr lang="en-US" dirty="0"/>
              <a:t> </a:t>
            </a:r>
            <a:r>
              <a:rPr lang="en-US" dirty="0" err="1"/>
              <a:t>personnalisée</a:t>
            </a:r>
            <a:r>
              <a:rPr lang="en-US" dirty="0"/>
              <a:t> : choix des champs</a:t>
            </a:r>
            <a:endParaRPr lang="fr-FR" dirty="0"/>
          </a:p>
        </p:txBody>
      </p:sp>
      <p:sp>
        <p:nvSpPr>
          <p:cNvPr id="3" name="Content Placeholder 2">
            <a:extLst>
              <a:ext uri="{FF2B5EF4-FFF2-40B4-BE49-F238E27FC236}">
                <a16:creationId xmlns:a16="http://schemas.microsoft.com/office/drawing/2014/main" id="{E7CDC493-B60E-EB3E-0895-C2248D23117C}"/>
              </a:ext>
            </a:extLst>
          </p:cNvPr>
          <p:cNvSpPr>
            <a:spLocks noGrp="1"/>
          </p:cNvSpPr>
          <p:nvPr>
            <p:ph idx="1"/>
          </p:nvPr>
        </p:nvSpPr>
        <p:spPr/>
        <p:txBody>
          <a:bodyPr>
            <a:normAutofit fontScale="92500" lnSpcReduction="20000"/>
          </a:bodyPr>
          <a:lstStyle/>
          <a:p>
            <a:r>
              <a:rPr lang="fr-FR" dirty="0"/>
              <a:t>Il est possible de préciser explicitement la liste des champs qui devront être pris en compte lors de la sérialisation/désérialisation en définissant un champ qui est un tableau de type java.io. </a:t>
            </a:r>
            <a:r>
              <a:rPr lang="fr-FR" dirty="0" err="1"/>
              <a:t>ObjectStreamField</a:t>
            </a:r>
            <a:r>
              <a:rPr lang="fr-FR" dirty="0"/>
              <a:t>.</a:t>
            </a:r>
          </a:p>
          <a:p>
            <a:r>
              <a:rPr lang="fr-FR" dirty="0"/>
              <a:t>Ce champ doit obligatoirement se nommer </a:t>
            </a:r>
            <a:r>
              <a:rPr lang="fr-FR" dirty="0" err="1">
                <a:latin typeface="Courier New" panose="02070309020205020404" pitchFamily="49" charset="0"/>
                <a:cs typeface="Courier New" panose="02070309020205020404" pitchFamily="49" charset="0"/>
              </a:rPr>
              <a:t>serialPersistentFields</a:t>
            </a:r>
            <a:r>
              <a:rPr lang="fr-FR" dirty="0"/>
              <a:t> et doit être déclaré avec les modificateurs </a:t>
            </a:r>
            <a:r>
              <a:rPr lang="fr-FR" dirty="0" err="1">
                <a:latin typeface="Courier New" panose="02070309020205020404" pitchFamily="49" charset="0"/>
                <a:cs typeface="Courier New" panose="02070309020205020404" pitchFamily="49" charset="0"/>
              </a:rPr>
              <a:t>private</a:t>
            </a:r>
            <a:r>
              <a:rPr lang="fr-FR" dirty="0"/>
              <a:t>, </a:t>
            </a:r>
            <a:r>
              <a:rPr lang="fr-FR" dirty="0" err="1">
                <a:latin typeface="Courier New" panose="02070309020205020404" pitchFamily="49" charset="0"/>
                <a:cs typeface="Courier New" panose="02070309020205020404" pitchFamily="49" charset="0"/>
              </a:rPr>
              <a:t>static</a:t>
            </a:r>
            <a:r>
              <a:rPr lang="fr-FR" dirty="0"/>
              <a:t> et </a:t>
            </a:r>
            <a:r>
              <a:rPr lang="fr-FR" dirty="0">
                <a:latin typeface="Courier New" panose="02070309020205020404" pitchFamily="49" charset="0"/>
                <a:cs typeface="Courier New" panose="02070309020205020404" pitchFamily="49" charset="0"/>
              </a:rPr>
              <a:t>final</a:t>
            </a:r>
            <a:r>
              <a:rPr lang="fr-FR" dirty="0"/>
              <a:t>.</a:t>
            </a:r>
          </a:p>
          <a:p>
            <a:r>
              <a:rPr lang="fr-FR" b="1" dirty="0"/>
              <a:t>Attention : </a:t>
            </a:r>
            <a:r>
              <a:rPr lang="fr-FR" dirty="0"/>
              <a:t>l'utilisation d'un champ </a:t>
            </a:r>
            <a:r>
              <a:rPr lang="fr-FR" dirty="0" err="1"/>
              <a:t>serialPersistentFields</a:t>
            </a:r>
            <a:r>
              <a:rPr lang="fr-FR" dirty="0"/>
              <a:t> remplace purement et simple le mécanisme de recherche par défaut des champs à sérialiser. Ainsi un champ marqué transient mais défini dans le champ </a:t>
            </a:r>
            <a:r>
              <a:rPr lang="fr-FR" dirty="0" err="1"/>
              <a:t>serialPersistentFields</a:t>
            </a:r>
            <a:r>
              <a:rPr lang="fr-FR" dirty="0"/>
              <a:t> sera sérialisé.</a:t>
            </a:r>
          </a:p>
          <a:p>
            <a:endParaRPr lang="fr-FR" dirty="0"/>
          </a:p>
          <a:p>
            <a:r>
              <a:rPr lang="fr-FR" dirty="0"/>
              <a:t>Voir ExemplePerso1, ExemplePerso2</a:t>
            </a:r>
          </a:p>
        </p:txBody>
      </p:sp>
    </p:spTree>
    <p:extLst>
      <p:ext uri="{BB962C8B-B14F-4D97-AF65-F5344CB8AC3E}">
        <p14:creationId xmlns:p14="http://schemas.microsoft.com/office/powerpoint/2010/main" val="3670273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32A2C-107D-471F-32AA-A513068320CC}"/>
              </a:ext>
            </a:extLst>
          </p:cNvPr>
          <p:cNvSpPr>
            <a:spLocks noGrp="1"/>
          </p:cNvSpPr>
          <p:nvPr>
            <p:ph type="title"/>
          </p:nvPr>
        </p:nvSpPr>
        <p:spPr/>
        <p:txBody>
          <a:bodyPr/>
          <a:lstStyle/>
          <a:p>
            <a:r>
              <a:rPr lang="en-US" dirty="0" err="1"/>
              <a:t>Sérialisation</a:t>
            </a:r>
            <a:r>
              <a:rPr lang="en-US" dirty="0"/>
              <a:t> </a:t>
            </a:r>
            <a:r>
              <a:rPr lang="en-US" dirty="0" err="1"/>
              <a:t>personnalisée</a:t>
            </a:r>
            <a:r>
              <a:rPr lang="en-US" dirty="0"/>
              <a:t> : avec </a:t>
            </a:r>
            <a:r>
              <a:rPr lang="en-US" dirty="0" err="1"/>
              <a:t>writeObject</a:t>
            </a:r>
            <a:r>
              <a:rPr lang="en-US" dirty="0"/>
              <a:t> et </a:t>
            </a:r>
            <a:r>
              <a:rPr lang="en-US" dirty="0" err="1"/>
              <a:t>readObject</a:t>
            </a:r>
            <a:endParaRPr lang="fr-FR" dirty="0"/>
          </a:p>
        </p:txBody>
      </p:sp>
      <p:sp>
        <p:nvSpPr>
          <p:cNvPr id="3" name="Content Placeholder 2">
            <a:extLst>
              <a:ext uri="{FF2B5EF4-FFF2-40B4-BE49-F238E27FC236}">
                <a16:creationId xmlns:a16="http://schemas.microsoft.com/office/drawing/2014/main" id="{507F3966-9BA3-CC8A-57C8-576A56D20587}"/>
              </a:ext>
            </a:extLst>
          </p:cNvPr>
          <p:cNvSpPr>
            <a:spLocks noGrp="1"/>
          </p:cNvSpPr>
          <p:nvPr>
            <p:ph idx="1"/>
          </p:nvPr>
        </p:nvSpPr>
        <p:spPr/>
        <p:txBody>
          <a:bodyPr>
            <a:normAutofit fontScale="77500" lnSpcReduction="20000"/>
          </a:bodyPr>
          <a:lstStyle/>
          <a:p>
            <a:r>
              <a:rPr lang="fr-FR" dirty="0"/>
              <a:t>Les mécanismes de sérialisation/désérialisation par défaut ne sont pas toujours adaptés à certains besoins spécifiques qui requièrent une personnalisation des actions réalisées.</a:t>
            </a:r>
          </a:p>
          <a:p>
            <a:r>
              <a:rPr lang="fr-FR" dirty="0"/>
              <a:t>Pour cela, il est possible de définir les méthodes </a:t>
            </a:r>
            <a:r>
              <a:rPr lang="fr-FR" dirty="0" err="1"/>
              <a:t>writeObject</a:t>
            </a:r>
            <a:r>
              <a:rPr lang="fr-FR" dirty="0"/>
              <a:t>() et </a:t>
            </a:r>
            <a:r>
              <a:rPr lang="fr-FR" dirty="0" err="1"/>
              <a:t>readObject</a:t>
            </a:r>
            <a:r>
              <a:rPr lang="fr-FR" dirty="0"/>
              <a:t>() dans la classe à sérialiser.</a:t>
            </a:r>
          </a:p>
          <a:p>
            <a:r>
              <a:rPr lang="fr-FR" dirty="0"/>
              <a:t>Comme défini dans les spécifications de l'API </a:t>
            </a:r>
            <a:r>
              <a:rPr lang="fr-FR" dirty="0" err="1"/>
              <a:t>Serialization</a:t>
            </a:r>
            <a:r>
              <a:rPr lang="fr-FR" dirty="0"/>
              <a:t>, la signature de ces deux méthodes doit obligatoirement être :</a:t>
            </a:r>
          </a:p>
          <a:p>
            <a:pPr lvl="1"/>
            <a:r>
              <a:rPr lang="fr-FR" dirty="0" err="1"/>
              <a:t>private</a:t>
            </a:r>
            <a:r>
              <a:rPr lang="fr-FR" dirty="0"/>
              <a:t> </a:t>
            </a:r>
            <a:r>
              <a:rPr lang="fr-FR" dirty="0" err="1"/>
              <a:t>void</a:t>
            </a:r>
            <a:r>
              <a:rPr lang="fr-FR" dirty="0"/>
              <a:t> </a:t>
            </a:r>
            <a:r>
              <a:rPr lang="fr-FR" dirty="0" err="1"/>
              <a:t>readObject</a:t>
            </a:r>
            <a:r>
              <a:rPr lang="fr-FR" dirty="0"/>
              <a:t>(</a:t>
            </a:r>
            <a:r>
              <a:rPr lang="fr-FR" dirty="0" err="1"/>
              <a:t>ObjectInputStream</a:t>
            </a:r>
            <a:r>
              <a:rPr lang="fr-FR" dirty="0"/>
              <a:t> </a:t>
            </a:r>
            <a:r>
              <a:rPr lang="fr-FR" dirty="0" err="1"/>
              <a:t>ois</a:t>
            </a:r>
            <a:r>
              <a:rPr lang="fr-FR" dirty="0"/>
              <a:t>) </a:t>
            </a:r>
            <a:r>
              <a:rPr lang="fr-FR" dirty="0" err="1"/>
              <a:t>throws</a:t>
            </a:r>
            <a:r>
              <a:rPr lang="fr-FR" dirty="0"/>
              <a:t> </a:t>
            </a:r>
            <a:r>
              <a:rPr lang="fr-FR" dirty="0" err="1"/>
              <a:t>IOException</a:t>
            </a:r>
            <a:r>
              <a:rPr lang="fr-FR" dirty="0"/>
              <a:t>, </a:t>
            </a:r>
            <a:r>
              <a:rPr lang="fr-FR" dirty="0" err="1"/>
              <a:t>ClassNotFoundException</a:t>
            </a:r>
            <a:endParaRPr lang="fr-FR" dirty="0"/>
          </a:p>
          <a:p>
            <a:pPr lvl="1"/>
            <a:r>
              <a:rPr lang="fr-FR" dirty="0" err="1"/>
              <a:t>private</a:t>
            </a:r>
            <a:r>
              <a:rPr lang="fr-FR" dirty="0"/>
              <a:t> </a:t>
            </a:r>
            <a:r>
              <a:rPr lang="fr-FR" dirty="0" err="1"/>
              <a:t>void</a:t>
            </a:r>
            <a:r>
              <a:rPr lang="fr-FR" dirty="0"/>
              <a:t> </a:t>
            </a:r>
            <a:r>
              <a:rPr lang="fr-FR" dirty="0" err="1"/>
              <a:t>writeObject</a:t>
            </a:r>
            <a:r>
              <a:rPr lang="fr-FR" dirty="0"/>
              <a:t>(</a:t>
            </a:r>
            <a:r>
              <a:rPr lang="fr-FR" dirty="0" err="1"/>
              <a:t>ObjectOutptStream</a:t>
            </a:r>
            <a:r>
              <a:rPr lang="fr-FR" dirty="0"/>
              <a:t> </a:t>
            </a:r>
            <a:r>
              <a:rPr lang="fr-FR" dirty="0" err="1"/>
              <a:t>oos</a:t>
            </a:r>
            <a:r>
              <a:rPr lang="fr-FR" dirty="0"/>
              <a:t>) </a:t>
            </a:r>
            <a:r>
              <a:rPr lang="fr-FR" dirty="0" err="1"/>
              <a:t>throws</a:t>
            </a:r>
            <a:r>
              <a:rPr lang="fr-FR" dirty="0"/>
              <a:t> </a:t>
            </a:r>
            <a:r>
              <a:rPr lang="fr-FR" dirty="0" err="1"/>
              <a:t>IOException</a:t>
            </a:r>
            <a:endParaRPr lang="fr-FR" dirty="0"/>
          </a:p>
          <a:p>
            <a:r>
              <a:rPr lang="fr-FR" dirty="0"/>
              <a:t>Lors de la sérialisation/désérialisation d'un objet de la classe, ces deux méthodes seront invoquées en remplacement du mécanisme standard.</a:t>
            </a:r>
          </a:p>
          <a:p>
            <a:r>
              <a:rPr lang="fr-FR" dirty="0"/>
              <a:t>Cette section propose plusieurs cas d'utilisation de la personnalisation en utilisant les méthodes </a:t>
            </a:r>
            <a:r>
              <a:rPr lang="fr-FR" dirty="0" err="1"/>
              <a:t>writeObject</a:t>
            </a:r>
            <a:r>
              <a:rPr lang="fr-FR" dirty="0"/>
              <a:t>() et </a:t>
            </a:r>
            <a:r>
              <a:rPr lang="fr-FR" dirty="0" err="1"/>
              <a:t>readObject</a:t>
            </a:r>
            <a:r>
              <a:rPr lang="fr-FR" dirty="0"/>
              <a:t>().</a:t>
            </a:r>
          </a:p>
          <a:p>
            <a:r>
              <a:rPr lang="fr-FR" dirty="0"/>
              <a:t>Le premier cas permet de ne pas sérialiser un champ qui peut par exemple contenir des données sensibles comme un mot de passe.</a:t>
            </a:r>
          </a:p>
          <a:p>
            <a:endParaRPr lang="fr-FR" dirty="0"/>
          </a:p>
        </p:txBody>
      </p:sp>
    </p:spTree>
    <p:extLst>
      <p:ext uri="{BB962C8B-B14F-4D97-AF65-F5344CB8AC3E}">
        <p14:creationId xmlns:p14="http://schemas.microsoft.com/office/powerpoint/2010/main" val="443078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5E95A-C0E4-5AFA-FB2C-92FA17348BDC}"/>
              </a:ext>
            </a:extLst>
          </p:cNvPr>
          <p:cNvSpPr>
            <a:spLocks noGrp="1"/>
          </p:cNvSpPr>
          <p:nvPr>
            <p:ph type="title"/>
          </p:nvPr>
        </p:nvSpPr>
        <p:spPr/>
        <p:txBody>
          <a:bodyPr/>
          <a:lstStyle/>
          <a:p>
            <a:r>
              <a:rPr lang="en-US" dirty="0"/>
              <a:t>Gestion de multiples instances </a:t>
            </a:r>
            <a:r>
              <a:rPr lang="en-US" dirty="0" err="1"/>
              <a:t>writeReplace</a:t>
            </a:r>
            <a:r>
              <a:rPr lang="en-US" dirty="0"/>
              <a:t>() et </a:t>
            </a:r>
            <a:r>
              <a:rPr lang="en-US" dirty="0" err="1"/>
              <a:t>readResolve</a:t>
            </a:r>
            <a:r>
              <a:rPr lang="en-US" dirty="0"/>
              <a:t>()</a:t>
            </a:r>
            <a:endParaRPr lang="fr-FR" dirty="0"/>
          </a:p>
        </p:txBody>
      </p:sp>
      <p:sp>
        <p:nvSpPr>
          <p:cNvPr id="3" name="Content Placeholder 2">
            <a:extLst>
              <a:ext uri="{FF2B5EF4-FFF2-40B4-BE49-F238E27FC236}">
                <a16:creationId xmlns:a16="http://schemas.microsoft.com/office/drawing/2014/main" id="{5EC8582A-C0E2-0586-14FB-23077BE916EC}"/>
              </a:ext>
            </a:extLst>
          </p:cNvPr>
          <p:cNvSpPr>
            <a:spLocks noGrp="1"/>
          </p:cNvSpPr>
          <p:nvPr>
            <p:ph idx="1"/>
          </p:nvPr>
        </p:nvSpPr>
        <p:spPr/>
        <p:txBody>
          <a:bodyPr>
            <a:normAutofit fontScale="55000" lnSpcReduction="20000"/>
          </a:bodyPr>
          <a:lstStyle/>
          <a:p>
            <a:r>
              <a:rPr lang="fr-FR" dirty="0"/>
              <a:t>Lors de l'utilisation du mécanisme de sérialisation, il est parfois nécessaire d'avoir un contrôle sur l'instance obtenue ou à sérialiser. C'est notamment le cas si la classe est un singleton.</a:t>
            </a:r>
          </a:p>
          <a:p>
            <a:r>
              <a:rPr lang="fr-FR" dirty="0"/>
              <a:t>Ce cas d'utilisation met en </a:t>
            </a:r>
            <a:r>
              <a:rPr lang="fr-FR" dirty="0" err="1"/>
              <a:t>oeuvre</a:t>
            </a:r>
            <a:r>
              <a:rPr lang="fr-FR" dirty="0"/>
              <a:t> les méthodes </a:t>
            </a:r>
            <a:r>
              <a:rPr lang="fr-FR" dirty="0" err="1"/>
              <a:t>writeReplace</a:t>
            </a:r>
            <a:r>
              <a:rPr lang="fr-FR" dirty="0"/>
              <a:t> et </a:t>
            </a:r>
            <a:r>
              <a:rPr lang="fr-FR" dirty="0" err="1"/>
              <a:t>readResolve</a:t>
            </a:r>
            <a:r>
              <a:rPr lang="fr-FR" dirty="0"/>
              <a:t>().</a:t>
            </a:r>
          </a:p>
          <a:p>
            <a:r>
              <a:rPr lang="fr-FR" dirty="0"/>
              <a:t>La méthode </a:t>
            </a:r>
            <a:r>
              <a:rPr lang="fr-FR" dirty="0" err="1"/>
              <a:t>readResolve</a:t>
            </a:r>
            <a:r>
              <a:rPr lang="fr-FR" dirty="0"/>
              <a:t>() permet d'avoir un contrôle direct sur le type et l'instance retournés lors de la désérialisation. Elle doit avoir la signature suivante :</a:t>
            </a:r>
          </a:p>
          <a:p>
            <a:pPr marL="0" indent="0">
              <a:buNone/>
            </a:pPr>
            <a:r>
              <a:rPr lang="fr-FR" dirty="0"/>
              <a:t>	Object </a:t>
            </a:r>
            <a:r>
              <a:rPr lang="fr-FR" dirty="0" err="1"/>
              <a:t>readResolve</a:t>
            </a:r>
            <a:r>
              <a:rPr lang="fr-FR" dirty="0"/>
              <a:t>() </a:t>
            </a:r>
            <a:r>
              <a:rPr lang="fr-FR" dirty="0" err="1"/>
              <a:t>throws</a:t>
            </a:r>
            <a:r>
              <a:rPr lang="fr-FR" dirty="0"/>
              <a:t> </a:t>
            </a:r>
            <a:r>
              <a:rPr lang="fr-FR" dirty="0" err="1"/>
              <a:t>ObjectStreamException</a:t>
            </a:r>
            <a:r>
              <a:rPr lang="fr-FR" dirty="0"/>
              <a:t>;</a:t>
            </a:r>
          </a:p>
          <a:p>
            <a:r>
              <a:rPr lang="fr-FR" dirty="0"/>
              <a:t>La classe </a:t>
            </a:r>
            <a:r>
              <a:rPr lang="fr-FR" dirty="0" err="1"/>
              <a:t>ObjectInputStream</a:t>
            </a:r>
            <a:r>
              <a:rPr lang="fr-FR" dirty="0"/>
              <a:t> vérifie si la classe possède une méthode </a:t>
            </a:r>
            <a:r>
              <a:rPr lang="fr-FR" dirty="0" err="1"/>
              <a:t>readResolve</a:t>
            </a:r>
            <a:r>
              <a:rPr lang="fr-FR" dirty="0"/>
              <a:t>() avec cette signature et si c'est le cas elle l'invoque à la place du mécanisme standard. L'objet retourné par la méthode </a:t>
            </a:r>
            <a:r>
              <a:rPr lang="fr-FR" dirty="0" err="1"/>
              <a:t>readResolve</a:t>
            </a:r>
            <a:r>
              <a:rPr lang="fr-FR" dirty="0"/>
              <a:t>() doit cependant être compatible avec la classe de l'objet sérialisé sinon une exception de type </a:t>
            </a:r>
            <a:r>
              <a:rPr lang="fr-FR" dirty="0" err="1"/>
              <a:t>ClassCastException</a:t>
            </a:r>
            <a:r>
              <a:rPr lang="fr-FR" dirty="0"/>
              <a:t> est levée.</a:t>
            </a:r>
          </a:p>
          <a:p>
            <a:r>
              <a:rPr lang="fr-FR" dirty="0"/>
              <a:t>La méthode </a:t>
            </a:r>
            <a:r>
              <a:rPr lang="fr-FR" dirty="0" err="1"/>
              <a:t>writeReplace</a:t>
            </a:r>
            <a:r>
              <a:rPr lang="fr-FR" dirty="0"/>
              <a:t>() permet de remplacer l'instance de l'objet qui sera sérialisé. Elle doit avoir la signature suivante :</a:t>
            </a:r>
          </a:p>
          <a:p>
            <a:pPr marL="0" indent="0">
              <a:buNone/>
            </a:pPr>
            <a:r>
              <a:rPr lang="fr-FR" dirty="0"/>
              <a:t>	Object </a:t>
            </a:r>
            <a:r>
              <a:rPr lang="fr-FR" dirty="0" err="1"/>
              <a:t>writeReplace</a:t>
            </a:r>
            <a:r>
              <a:rPr lang="fr-FR" dirty="0"/>
              <a:t>() </a:t>
            </a:r>
            <a:r>
              <a:rPr lang="fr-FR" dirty="0" err="1"/>
              <a:t>throws</a:t>
            </a:r>
            <a:r>
              <a:rPr lang="fr-FR" dirty="0"/>
              <a:t> </a:t>
            </a:r>
            <a:r>
              <a:rPr lang="fr-FR" dirty="0" err="1"/>
              <a:t>ObjectStreamException</a:t>
            </a:r>
            <a:r>
              <a:rPr lang="fr-FR" dirty="0"/>
              <a:t>;</a:t>
            </a:r>
          </a:p>
          <a:p>
            <a:r>
              <a:rPr lang="fr-FR" dirty="0"/>
              <a:t>La classe </a:t>
            </a:r>
            <a:r>
              <a:rPr lang="fr-FR" dirty="0" err="1"/>
              <a:t>ObjectInputStream</a:t>
            </a:r>
            <a:r>
              <a:rPr lang="fr-FR" dirty="0"/>
              <a:t> vérifie si la classe possède une méthode </a:t>
            </a:r>
            <a:r>
              <a:rPr lang="fr-FR" dirty="0" err="1"/>
              <a:t>writeReplace</a:t>
            </a:r>
            <a:r>
              <a:rPr lang="fr-FR" dirty="0"/>
              <a:t>() avec cette signature et si c'est le cas elle l'invoque pour obtenir l'instance à sérialiser. Le type de cette instance doit être compatible avec la classe de l'objet sérialisé sinon une exception de type </a:t>
            </a:r>
            <a:r>
              <a:rPr lang="fr-FR" dirty="0" err="1"/>
              <a:t>ClassCastException</a:t>
            </a:r>
            <a:r>
              <a:rPr lang="fr-FR" dirty="0"/>
              <a:t> est levée.</a:t>
            </a:r>
          </a:p>
          <a:p>
            <a:r>
              <a:rPr lang="fr-FR" dirty="0"/>
              <a:t>Ces deux méthodes sont utilisables pour des classes qui implémentent </a:t>
            </a:r>
            <a:r>
              <a:rPr lang="fr-FR" dirty="0" err="1"/>
              <a:t>Serializable</a:t>
            </a:r>
            <a:r>
              <a:rPr lang="fr-FR" dirty="0"/>
              <a:t> ou </a:t>
            </a:r>
            <a:r>
              <a:rPr lang="fr-FR" dirty="0" err="1"/>
              <a:t>Externalizable</a:t>
            </a:r>
            <a:r>
              <a:rPr lang="fr-FR" dirty="0"/>
              <a:t>.</a:t>
            </a:r>
          </a:p>
          <a:p>
            <a:r>
              <a:rPr lang="fr-FR" dirty="0"/>
              <a:t>Les méthodes </a:t>
            </a:r>
            <a:r>
              <a:rPr lang="fr-FR" dirty="0" err="1"/>
              <a:t>readResolve</a:t>
            </a:r>
            <a:r>
              <a:rPr lang="fr-FR" dirty="0"/>
              <a:t>() et </a:t>
            </a:r>
            <a:r>
              <a:rPr lang="fr-FR" dirty="0" err="1"/>
              <a:t>WriteReplace</a:t>
            </a:r>
            <a:r>
              <a:rPr lang="fr-FR" dirty="0"/>
              <a:t>() peuvent avoir n'importe quel modificateur d'accès.</a:t>
            </a:r>
          </a:p>
          <a:p>
            <a:endParaRPr lang="fr-FR" dirty="0"/>
          </a:p>
        </p:txBody>
      </p:sp>
    </p:spTree>
    <p:extLst>
      <p:ext uri="{BB962C8B-B14F-4D97-AF65-F5344CB8AC3E}">
        <p14:creationId xmlns:p14="http://schemas.microsoft.com/office/powerpoint/2010/main" val="1615944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5A6C3-3C55-A64E-04D1-3756BC5502ED}"/>
              </a:ext>
            </a:extLst>
          </p:cNvPr>
          <p:cNvSpPr>
            <a:spLocks noGrp="1"/>
          </p:cNvSpPr>
          <p:nvPr>
            <p:ph type="title"/>
          </p:nvPr>
        </p:nvSpPr>
        <p:spPr/>
        <p:txBody>
          <a:bodyPr/>
          <a:lstStyle/>
          <a:p>
            <a:r>
              <a:rPr lang="en-US" dirty="0"/>
              <a:t>Interface </a:t>
            </a:r>
            <a:r>
              <a:rPr lang="en-US" dirty="0" err="1">
                <a:latin typeface="Courier New" panose="02070309020205020404" pitchFamily="49" charset="0"/>
                <a:cs typeface="Courier New" panose="02070309020205020404" pitchFamily="49" charset="0"/>
              </a:rPr>
              <a:t>Externizable</a:t>
            </a:r>
            <a:endParaRPr lang="fr-FR" dirty="0">
              <a:latin typeface="Courier New" panose="02070309020205020404" pitchFamily="49" charset="0"/>
              <a:cs typeface="Courier New" panose="02070309020205020404" pitchFamily="49" charset="0"/>
            </a:endParaRPr>
          </a:p>
        </p:txBody>
      </p:sp>
      <p:sp>
        <p:nvSpPr>
          <p:cNvPr id="3" name="Content Placeholder 2">
            <a:extLst>
              <a:ext uri="{FF2B5EF4-FFF2-40B4-BE49-F238E27FC236}">
                <a16:creationId xmlns:a16="http://schemas.microsoft.com/office/drawing/2014/main" id="{E52F81AB-03DD-0D36-0B7B-7D70F0CB70B6}"/>
              </a:ext>
            </a:extLst>
          </p:cNvPr>
          <p:cNvSpPr>
            <a:spLocks noGrp="1"/>
          </p:cNvSpPr>
          <p:nvPr>
            <p:ph idx="1"/>
          </p:nvPr>
        </p:nvSpPr>
        <p:spPr/>
        <p:txBody>
          <a:bodyPr/>
          <a:lstStyle/>
          <a:p>
            <a:r>
              <a:rPr lang="fr-FR" dirty="0"/>
              <a:t>L'implémentation de l'interface </a:t>
            </a:r>
            <a:r>
              <a:rPr lang="fr-FR" dirty="0" err="1"/>
              <a:t>Externalizable</a:t>
            </a:r>
            <a:r>
              <a:rPr lang="fr-FR" dirty="0"/>
              <a:t> permet d'avoir un contrôle très fin sur les opérations de sérialisation et désérialisation lorsque les mécanismes de sérialisation par défaut ne répondent pas au besoin.</a:t>
            </a:r>
          </a:p>
          <a:p>
            <a:r>
              <a:rPr lang="fr-FR" dirty="0"/>
              <a:t>L'interface </a:t>
            </a:r>
            <a:r>
              <a:rPr lang="fr-FR" dirty="0" err="1"/>
              <a:t>Externalizable</a:t>
            </a:r>
            <a:r>
              <a:rPr lang="fr-FR" dirty="0"/>
              <a:t> hérite de l'interface </a:t>
            </a:r>
            <a:r>
              <a:rPr lang="fr-FR" dirty="0" err="1"/>
              <a:t>Serializable</a:t>
            </a:r>
            <a:r>
              <a:rPr lang="fr-FR" dirty="0"/>
              <a:t>. Elle définit deux méthodes :</a:t>
            </a:r>
          </a:p>
        </p:txBody>
      </p:sp>
      <p:graphicFrame>
        <p:nvGraphicFramePr>
          <p:cNvPr id="4" name="Table 3">
            <a:extLst>
              <a:ext uri="{FF2B5EF4-FFF2-40B4-BE49-F238E27FC236}">
                <a16:creationId xmlns:a16="http://schemas.microsoft.com/office/drawing/2014/main" id="{CA02F804-7579-88A0-BB34-EC34EEF558E9}"/>
              </a:ext>
            </a:extLst>
          </p:cNvPr>
          <p:cNvGraphicFramePr>
            <a:graphicFrameLocks noGrp="1"/>
          </p:cNvGraphicFramePr>
          <p:nvPr>
            <p:extLst>
              <p:ext uri="{D42A27DB-BD31-4B8C-83A1-F6EECF244321}">
                <p14:modId xmlns:p14="http://schemas.microsoft.com/office/powerpoint/2010/main" val="4209973932"/>
              </p:ext>
            </p:extLst>
          </p:nvPr>
        </p:nvGraphicFramePr>
        <p:xfrm>
          <a:off x="1584925" y="4525013"/>
          <a:ext cx="8781292" cy="2079968"/>
        </p:xfrm>
        <a:graphic>
          <a:graphicData uri="http://schemas.openxmlformats.org/drawingml/2006/table">
            <a:tbl>
              <a:tblPr/>
              <a:tblGrid>
                <a:gridCol w="4390646">
                  <a:extLst>
                    <a:ext uri="{9D8B030D-6E8A-4147-A177-3AD203B41FA5}">
                      <a16:colId xmlns:a16="http://schemas.microsoft.com/office/drawing/2014/main" val="3836485021"/>
                    </a:ext>
                  </a:extLst>
                </a:gridCol>
                <a:gridCol w="4390646">
                  <a:extLst>
                    <a:ext uri="{9D8B030D-6E8A-4147-A177-3AD203B41FA5}">
                      <a16:colId xmlns:a16="http://schemas.microsoft.com/office/drawing/2014/main" val="2488970418"/>
                    </a:ext>
                  </a:extLst>
                </a:gridCol>
              </a:tblGrid>
              <a:tr h="222268">
                <a:tc>
                  <a:txBody>
                    <a:bodyPr/>
                    <a:lstStyle/>
                    <a:p>
                      <a:pPr algn="ctr"/>
                      <a:r>
                        <a:rPr lang="fr-FR" sz="1100" b="1" dirty="0"/>
                        <a:t>Méthode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100" b="1" dirty="0"/>
                        <a:t>Rôle</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98179844"/>
                  </a:ext>
                </a:extLst>
              </a:tr>
              <a:tr h="918064">
                <a:tc>
                  <a:txBody>
                    <a:bodyPr/>
                    <a:lstStyle/>
                    <a:p>
                      <a:pPr algn="ctr"/>
                      <a:r>
                        <a:rPr lang="fr-FR" sz="1100" dirty="0" err="1"/>
                        <a:t>void</a:t>
                      </a:r>
                      <a:r>
                        <a:rPr lang="fr-FR" sz="1100" dirty="0"/>
                        <a:t> </a:t>
                      </a:r>
                      <a:r>
                        <a:rPr lang="fr-FR" sz="1100" dirty="0" err="1"/>
                        <a:t>readExternal</a:t>
                      </a:r>
                      <a:r>
                        <a:rPr lang="fr-FR" sz="1100" dirty="0"/>
                        <a:t>(</a:t>
                      </a:r>
                      <a:r>
                        <a:rPr lang="fr-FR" sz="1100" dirty="0" err="1"/>
                        <a:t>ObjectInput</a:t>
                      </a:r>
                      <a:r>
                        <a:rPr lang="fr-FR" sz="1100" dirty="0"/>
                        <a:t> in)</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100" dirty="0"/>
                        <a:t>Désérialiser de manière personnalisée l'objet à partir du flux passé en paramètre. Les méthodes de l'objet de type </a:t>
                      </a:r>
                      <a:r>
                        <a:rPr lang="fr-FR" sz="1100" dirty="0" err="1"/>
                        <a:t>DataInput</a:t>
                      </a:r>
                      <a:r>
                        <a:rPr lang="fr-FR" sz="1100" dirty="0"/>
                        <a:t> permettent de lire des valeurs primitives et la méthode </a:t>
                      </a:r>
                      <a:r>
                        <a:rPr lang="fr-FR" sz="1100" dirty="0" err="1"/>
                        <a:t>readObject</a:t>
                      </a:r>
                      <a:r>
                        <a:rPr lang="fr-FR" sz="1100" dirty="0"/>
                        <a:t>() de la classe </a:t>
                      </a:r>
                      <a:r>
                        <a:rPr lang="fr-FR" sz="1100" dirty="0" err="1"/>
                        <a:t>ObjectInput</a:t>
                      </a:r>
                      <a:r>
                        <a:rPr lang="fr-FR" sz="1100" dirty="0"/>
                        <a:t> permet de lire et créer des objets</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2409143"/>
                  </a:ext>
                </a:extLst>
              </a:tr>
              <a:tr h="918064">
                <a:tc>
                  <a:txBody>
                    <a:bodyPr/>
                    <a:lstStyle/>
                    <a:p>
                      <a:pPr algn="ctr"/>
                      <a:r>
                        <a:rPr lang="fr-FR" sz="1100"/>
                        <a:t>void writeExternal(ObjectOutput out)</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100" dirty="0"/>
                        <a:t>Sérialiser de manière personnalisée l'état de l'objet dans le flux passé en paramètre. Les méthodes de l'objet de type </a:t>
                      </a:r>
                      <a:r>
                        <a:rPr lang="fr-FR" sz="1100" dirty="0" err="1"/>
                        <a:t>DataOutput</a:t>
                      </a:r>
                      <a:r>
                        <a:rPr lang="fr-FR" sz="1100" dirty="0"/>
                        <a:t> permettent d'écrire des valeurs primitives et la méthode </a:t>
                      </a:r>
                      <a:r>
                        <a:rPr lang="fr-FR" sz="1100" dirty="0" err="1"/>
                        <a:t>writeObject</a:t>
                      </a:r>
                      <a:r>
                        <a:rPr lang="fr-FR" sz="1100" dirty="0"/>
                        <a:t>() de la classe </a:t>
                      </a:r>
                      <a:r>
                        <a:rPr lang="fr-FR" sz="1100" dirty="0" err="1"/>
                        <a:t>ObjectOutput</a:t>
                      </a:r>
                      <a:r>
                        <a:rPr lang="fr-FR" sz="1100" dirty="0"/>
                        <a:t> permet d'écrire des objets</a:t>
                      </a:r>
                    </a:p>
                  </a:txBody>
                  <a:tcPr marL="38100" marR="38100" marT="38100" marB="381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2359958"/>
                  </a:ext>
                </a:extLst>
              </a:tr>
            </a:tbl>
          </a:graphicData>
        </a:graphic>
      </p:graphicFrame>
    </p:spTree>
    <p:extLst>
      <p:ext uri="{BB962C8B-B14F-4D97-AF65-F5344CB8AC3E}">
        <p14:creationId xmlns:p14="http://schemas.microsoft.com/office/powerpoint/2010/main" val="2076336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B5580-C16E-B59B-44B9-1744D9CBA888}"/>
              </a:ext>
            </a:extLst>
          </p:cNvPr>
          <p:cNvSpPr>
            <a:spLocks noGrp="1"/>
          </p:cNvSpPr>
          <p:nvPr>
            <p:ph type="title"/>
          </p:nvPr>
        </p:nvSpPr>
        <p:spPr/>
        <p:txBody>
          <a:bodyPr/>
          <a:lstStyle/>
          <a:p>
            <a:r>
              <a:rPr lang="en-US" dirty="0"/>
              <a:t>Note sur la </a:t>
            </a:r>
            <a:r>
              <a:rPr lang="en-US" dirty="0" err="1"/>
              <a:t>sécurité</a:t>
            </a:r>
            <a:endParaRPr lang="fr-FR" dirty="0"/>
          </a:p>
        </p:txBody>
      </p:sp>
      <p:sp>
        <p:nvSpPr>
          <p:cNvPr id="3" name="Content Placeholder 2">
            <a:extLst>
              <a:ext uri="{FF2B5EF4-FFF2-40B4-BE49-F238E27FC236}">
                <a16:creationId xmlns:a16="http://schemas.microsoft.com/office/drawing/2014/main" id="{A6E962CF-2E9B-23F2-939D-8D09C4835F00}"/>
              </a:ext>
            </a:extLst>
          </p:cNvPr>
          <p:cNvSpPr>
            <a:spLocks noGrp="1"/>
          </p:cNvSpPr>
          <p:nvPr>
            <p:ph idx="1"/>
          </p:nvPr>
        </p:nvSpPr>
        <p:spPr/>
        <p:txBody>
          <a:bodyPr>
            <a:normAutofit fontScale="70000" lnSpcReduction="20000"/>
          </a:bodyPr>
          <a:lstStyle/>
          <a:p>
            <a:r>
              <a:rPr lang="fr-FR" dirty="0"/>
              <a:t>La sérialisation n'est pas sécurisée : même si le format par défaut est un format binaire, ce format est connu et documenté. Le contenu des données binaires peut assez facilement permettre de définir une classe qui permettra de lire le contenu du résultat de la sérialisation.</a:t>
            </a:r>
          </a:p>
          <a:p>
            <a:r>
              <a:rPr lang="fr-FR" dirty="0"/>
              <a:t>Un simple éditeur hexadécimal permet d'obtenir les valeurs des différents champs sérialisés même ceux qui sont déclarés privés.</a:t>
            </a:r>
          </a:p>
          <a:p>
            <a:r>
              <a:rPr lang="fr-FR" dirty="0"/>
              <a:t>Il ne faut pas sérialiser de données sensibles par le processus de sérialisation standard car cela rend public ces données. Une fois un objet sérialisé, les mécanismes d'encapsulation de Java ne sont plus mis en </a:t>
            </a:r>
            <a:r>
              <a:rPr lang="fr-FR" dirty="0" err="1"/>
              <a:t>oeuvre</a:t>
            </a:r>
            <a:r>
              <a:rPr lang="fr-FR" dirty="0"/>
              <a:t> : il est possible d'accéder aux champs </a:t>
            </a:r>
            <a:r>
              <a:rPr lang="fr-FR" dirty="0" err="1"/>
              <a:t>private</a:t>
            </a:r>
            <a:r>
              <a:rPr lang="fr-FR" dirty="0"/>
              <a:t> par exemple. Il faut soit :</a:t>
            </a:r>
          </a:p>
          <a:p>
            <a:pPr lvl="1"/>
            <a:r>
              <a:rPr lang="fr-FR" dirty="0"/>
              <a:t>exclure ces champs de la sérialisation</a:t>
            </a:r>
          </a:p>
          <a:p>
            <a:pPr lvl="1"/>
            <a:r>
              <a:rPr lang="fr-FR" dirty="0"/>
              <a:t>encrypter/décrypter ces données avec une personnalisation de la sérialisation</a:t>
            </a:r>
          </a:p>
          <a:p>
            <a:pPr lvl="1"/>
            <a:r>
              <a:rPr lang="fr-FR" dirty="0"/>
              <a:t>encrypter tous les résultats de la sérialisation en utilisant la classe </a:t>
            </a:r>
            <a:r>
              <a:rPr lang="fr-FR" dirty="0" err="1"/>
              <a:t>javax.crypto.SealedObject</a:t>
            </a:r>
            <a:r>
              <a:rPr lang="fr-FR" dirty="0"/>
              <a:t> ou la classe </a:t>
            </a:r>
            <a:r>
              <a:rPr lang="fr-FR" dirty="0" err="1"/>
              <a:t>java.security.SignedObject</a:t>
            </a:r>
            <a:r>
              <a:rPr lang="fr-FR" dirty="0"/>
              <a:t> qui implémente l'interface </a:t>
            </a:r>
            <a:r>
              <a:rPr lang="fr-FR" dirty="0" err="1"/>
              <a:t>Serializable</a:t>
            </a:r>
            <a:r>
              <a:rPr lang="fr-FR" dirty="0"/>
              <a:t>. Elles permettent d'encrypter et de signer un objet</a:t>
            </a:r>
          </a:p>
          <a:p>
            <a:pPr lvl="1"/>
            <a:r>
              <a:rPr lang="fr-FR" dirty="0"/>
              <a:t>sérialiser une instance d'un proxy qui ne contient pas ces données</a:t>
            </a:r>
          </a:p>
          <a:p>
            <a:r>
              <a:rPr lang="fr-FR" dirty="0"/>
              <a:t>Le mécanisme de désérialisation permet de créer de nouvelles instances : tous les contrôles qui sont faits dans le constructeur doivent aussi être faits lors de la désérialisation.</a:t>
            </a:r>
          </a:p>
          <a:p>
            <a:endParaRPr lang="fr-FR" dirty="0"/>
          </a:p>
        </p:txBody>
      </p:sp>
      <p:sp>
        <p:nvSpPr>
          <p:cNvPr id="4" name="TextBox 3">
            <a:extLst>
              <a:ext uri="{FF2B5EF4-FFF2-40B4-BE49-F238E27FC236}">
                <a16:creationId xmlns:a16="http://schemas.microsoft.com/office/drawing/2014/main" id="{C9520B99-146E-8D27-86CE-661261ACB435}"/>
              </a:ext>
            </a:extLst>
          </p:cNvPr>
          <p:cNvSpPr txBox="1"/>
          <p:nvPr/>
        </p:nvSpPr>
        <p:spPr>
          <a:xfrm>
            <a:off x="3965417" y="5988734"/>
            <a:ext cx="4959819" cy="646331"/>
          </a:xfrm>
          <a:prstGeom prst="rect">
            <a:avLst/>
          </a:prstGeom>
          <a:noFill/>
        </p:spPr>
        <p:txBody>
          <a:bodyPr wrap="none" rtlCol="0">
            <a:spAutoFit/>
          </a:bodyPr>
          <a:lstStyle/>
          <a:p>
            <a:r>
              <a:rPr lang="fr-FR" dirty="0"/>
              <a:t>(voir exemples Personne, Personne2 et Personne3)</a:t>
            </a:r>
          </a:p>
          <a:p>
            <a:endParaRPr lang="fr-FR" dirty="0"/>
          </a:p>
        </p:txBody>
      </p:sp>
    </p:spTree>
    <p:extLst>
      <p:ext uri="{BB962C8B-B14F-4D97-AF65-F5344CB8AC3E}">
        <p14:creationId xmlns:p14="http://schemas.microsoft.com/office/powerpoint/2010/main" val="4029497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C916F-35C5-CD60-C6F0-B4337D7EC580}"/>
              </a:ext>
            </a:extLst>
          </p:cNvPr>
          <p:cNvSpPr>
            <a:spLocks noGrp="1"/>
          </p:cNvSpPr>
          <p:nvPr>
            <p:ph type="title"/>
          </p:nvPr>
        </p:nvSpPr>
        <p:spPr/>
        <p:txBody>
          <a:bodyPr/>
          <a:lstStyle/>
          <a:p>
            <a:r>
              <a:rPr lang="en-US" dirty="0"/>
              <a:t>Exceptions </a:t>
            </a:r>
            <a:r>
              <a:rPr lang="en-US" dirty="0" err="1"/>
              <a:t>liées</a:t>
            </a:r>
            <a:r>
              <a:rPr lang="en-US" dirty="0"/>
              <a:t> à la </a:t>
            </a:r>
            <a:r>
              <a:rPr lang="en-US" dirty="0" err="1"/>
              <a:t>sérialisation</a:t>
            </a:r>
            <a:r>
              <a:rPr lang="en-US" dirty="0"/>
              <a:t> </a:t>
            </a:r>
            <a:endParaRPr lang="fr-FR" dirty="0"/>
          </a:p>
        </p:txBody>
      </p:sp>
      <p:graphicFrame>
        <p:nvGraphicFramePr>
          <p:cNvPr id="4" name="Content Placeholder 3">
            <a:extLst>
              <a:ext uri="{FF2B5EF4-FFF2-40B4-BE49-F238E27FC236}">
                <a16:creationId xmlns:a16="http://schemas.microsoft.com/office/drawing/2014/main" id="{CF5C079F-3AA5-5FAC-BCE6-12A75D7131D1}"/>
              </a:ext>
            </a:extLst>
          </p:cNvPr>
          <p:cNvGraphicFramePr>
            <a:graphicFrameLocks noGrp="1"/>
          </p:cNvGraphicFramePr>
          <p:nvPr>
            <p:ph idx="1"/>
            <p:extLst>
              <p:ext uri="{D42A27DB-BD31-4B8C-83A1-F6EECF244321}">
                <p14:modId xmlns:p14="http://schemas.microsoft.com/office/powerpoint/2010/main" val="3567342310"/>
              </p:ext>
            </p:extLst>
          </p:nvPr>
        </p:nvGraphicFramePr>
        <p:xfrm>
          <a:off x="2547036" y="1825624"/>
          <a:ext cx="7097928" cy="4351341"/>
        </p:xfrm>
        <a:graphic>
          <a:graphicData uri="http://schemas.openxmlformats.org/drawingml/2006/table">
            <a:tbl>
              <a:tblPr/>
              <a:tblGrid>
                <a:gridCol w="3548964">
                  <a:extLst>
                    <a:ext uri="{9D8B030D-6E8A-4147-A177-3AD203B41FA5}">
                      <a16:colId xmlns:a16="http://schemas.microsoft.com/office/drawing/2014/main" val="285998330"/>
                    </a:ext>
                  </a:extLst>
                </a:gridCol>
                <a:gridCol w="3548964">
                  <a:extLst>
                    <a:ext uri="{9D8B030D-6E8A-4147-A177-3AD203B41FA5}">
                      <a16:colId xmlns:a16="http://schemas.microsoft.com/office/drawing/2014/main" val="232264943"/>
                    </a:ext>
                  </a:extLst>
                </a:gridCol>
              </a:tblGrid>
              <a:tr h="236598">
                <a:tc>
                  <a:txBody>
                    <a:bodyPr/>
                    <a:lstStyle/>
                    <a:p>
                      <a:pPr algn="ctr"/>
                      <a:r>
                        <a:rPr lang="fr-FR" sz="1200" b="1" dirty="0"/>
                        <a:t>Exception</a:t>
                      </a:r>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r-FR" sz="1200" b="1" dirty="0"/>
                        <a:t>Rôle</a:t>
                      </a:r>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72782261"/>
                  </a:ext>
                </a:extLst>
              </a:tr>
              <a:tr h="236598">
                <a:tc>
                  <a:txBody>
                    <a:bodyPr/>
                    <a:lstStyle/>
                    <a:p>
                      <a:pPr algn="l"/>
                      <a:r>
                        <a:rPr lang="fr-FR" sz="1200" dirty="0" err="1"/>
                        <a:t>ObjectStreamException</a:t>
                      </a:r>
                      <a:endParaRPr lang="fr-FR" sz="1200" dirty="0"/>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200" dirty="0"/>
                        <a:t>Classe mère des exceptions liées à la sérialisation</a:t>
                      </a:r>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5578840"/>
                  </a:ext>
                </a:extLst>
              </a:tr>
              <a:tr h="2088231">
                <a:tc>
                  <a:txBody>
                    <a:bodyPr/>
                    <a:lstStyle/>
                    <a:p>
                      <a:pPr algn="l"/>
                      <a:r>
                        <a:rPr lang="fr-FR" sz="1200" dirty="0" err="1"/>
                        <a:t>InvalidClassException</a:t>
                      </a:r>
                      <a:endParaRPr lang="fr-FR" sz="1200" dirty="0"/>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200" dirty="0"/>
                        <a:t>Levée lorsque qu'un objet ne peut pas être désérialisé à cause de sa classe :</a:t>
                      </a:r>
                    </a:p>
                    <a:p>
                      <a:pPr algn="l">
                        <a:buFont typeface="Arial" panose="020B0604020202020204" pitchFamily="34" charset="0"/>
                        <a:buChar char="•"/>
                      </a:pPr>
                      <a:r>
                        <a:rPr lang="fr-FR" sz="1200" dirty="0"/>
                        <a:t>le numéro de version de la classe ne correspond pas à celui des données sérialisées</a:t>
                      </a:r>
                    </a:p>
                    <a:p>
                      <a:pPr algn="l">
                        <a:buFont typeface="Arial" panose="020B0604020202020204" pitchFamily="34" charset="0"/>
                        <a:buChar char="•"/>
                      </a:pPr>
                      <a:r>
                        <a:rPr lang="fr-FR" sz="1200" dirty="0"/>
                        <a:t>le type d'un champ primitif ne correspond pas à celui d'une donnée sérialisée</a:t>
                      </a:r>
                    </a:p>
                    <a:p>
                      <a:pPr algn="l">
                        <a:buFont typeface="Arial" panose="020B0604020202020204" pitchFamily="34" charset="0"/>
                        <a:buChar char="•"/>
                      </a:pPr>
                      <a:r>
                        <a:rPr lang="fr-FR" sz="1200" dirty="0"/>
                        <a:t>la classe implémente l'interface </a:t>
                      </a:r>
                      <a:r>
                        <a:rPr lang="fr-FR" sz="1200" dirty="0" err="1"/>
                        <a:t>Externalizable</a:t>
                      </a:r>
                      <a:r>
                        <a:rPr lang="fr-FR" sz="1200" dirty="0"/>
                        <a:t> mais ne possède pas de constructeur par défaut accessible</a:t>
                      </a:r>
                    </a:p>
                    <a:p>
                      <a:pPr algn="l">
                        <a:buFont typeface="Arial" panose="020B0604020202020204" pitchFamily="34" charset="0"/>
                        <a:buChar char="•"/>
                      </a:pPr>
                      <a:r>
                        <a:rPr lang="fr-FR" sz="1200" dirty="0"/>
                        <a:t>La classe implémente l'interface </a:t>
                      </a:r>
                      <a:r>
                        <a:rPr lang="fr-FR" sz="1200" dirty="0" err="1"/>
                        <a:t>Serializable</a:t>
                      </a:r>
                      <a:r>
                        <a:rPr lang="fr-FR" sz="1200" dirty="0"/>
                        <a:t> mais une classe mère n'est pas sérialisable et ne possède pas de constructeur par défaut accessible</a:t>
                      </a:r>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6632634"/>
                  </a:ext>
                </a:extLst>
              </a:tr>
              <a:tr h="236598">
                <a:tc>
                  <a:txBody>
                    <a:bodyPr/>
                    <a:lstStyle/>
                    <a:p>
                      <a:pPr algn="l"/>
                      <a:r>
                        <a:rPr lang="fr-FR" sz="1200"/>
                        <a:t>NotSerializableException</a:t>
                      </a:r>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200" dirty="0"/>
                        <a:t>La classe n'est pas sérialisable</a:t>
                      </a:r>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52817620"/>
                  </a:ext>
                </a:extLst>
              </a:tr>
              <a:tr h="606924">
                <a:tc>
                  <a:txBody>
                    <a:bodyPr/>
                    <a:lstStyle/>
                    <a:p>
                      <a:pPr algn="l"/>
                      <a:r>
                        <a:rPr lang="fr-FR" sz="1200"/>
                        <a:t>StreamCorruptedException</a:t>
                      </a:r>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200" dirty="0"/>
                        <a:t>Le flux qui contient les données sérialisées est corrompu ou invalide (lecture de données sérialisées au format v2 avec un JDK inférieur à 1.1.5)</a:t>
                      </a:r>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78555214"/>
                  </a:ext>
                </a:extLst>
              </a:tr>
              <a:tr h="236598">
                <a:tc>
                  <a:txBody>
                    <a:bodyPr/>
                    <a:lstStyle/>
                    <a:p>
                      <a:pPr algn="l"/>
                      <a:r>
                        <a:rPr lang="fr-FR" sz="1200"/>
                        <a:t>NotActiveException</a:t>
                      </a:r>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200" dirty="0"/>
                        <a:t>La sérialisation n'est pas active</a:t>
                      </a:r>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1333977"/>
                  </a:ext>
                </a:extLst>
              </a:tr>
              <a:tr h="236598">
                <a:tc>
                  <a:txBody>
                    <a:bodyPr/>
                    <a:lstStyle/>
                    <a:p>
                      <a:pPr algn="l"/>
                      <a:r>
                        <a:rPr lang="fr-FR" sz="1200"/>
                        <a:t>InvalidObjectException</a:t>
                      </a:r>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200" dirty="0"/>
                        <a:t>La validation d'un objet désérialisé a échoué</a:t>
                      </a:r>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38767448"/>
                  </a:ext>
                </a:extLst>
              </a:tr>
              <a:tr h="236598">
                <a:tc>
                  <a:txBody>
                    <a:bodyPr/>
                    <a:lstStyle/>
                    <a:p>
                      <a:pPr algn="l"/>
                      <a:r>
                        <a:rPr lang="fr-FR" sz="1200"/>
                        <a:t>OptionalDataException</a:t>
                      </a:r>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200" dirty="0"/>
                        <a:t>La lecture de données primitives a échoué</a:t>
                      </a:r>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8689633"/>
                  </a:ext>
                </a:extLst>
              </a:tr>
              <a:tr h="236598">
                <a:tc>
                  <a:txBody>
                    <a:bodyPr/>
                    <a:lstStyle/>
                    <a:p>
                      <a:pPr algn="l"/>
                      <a:r>
                        <a:rPr lang="fr-FR" sz="1200"/>
                        <a:t>WriteAbortedException</a:t>
                      </a:r>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fr-FR" sz="1200" dirty="0"/>
                        <a:t>Une erreur est survenue durant l'écriture du flux</a:t>
                      </a:r>
                    </a:p>
                  </a:txBody>
                  <a:tcPr marL="25717" marR="25717" marT="25717" marB="2571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5131404"/>
                  </a:ext>
                </a:extLst>
              </a:tr>
            </a:tbl>
          </a:graphicData>
        </a:graphic>
      </p:graphicFrame>
    </p:spTree>
    <p:extLst>
      <p:ext uri="{BB962C8B-B14F-4D97-AF65-F5344CB8AC3E}">
        <p14:creationId xmlns:p14="http://schemas.microsoft.com/office/powerpoint/2010/main" val="2655200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5568C6E-1416-9455-1118-AACB29031A6E}"/>
              </a:ext>
            </a:extLst>
          </p:cNvPr>
          <p:cNvSpPr>
            <a:spLocks noGrp="1"/>
          </p:cNvSpPr>
          <p:nvPr>
            <p:ph type="ctrTitle"/>
          </p:nvPr>
        </p:nvSpPr>
        <p:spPr/>
        <p:txBody>
          <a:bodyPr/>
          <a:lstStyle/>
          <a:p>
            <a:r>
              <a:rPr lang="en-US" dirty="0" err="1"/>
              <a:t>Sérialisation</a:t>
            </a:r>
            <a:endParaRPr lang="fr-FR" dirty="0"/>
          </a:p>
        </p:txBody>
      </p:sp>
      <p:sp>
        <p:nvSpPr>
          <p:cNvPr id="5" name="Subtitle 4">
            <a:extLst>
              <a:ext uri="{FF2B5EF4-FFF2-40B4-BE49-F238E27FC236}">
                <a16:creationId xmlns:a16="http://schemas.microsoft.com/office/drawing/2014/main" id="{5C285334-4FA2-598D-B502-7EA62E21B3E3}"/>
              </a:ext>
            </a:extLst>
          </p:cNvPr>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2657805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14A0AB-CE09-00EE-BE80-75275391E42F}"/>
              </a:ext>
            </a:extLst>
          </p:cNvPr>
          <p:cNvSpPr/>
          <p:nvPr/>
        </p:nvSpPr>
        <p:spPr>
          <a:xfrm>
            <a:off x="609600" y="2562131"/>
            <a:ext cx="10744200" cy="866869"/>
          </a:xfrm>
          <a:prstGeom prst="rect">
            <a:avLst/>
          </a:prstGeom>
          <a:solidFill>
            <a:srgbClr val="FF0000">
              <a:alpha val="50000"/>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le 1">
            <a:extLst>
              <a:ext uri="{FF2B5EF4-FFF2-40B4-BE49-F238E27FC236}">
                <a16:creationId xmlns:a16="http://schemas.microsoft.com/office/drawing/2014/main" id="{7AF0764A-DD75-349F-1CDB-F8996553E86B}"/>
              </a:ext>
            </a:extLst>
          </p:cNvPr>
          <p:cNvSpPr>
            <a:spLocks noGrp="1"/>
          </p:cNvSpPr>
          <p:nvPr>
            <p:ph type="title"/>
          </p:nvPr>
        </p:nvSpPr>
        <p:spPr/>
        <p:txBody>
          <a:bodyPr/>
          <a:lstStyle/>
          <a:p>
            <a:r>
              <a:rPr lang="en-US" dirty="0"/>
              <a:t>But du </a:t>
            </a:r>
            <a:r>
              <a:rPr lang="en-US" dirty="0" err="1"/>
              <a:t>cours</a:t>
            </a:r>
            <a:r>
              <a:rPr lang="en-US" dirty="0"/>
              <a:t> (</a:t>
            </a:r>
            <a:r>
              <a:rPr lang="en-US" dirty="0" err="1"/>
              <a:t>compétences</a:t>
            </a:r>
            <a:r>
              <a:rPr lang="en-US" dirty="0"/>
              <a:t>)</a:t>
            </a:r>
            <a:endParaRPr lang="fr-FR" dirty="0"/>
          </a:p>
        </p:txBody>
      </p:sp>
      <p:sp>
        <p:nvSpPr>
          <p:cNvPr id="3" name="Content Placeholder 2">
            <a:extLst>
              <a:ext uri="{FF2B5EF4-FFF2-40B4-BE49-F238E27FC236}">
                <a16:creationId xmlns:a16="http://schemas.microsoft.com/office/drawing/2014/main" id="{C7E3EF9E-7824-3DE6-425F-4CDC8B873101}"/>
              </a:ext>
            </a:extLst>
          </p:cNvPr>
          <p:cNvSpPr>
            <a:spLocks noGrp="1"/>
          </p:cNvSpPr>
          <p:nvPr>
            <p:ph idx="1"/>
          </p:nvPr>
        </p:nvSpPr>
        <p:spPr/>
        <p:txBody>
          <a:bodyPr>
            <a:normAutofit fontScale="92500" lnSpcReduction="20000"/>
          </a:bodyPr>
          <a:lstStyle/>
          <a:p>
            <a:r>
              <a:rPr lang="en-US" dirty="0"/>
              <a:t>Savoir coder </a:t>
            </a:r>
            <a:r>
              <a:rPr lang="en-US" dirty="0" err="1"/>
              <a:t>une</a:t>
            </a:r>
            <a:r>
              <a:rPr lang="en-US" dirty="0"/>
              <a:t> application </a:t>
            </a:r>
            <a:r>
              <a:rPr lang="en-US" dirty="0" err="1"/>
              <a:t>complexe</a:t>
            </a:r>
            <a:r>
              <a:rPr lang="en-US" dirty="0"/>
              <a:t> </a:t>
            </a:r>
            <a:r>
              <a:rPr lang="en-US" dirty="0" err="1"/>
              <a:t>en</a:t>
            </a:r>
            <a:r>
              <a:rPr lang="en-US" dirty="0"/>
              <a:t> Java (avec des tests </a:t>
            </a:r>
            <a:r>
              <a:rPr lang="en-US" dirty="0" err="1"/>
              <a:t>unitaires</a:t>
            </a:r>
            <a:r>
              <a:rPr lang="en-US" dirty="0"/>
              <a:t>)</a:t>
            </a:r>
          </a:p>
          <a:p>
            <a:r>
              <a:rPr lang="en-US" dirty="0"/>
              <a:t>Savoir </a:t>
            </a:r>
            <a:r>
              <a:rPr lang="en-US" dirty="0" err="1"/>
              <a:t>débugger</a:t>
            </a:r>
            <a:r>
              <a:rPr lang="en-US" dirty="0"/>
              <a:t> </a:t>
            </a:r>
            <a:r>
              <a:rPr lang="en-US" dirty="0" err="1"/>
              <a:t>une</a:t>
            </a:r>
            <a:r>
              <a:rPr lang="en-US" dirty="0"/>
              <a:t> application </a:t>
            </a:r>
            <a:r>
              <a:rPr lang="en-US" dirty="0" err="1"/>
              <a:t>complexe</a:t>
            </a:r>
            <a:r>
              <a:rPr lang="en-US" dirty="0"/>
              <a:t> </a:t>
            </a:r>
            <a:r>
              <a:rPr lang="en-US" dirty="0" err="1"/>
              <a:t>en</a:t>
            </a:r>
            <a:r>
              <a:rPr lang="en-US" dirty="0"/>
              <a:t> Java</a:t>
            </a:r>
          </a:p>
          <a:p>
            <a:r>
              <a:rPr lang="en-US" dirty="0"/>
              <a:t>Savoir </a:t>
            </a:r>
            <a:r>
              <a:rPr lang="en-US" dirty="0" err="1"/>
              <a:t>gérer</a:t>
            </a:r>
            <a:r>
              <a:rPr lang="en-US" dirty="0"/>
              <a:t> les </a:t>
            </a:r>
            <a:r>
              <a:rPr lang="en-US" dirty="0" err="1"/>
              <a:t>fichiers</a:t>
            </a:r>
            <a:r>
              <a:rPr lang="en-US" dirty="0"/>
              <a:t> </a:t>
            </a:r>
            <a:r>
              <a:rPr lang="en-US" dirty="0" err="1"/>
              <a:t>en</a:t>
            </a:r>
            <a:r>
              <a:rPr lang="en-US" dirty="0"/>
              <a:t> Java</a:t>
            </a:r>
          </a:p>
          <a:p>
            <a:r>
              <a:rPr lang="en-US" dirty="0"/>
              <a:t>Savoir </a:t>
            </a:r>
            <a:r>
              <a:rPr lang="en-US" dirty="0" err="1"/>
              <a:t>gérer</a:t>
            </a:r>
            <a:r>
              <a:rPr lang="en-US" dirty="0"/>
              <a:t> la persistence </a:t>
            </a:r>
            <a:r>
              <a:rPr lang="en-US" dirty="0" err="1"/>
              <a:t>en</a:t>
            </a:r>
            <a:r>
              <a:rPr lang="en-US" dirty="0"/>
              <a:t> Java avec la </a:t>
            </a:r>
            <a:r>
              <a:rPr lang="en-US" dirty="0" err="1"/>
              <a:t>sérialisation</a:t>
            </a:r>
            <a:endParaRPr lang="en-US" dirty="0"/>
          </a:p>
          <a:p>
            <a:r>
              <a:rPr lang="en-US" dirty="0"/>
              <a:t>Savoir </a:t>
            </a:r>
            <a:r>
              <a:rPr lang="en-US" dirty="0" err="1"/>
              <a:t>utiliser</a:t>
            </a:r>
            <a:r>
              <a:rPr lang="en-US" dirty="0"/>
              <a:t> les threads </a:t>
            </a:r>
            <a:r>
              <a:rPr lang="en-US" dirty="0" err="1"/>
              <a:t>en</a:t>
            </a:r>
            <a:r>
              <a:rPr lang="en-US" dirty="0"/>
              <a:t> Java</a:t>
            </a:r>
          </a:p>
          <a:p>
            <a:r>
              <a:rPr lang="en-US" dirty="0"/>
              <a:t>Savoir </a:t>
            </a:r>
            <a:r>
              <a:rPr lang="en-US" dirty="0" err="1"/>
              <a:t>créer</a:t>
            </a:r>
            <a:r>
              <a:rPr lang="en-US" dirty="0"/>
              <a:t> </a:t>
            </a:r>
            <a:r>
              <a:rPr lang="en-US" dirty="0" err="1"/>
              <a:t>une</a:t>
            </a:r>
            <a:r>
              <a:rPr lang="en-US" dirty="0"/>
              <a:t> interface </a:t>
            </a:r>
            <a:r>
              <a:rPr lang="en-US" dirty="0" err="1"/>
              <a:t>graphique</a:t>
            </a:r>
            <a:r>
              <a:rPr lang="en-US" dirty="0"/>
              <a:t> simple </a:t>
            </a:r>
            <a:r>
              <a:rPr lang="en-US" dirty="0" err="1"/>
              <a:t>en</a:t>
            </a:r>
            <a:r>
              <a:rPr lang="en-US" dirty="0"/>
              <a:t> Java (</a:t>
            </a:r>
            <a:r>
              <a:rPr lang="en-US" dirty="0" err="1"/>
              <a:t>approche</a:t>
            </a:r>
            <a:r>
              <a:rPr lang="en-US" dirty="0"/>
              <a:t> </a:t>
            </a:r>
            <a:r>
              <a:rPr lang="en-US" dirty="0" err="1"/>
              <a:t>modèle</a:t>
            </a:r>
            <a:r>
              <a:rPr lang="en-US" dirty="0"/>
              <a:t> MVC)</a:t>
            </a:r>
          </a:p>
          <a:p>
            <a:pPr marL="0" indent="0">
              <a:buNone/>
            </a:pPr>
            <a:r>
              <a:rPr lang="fr-FR" i="1" dirty="0"/>
              <a:t>Si le temps le permet … </a:t>
            </a:r>
          </a:p>
          <a:p>
            <a:r>
              <a:rPr lang="en-US" dirty="0" err="1"/>
              <a:t>Connaître</a:t>
            </a:r>
            <a:r>
              <a:rPr lang="en-US" dirty="0"/>
              <a:t> les </a:t>
            </a:r>
            <a:r>
              <a:rPr lang="en-US" dirty="0" err="1"/>
              <a:t>bibliothèques</a:t>
            </a:r>
            <a:r>
              <a:rPr lang="en-US" dirty="0"/>
              <a:t> </a:t>
            </a:r>
            <a:r>
              <a:rPr lang="en-US" dirty="0" err="1"/>
              <a:t>cryptographiques</a:t>
            </a:r>
            <a:r>
              <a:rPr lang="en-US" dirty="0"/>
              <a:t> </a:t>
            </a:r>
            <a:r>
              <a:rPr lang="en-US" dirty="0" err="1"/>
              <a:t>en</a:t>
            </a:r>
            <a:r>
              <a:rPr lang="en-US" dirty="0"/>
              <a:t> Java</a:t>
            </a:r>
          </a:p>
          <a:p>
            <a:r>
              <a:rPr lang="en-US" dirty="0" err="1"/>
              <a:t>Comprendre</a:t>
            </a:r>
            <a:r>
              <a:rPr lang="en-US" dirty="0"/>
              <a:t> et </a:t>
            </a:r>
            <a:r>
              <a:rPr lang="en-US" dirty="0" err="1"/>
              <a:t>avoir</a:t>
            </a:r>
            <a:r>
              <a:rPr lang="en-US" dirty="0"/>
              <a:t> </a:t>
            </a:r>
            <a:r>
              <a:rPr lang="en-US" dirty="0" err="1"/>
              <a:t>utilisé</a:t>
            </a:r>
            <a:r>
              <a:rPr lang="en-US" dirty="0"/>
              <a:t> le </a:t>
            </a:r>
            <a:r>
              <a:rPr lang="en-US" dirty="0" err="1"/>
              <a:t>mécanisme</a:t>
            </a:r>
            <a:r>
              <a:rPr lang="en-US" dirty="0"/>
              <a:t> </a:t>
            </a:r>
            <a:r>
              <a:rPr lang="en-US" dirty="0" err="1"/>
              <a:t>d’introspection</a:t>
            </a:r>
            <a:r>
              <a:rPr lang="en-US" dirty="0"/>
              <a:t> </a:t>
            </a:r>
            <a:r>
              <a:rPr lang="en-US" dirty="0" err="1"/>
              <a:t>en</a:t>
            </a:r>
            <a:r>
              <a:rPr lang="en-US" dirty="0"/>
              <a:t> Java</a:t>
            </a:r>
          </a:p>
          <a:p>
            <a:r>
              <a:rPr lang="en-US" dirty="0"/>
              <a:t>Savoir </a:t>
            </a:r>
            <a:r>
              <a:rPr lang="en-US" dirty="0" err="1"/>
              <a:t>gérer</a:t>
            </a:r>
            <a:r>
              <a:rPr lang="en-US" dirty="0"/>
              <a:t> la persistence </a:t>
            </a:r>
            <a:r>
              <a:rPr lang="en-US" dirty="0" err="1"/>
              <a:t>en</a:t>
            </a:r>
            <a:r>
              <a:rPr lang="en-US" dirty="0"/>
              <a:t> Java avec </a:t>
            </a:r>
            <a:r>
              <a:rPr lang="en-US" dirty="0" err="1"/>
              <a:t>une</a:t>
            </a:r>
            <a:r>
              <a:rPr lang="en-US" dirty="0"/>
              <a:t> base de </a:t>
            </a:r>
            <a:r>
              <a:rPr lang="en-US" dirty="0" err="1"/>
              <a:t>données</a:t>
            </a:r>
            <a:endParaRPr lang="en-US" dirty="0"/>
          </a:p>
          <a:p>
            <a:endParaRPr lang="en-US" dirty="0"/>
          </a:p>
        </p:txBody>
      </p:sp>
    </p:spTree>
    <p:extLst>
      <p:ext uri="{BB962C8B-B14F-4D97-AF65-F5344CB8AC3E}">
        <p14:creationId xmlns:p14="http://schemas.microsoft.com/office/powerpoint/2010/main" val="848530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48030-DFA5-DAD3-C3D5-2549991F584D}"/>
              </a:ext>
            </a:extLst>
          </p:cNvPr>
          <p:cNvSpPr>
            <a:spLocks noGrp="1"/>
          </p:cNvSpPr>
          <p:nvPr>
            <p:ph type="title"/>
          </p:nvPr>
        </p:nvSpPr>
        <p:spPr/>
        <p:txBody>
          <a:bodyPr/>
          <a:lstStyle/>
          <a:p>
            <a:r>
              <a:rPr lang="en-US" dirty="0" err="1"/>
              <a:t>L’interface</a:t>
            </a:r>
            <a:r>
              <a:rPr lang="en-US" dirty="0"/>
              <a:t> </a:t>
            </a:r>
            <a:r>
              <a:rPr lang="en-US" dirty="0" err="1">
                <a:latin typeface="Courier New" panose="02070309020205020404" pitchFamily="49" charset="0"/>
                <a:cs typeface="Courier New" panose="02070309020205020404" pitchFamily="49" charset="0"/>
              </a:rPr>
              <a:t>java.io.Serializable</a:t>
            </a:r>
            <a:r>
              <a:rPr lang="en-US" dirty="0">
                <a:latin typeface="Courier New" panose="02070309020205020404" pitchFamily="49" charset="0"/>
                <a:cs typeface="Courier New" panose="02070309020205020404" pitchFamily="49" charset="0"/>
              </a:rPr>
              <a:t> </a:t>
            </a:r>
            <a:endParaRPr lang="fr-FR" dirty="0">
              <a:latin typeface="Courier New" panose="02070309020205020404" pitchFamily="49" charset="0"/>
              <a:cs typeface="Courier New" panose="02070309020205020404" pitchFamily="49" charset="0"/>
            </a:endParaRPr>
          </a:p>
        </p:txBody>
      </p:sp>
      <p:sp>
        <p:nvSpPr>
          <p:cNvPr id="3" name="Content Placeholder 2">
            <a:extLst>
              <a:ext uri="{FF2B5EF4-FFF2-40B4-BE49-F238E27FC236}">
                <a16:creationId xmlns:a16="http://schemas.microsoft.com/office/drawing/2014/main" id="{8C8E9CFE-CAEE-0BCB-A288-728F3D4442A8}"/>
              </a:ext>
            </a:extLst>
          </p:cNvPr>
          <p:cNvSpPr>
            <a:spLocks noGrp="1"/>
          </p:cNvSpPr>
          <p:nvPr>
            <p:ph idx="1"/>
          </p:nvPr>
        </p:nvSpPr>
        <p:spPr/>
        <p:txBody>
          <a:bodyPr/>
          <a:lstStyle/>
          <a:p>
            <a:r>
              <a:rPr lang="en-US" dirty="0" err="1"/>
              <a:t>Avantage</a:t>
            </a:r>
            <a:r>
              <a:rPr lang="en-US" dirty="0"/>
              <a:t> : </a:t>
            </a:r>
            <a:r>
              <a:rPr lang="en-US" dirty="0" err="1"/>
              <a:t>si</a:t>
            </a:r>
            <a:r>
              <a:rPr lang="en-US" dirty="0"/>
              <a:t> on </a:t>
            </a:r>
            <a:r>
              <a:rPr lang="en-US" dirty="0" err="1"/>
              <a:t>est</a:t>
            </a:r>
            <a:r>
              <a:rPr lang="en-US" dirty="0"/>
              <a:t> dans un </a:t>
            </a:r>
            <a:r>
              <a:rPr lang="en-US" dirty="0" err="1"/>
              <a:t>cas</a:t>
            </a:r>
            <a:r>
              <a:rPr lang="en-US" dirty="0"/>
              <a:t> “simple” : il </a:t>
            </a:r>
            <a:r>
              <a:rPr lang="en-US" dirty="0" err="1"/>
              <a:t>n’y</a:t>
            </a:r>
            <a:r>
              <a:rPr lang="en-US" dirty="0"/>
              <a:t> a (</a:t>
            </a:r>
            <a:r>
              <a:rPr lang="en-US" dirty="0" err="1"/>
              <a:t>pratiquement</a:t>
            </a:r>
            <a:r>
              <a:rPr lang="en-US" dirty="0"/>
              <a:t>) </a:t>
            </a:r>
            <a:r>
              <a:rPr lang="en-US" dirty="0" err="1"/>
              <a:t>rien</a:t>
            </a:r>
            <a:r>
              <a:rPr lang="en-US" dirty="0"/>
              <a:t> à faire !</a:t>
            </a:r>
          </a:p>
          <a:p>
            <a:r>
              <a:rPr lang="en-US" dirty="0" err="1"/>
              <a:t>Utilisation</a:t>
            </a:r>
            <a:r>
              <a:rPr lang="en-US" dirty="0"/>
              <a:t> d’un </a:t>
            </a:r>
            <a:r>
              <a:rPr lang="en-US" dirty="0" err="1">
                <a:latin typeface="Courier New" panose="02070309020205020404" pitchFamily="49" charset="0"/>
                <a:cs typeface="Courier New" panose="02070309020205020404" pitchFamily="49" charset="0"/>
              </a:rPr>
              <a:t>ObjectOutputStream</a:t>
            </a:r>
            <a:r>
              <a:rPr lang="en-US" dirty="0"/>
              <a:t> et d’un </a:t>
            </a:r>
            <a:r>
              <a:rPr lang="en-US" dirty="0" err="1">
                <a:latin typeface="Courier New" panose="02070309020205020404" pitchFamily="49" charset="0"/>
                <a:cs typeface="Courier New" panose="02070309020205020404" pitchFamily="49" charset="0"/>
              </a:rPr>
              <a:t>ObjectInputStream</a:t>
            </a:r>
            <a:r>
              <a:rPr lang="en-US" dirty="0"/>
              <a:t>, </a:t>
            </a:r>
            <a:r>
              <a:rPr lang="en-US" dirty="0" err="1"/>
              <a:t>ouverts</a:t>
            </a:r>
            <a:r>
              <a:rPr lang="en-US" dirty="0"/>
              <a:t> sur un </a:t>
            </a:r>
            <a:r>
              <a:rPr lang="en-US" dirty="0" err="1">
                <a:latin typeface="Courier New" panose="02070309020205020404" pitchFamily="49" charset="0"/>
                <a:cs typeface="Courier New" panose="02070309020205020404" pitchFamily="49" charset="0"/>
              </a:rPr>
              <a:t>FileOutputStream</a:t>
            </a:r>
            <a:r>
              <a:rPr lang="en-US" dirty="0"/>
              <a:t> / </a:t>
            </a:r>
            <a:r>
              <a:rPr lang="en-US" dirty="0" err="1">
                <a:latin typeface="Courier New" panose="02070309020205020404" pitchFamily="49" charset="0"/>
                <a:cs typeface="Courier New" panose="02070309020205020404" pitchFamily="49" charset="0"/>
              </a:rPr>
              <a:t>FileInputStream</a:t>
            </a:r>
            <a:endParaRPr lang="en-US" dirty="0">
              <a:latin typeface="Courier New" panose="02070309020205020404" pitchFamily="49" charset="0"/>
              <a:cs typeface="Courier New" panose="02070309020205020404" pitchFamily="49" charset="0"/>
            </a:endParaRPr>
          </a:p>
          <a:p>
            <a:r>
              <a:rPr lang="en-US" dirty="0">
                <a:cs typeface="Courier New" panose="02070309020205020404" pitchFamily="49" charset="0"/>
              </a:rPr>
              <a:t>La </a:t>
            </a:r>
            <a:r>
              <a:rPr lang="en-US" dirty="0" err="1">
                <a:cs typeface="Courier New" panose="02070309020205020404" pitchFamily="49" charset="0"/>
              </a:rPr>
              <a:t>classe</a:t>
            </a:r>
            <a:r>
              <a:rPr lang="en-US" dirty="0">
                <a:cs typeface="Courier New" panose="02070309020205020404" pitchFamily="49" charset="0"/>
              </a:rPr>
              <a:t> </a:t>
            </a:r>
            <a:r>
              <a:rPr lang="en-US" dirty="0" err="1">
                <a:cs typeface="Courier New" panose="02070309020205020404" pitchFamily="49" charset="0"/>
              </a:rPr>
              <a:t>qu’on</a:t>
            </a:r>
            <a:r>
              <a:rPr lang="en-US" dirty="0">
                <a:cs typeface="Courier New" panose="02070309020205020404" pitchFamily="49" charset="0"/>
              </a:rPr>
              <a:t> </a:t>
            </a:r>
            <a:r>
              <a:rPr lang="en-US" dirty="0" err="1">
                <a:cs typeface="Courier New" panose="02070309020205020404" pitchFamily="49" charset="0"/>
              </a:rPr>
              <a:t>veut</a:t>
            </a:r>
            <a:r>
              <a:rPr lang="en-US" dirty="0">
                <a:cs typeface="Courier New" panose="02070309020205020404" pitchFamily="49" charset="0"/>
              </a:rPr>
              <a:t> </a:t>
            </a:r>
            <a:r>
              <a:rPr lang="en-US" dirty="0" err="1">
                <a:cs typeface="Courier New" panose="02070309020205020404" pitchFamily="49" charset="0"/>
              </a:rPr>
              <a:t>sérialise</a:t>
            </a:r>
            <a:r>
              <a:rPr lang="en-US" dirty="0">
                <a:cs typeface="Courier New" panose="02070309020205020404" pitchFamily="49" charset="0"/>
              </a:rPr>
              <a:t> doit </a:t>
            </a:r>
            <a:r>
              <a:rPr lang="en-US" dirty="0" err="1">
                <a:cs typeface="Courier New" panose="02070309020205020404" pitchFamily="49" charset="0"/>
              </a:rPr>
              <a:t>implémenter</a:t>
            </a:r>
            <a:r>
              <a:rPr lang="en-US" dirty="0">
                <a:cs typeface="Courier New" panose="02070309020205020404" pitchFamily="49" charset="0"/>
              </a:rPr>
              <a:t> </a:t>
            </a:r>
            <a:r>
              <a:rPr lang="en-US" dirty="0" err="1">
                <a:cs typeface="Courier New" panose="02070309020205020404" pitchFamily="49" charset="0"/>
              </a:rPr>
              <a:t>l’interface</a:t>
            </a:r>
            <a:r>
              <a:rPr lang="en-US" dirty="0">
                <a:cs typeface="Courier New" panose="02070309020205020404" pitchFamily="49" charset="0"/>
              </a:rPr>
              <a:t> </a:t>
            </a:r>
            <a:r>
              <a:rPr lang="en-US" dirty="0">
                <a:latin typeface="Courier New" panose="02070309020205020404" pitchFamily="49" charset="0"/>
                <a:cs typeface="Courier New" panose="02070309020205020404" pitchFamily="49" charset="0"/>
              </a:rPr>
              <a:t>Serializable</a:t>
            </a:r>
            <a:r>
              <a:rPr lang="en-US" dirty="0">
                <a:cs typeface="Courier New" panose="02070309020205020404" pitchFamily="49" charset="0"/>
              </a:rPr>
              <a:t>, </a:t>
            </a:r>
            <a:r>
              <a:rPr lang="en-US" dirty="0" err="1">
                <a:cs typeface="Courier New" panose="02070309020205020404" pitchFamily="49" charset="0"/>
              </a:rPr>
              <a:t>mais</a:t>
            </a:r>
            <a:r>
              <a:rPr lang="en-US" dirty="0">
                <a:cs typeface="Courier New" panose="02070309020205020404" pitchFamily="49" charset="0"/>
              </a:rPr>
              <a:t> on </a:t>
            </a:r>
            <a:r>
              <a:rPr lang="en-US" dirty="0" err="1">
                <a:cs typeface="Courier New" panose="02070309020205020404" pitchFamily="49" charset="0"/>
              </a:rPr>
              <a:t>n’a</a:t>
            </a:r>
            <a:r>
              <a:rPr lang="en-US" dirty="0">
                <a:cs typeface="Courier New" panose="02070309020205020404" pitchFamily="49" charset="0"/>
              </a:rPr>
              <a:t> </a:t>
            </a:r>
            <a:r>
              <a:rPr lang="en-US" dirty="0" err="1">
                <a:cs typeface="Courier New" panose="02070309020205020404" pitchFamily="49" charset="0"/>
              </a:rPr>
              <a:t>besoin</a:t>
            </a:r>
            <a:r>
              <a:rPr lang="en-US" dirty="0">
                <a:cs typeface="Courier New" panose="02070309020205020404" pitchFamily="49" charset="0"/>
              </a:rPr>
              <a:t> </a:t>
            </a:r>
            <a:r>
              <a:rPr lang="en-US" dirty="0" err="1">
                <a:cs typeface="Courier New" panose="02070309020205020404" pitchFamily="49" charset="0"/>
              </a:rPr>
              <a:t>d’implémenter</a:t>
            </a:r>
            <a:r>
              <a:rPr lang="en-US" dirty="0">
                <a:cs typeface="Courier New" panose="02070309020205020404" pitchFamily="49" charset="0"/>
              </a:rPr>
              <a:t> </a:t>
            </a:r>
            <a:r>
              <a:rPr lang="en-US" dirty="0" err="1">
                <a:cs typeface="Courier New" panose="02070309020205020404" pitchFamily="49" charset="0"/>
              </a:rPr>
              <a:t>aucune</a:t>
            </a:r>
            <a:r>
              <a:rPr lang="en-US" dirty="0">
                <a:cs typeface="Courier New" panose="02070309020205020404" pitchFamily="49" charset="0"/>
              </a:rPr>
              <a:t> </a:t>
            </a:r>
            <a:r>
              <a:rPr lang="en-US" dirty="0" err="1">
                <a:cs typeface="Courier New" panose="02070309020205020404" pitchFamily="49" charset="0"/>
              </a:rPr>
              <a:t>méthode</a:t>
            </a:r>
            <a:r>
              <a:rPr lang="en-US" dirty="0">
                <a:cs typeface="Courier New" panose="02070309020205020404" pitchFamily="49" charset="0"/>
              </a:rPr>
              <a:t> !</a:t>
            </a:r>
          </a:p>
          <a:p>
            <a:r>
              <a:rPr lang="en-US" dirty="0" err="1">
                <a:cs typeface="Courier New" panose="02070309020205020404" pitchFamily="49" charset="0"/>
              </a:rPr>
              <a:t>Voir</a:t>
            </a:r>
            <a:r>
              <a:rPr lang="en-US" dirty="0">
                <a:cs typeface="Courier New" panose="02070309020205020404" pitchFamily="49" charset="0"/>
              </a:rPr>
              <a:t> </a:t>
            </a:r>
            <a:r>
              <a:rPr lang="en-US" dirty="0" err="1">
                <a:cs typeface="Courier New" panose="02070309020205020404" pitchFamily="49" charset="0"/>
              </a:rPr>
              <a:t>exemples</a:t>
            </a:r>
            <a:r>
              <a:rPr lang="en-US" dirty="0">
                <a:cs typeface="Courier New" panose="02070309020205020404" pitchFamily="49" charset="0"/>
              </a:rPr>
              <a:t> : </a:t>
            </a:r>
          </a:p>
          <a:p>
            <a:pPr lvl="1"/>
            <a:r>
              <a:rPr lang="en-US" dirty="0" err="1">
                <a:cs typeface="Courier New" panose="02070309020205020404" pitchFamily="49" charset="0"/>
              </a:rPr>
              <a:t>ExempleSimpleSer</a:t>
            </a:r>
            <a:r>
              <a:rPr lang="en-US" dirty="0">
                <a:cs typeface="Courier New" panose="02070309020205020404" pitchFamily="49" charset="0"/>
              </a:rPr>
              <a:t> et </a:t>
            </a:r>
            <a:r>
              <a:rPr lang="en-US" dirty="0" err="1">
                <a:cs typeface="Courier New" panose="02070309020205020404" pitchFamily="49" charset="0"/>
              </a:rPr>
              <a:t>ExempleSimpleDeser</a:t>
            </a:r>
            <a:endParaRPr lang="en-US" dirty="0">
              <a:cs typeface="Courier New" panose="02070309020205020404" pitchFamily="49" charset="0"/>
            </a:endParaRPr>
          </a:p>
          <a:p>
            <a:pPr marL="0" indent="0">
              <a:buNone/>
            </a:pPr>
            <a:endParaRPr lang="en-US" dirty="0"/>
          </a:p>
        </p:txBody>
      </p:sp>
    </p:spTree>
    <p:extLst>
      <p:ext uri="{BB962C8B-B14F-4D97-AF65-F5344CB8AC3E}">
        <p14:creationId xmlns:p14="http://schemas.microsoft.com/office/powerpoint/2010/main" val="1390358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4E7CC-6DEC-D1AA-EC8B-387C76E70559}"/>
              </a:ext>
            </a:extLst>
          </p:cNvPr>
          <p:cNvSpPr>
            <a:spLocks noGrp="1"/>
          </p:cNvSpPr>
          <p:nvPr>
            <p:ph type="title"/>
          </p:nvPr>
        </p:nvSpPr>
        <p:spPr/>
        <p:txBody>
          <a:bodyPr/>
          <a:lstStyle/>
          <a:p>
            <a:r>
              <a:rPr lang="en-US" dirty="0" err="1"/>
              <a:t>Utilisation</a:t>
            </a:r>
            <a:r>
              <a:rPr lang="en-US" dirty="0"/>
              <a:t> de </a:t>
            </a:r>
            <a:r>
              <a:rPr lang="en-US" dirty="0" err="1">
                <a:latin typeface="Courier New" panose="02070309020205020404" pitchFamily="49" charset="0"/>
                <a:cs typeface="Courier New" panose="02070309020205020404" pitchFamily="49" charset="0"/>
              </a:rPr>
              <a:t>serialVersionUID</a:t>
            </a:r>
            <a:endParaRPr lang="fr-FR" dirty="0">
              <a:latin typeface="Courier New" panose="02070309020205020404" pitchFamily="49" charset="0"/>
              <a:cs typeface="Courier New" panose="02070309020205020404" pitchFamily="49" charset="0"/>
            </a:endParaRPr>
          </a:p>
        </p:txBody>
      </p:sp>
      <p:sp>
        <p:nvSpPr>
          <p:cNvPr id="3" name="Content Placeholder 2">
            <a:extLst>
              <a:ext uri="{FF2B5EF4-FFF2-40B4-BE49-F238E27FC236}">
                <a16:creationId xmlns:a16="http://schemas.microsoft.com/office/drawing/2014/main" id="{AEC71703-3778-86D9-10CA-59C88D630AB0}"/>
              </a:ext>
            </a:extLst>
          </p:cNvPr>
          <p:cNvSpPr>
            <a:spLocks noGrp="1"/>
          </p:cNvSpPr>
          <p:nvPr>
            <p:ph idx="1"/>
          </p:nvPr>
        </p:nvSpPr>
        <p:spPr/>
        <p:txBody>
          <a:bodyPr/>
          <a:lstStyle/>
          <a:p>
            <a:r>
              <a:rPr lang="en-US" dirty="0"/>
              <a:t>Si on ne met </a:t>
            </a:r>
            <a:r>
              <a:rPr lang="en-US" dirty="0" err="1"/>
              <a:t>rien</a:t>
            </a:r>
            <a:r>
              <a:rPr lang="en-US" dirty="0"/>
              <a:t> : </a:t>
            </a:r>
            <a:r>
              <a:rPr lang="en-US" dirty="0" err="1"/>
              <a:t>valeur</a:t>
            </a:r>
            <a:r>
              <a:rPr lang="en-US" dirty="0"/>
              <a:t> </a:t>
            </a:r>
            <a:r>
              <a:rPr lang="en-US" dirty="0" err="1"/>
              <a:t>calculée</a:t>
            </a:r>
            <a:r>
              <a:rPr lang="en-US" dirty="0"/>
              <a:t> par </a:t>
            </a:r>
            <a:r>
              <a:rPr lang="en-US" dirty="0" err="1"/>
              <a:t>défaut</a:t>
            </a:r>
            <a:r>
              <a:rPr lang="en-US" dirty="0"/>
              <a:t> et mise à jour </a:t>
            </a:r>
            <a:r>
              <a:rPr lang="en-US" dirty="0" err="1"/>
              <a:t>si</a:t>
            </a:r>
            <a:r>
              <a:rPr lang="en-US" dirty="0"/>
              <a:t> on </a:t>
            </a:r>
            <a:r>
              <a:rPr lang="en-US" dirty="0" err="1"/>
              <a:t>modifie</a:t>
            </a:r>
            <a:r>
              <a:rPr lang="en-US" dirty="0"/>
              <a:t> la </a:t>
            </a:r>
            <a:r>
              <a:rPr lang="en-US" dirty="0" err="1"/>
              <a:t>classe</a:t>
            </a:r>
            <a:endParaRPr lang="en-US" dirty="0"/>
          </a:p>
          <a:p>
            <a:r>
              <a:rPr lang="en-US" dirty="0" err="1"/>
              <a:t>Sinon</a:t>
            </a:r>
            <a:r>
              <a:rPr lang="en-US" dirty="0"/>
              <a:t> : on doit </a:t>
            </a:r>
            <a:r>
              <a:rPr lang="en-US" dirty="0" err="1"/>
              <a:t>gérer</a:t>
            </a:r>
            <a:r>
              <a:rPr lang="en-US" dirty="0"/>
              <a:t> soi-</a:t>
            </a:r>
            <a:r>
              <a:rPr lang="en-US" dirty="0" err="1"/>
              <a:t>même</a:t>
            </a:r>
            <a:r>
              <a:rPr lang="en-US" dirty="0"/>
              <a:t> les </a:t>
            </a:r>
            <a:r>
              <a:rPr lang="en-US" dirty="0" err="1"/>
              <a:t>incompatibilités</a:t>
            </a:r>
            <a:endParaRPr lang="en-US" dirty="0"/>
          </a:p>
          <a:p>
            <a:endParaRPr lang="en-US" dirty="0"/>
          </a:p>
          <a:p>
            <a:r>
              <a:rPr lang="en-US" dirty="0" err="1"/>
              <a:t>Voir</a:t>
            </a:r>
            <a:r>
              <a:rPr lang="en-US" dirty="0"/>
              <a:t> </a:t>
            </a:r>
            <a:r>
              <a:rPr lang="en-US" dirty="0" err="1"/>
              <a:t>ExempleSimpleSer</a:t>
            </a:r>
            <a:r>
              <a:rPr lang="en-US" dirty="0"/>
              <a:t> avec des modifications</a:t>
            </a:r>
            <a:endParaRPr lang="fr-FR" dirty="0"/>
          </a:p>
        </p:txBody>
      </p:sp>
    </p:spTree>
    <p:extLst>
      <p:ext uri="{BB962C8B-B14F-4D97-AF65-F5344CB8AC3E}">
        <p14:creationId xmlns:p14="http://schemas.microsoft.com/office/powerpoint/2010/main" val="1118446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587FE-51B2-F103-ED28-11152B922966}"/>
              </a:ext>
            </a:extLst>
          </p:cNvPr>
          <p:cNvSpPr>
            <a:spLocks noGrp="1"/>
          </p:cNvSpPr>
          <p:nvPr>
            <p:ph type="title"/>
          </p:nvPr>
        </p:nvSpPr>
        <p:spPr/>
        <p:txBody>
          <a:bodyPr/>
          <a:lstStyle/>
          <a:p>
            <a:r>
              <a:rPr lang="en-US" dirty="0"/>
              <a:t>Reconstruction d’un </a:t>
            </a:r>
            <a:r>
              <a:rPr lang="en-US" dirty="0" err="1"/>
              <a:t>objet</a:t>
            </a:r>
            <a:endParaRPr lang="fr-FR" dirty="0"/>
          </a:p>
        </p:txBody>
      </p:sp>
      <p:sp>
        <p:nvSpPr>
          <p:cNvPr id="3" name="Content Placeholder 2">
            <a:extLst>
              <a:ext uri="{FF2B5EF4-FFF2-40B4-BE49-F238E27FC236}">
                <a16:creationId xmlns:a16="http://schemas.microsoft.com/office/drawing/2014/main" id="{BE6445C8-9A89-4FD9-21D6-A9A84F3D7E53}"/>
              </a:ext>
            </a:extLst>
          </p:cNvPr>
          <p:cNvSpPr>
            <a:spLocks noGrp="1"/>
          </p:cNvSpPr>
          <p:nvPr>
            <p:ph idx="1"/>
          </p:nvPr>
        </p:nvSpPr>
        <p:spPr/>
        <p:txBody>
          <a:bodyPr>
            <a:normAutofit fontScale="92500" lnSpcReduction="10000"/>
          </a:bodyPr>
          <a:lstStyle/>
          <a:p>
            <a:r>
              <a:rPr lang="en-US" dirty="0"/>
              <a:t>Une </a:t>
            </a:r>
            <a:r>
              <a:rPr lang="en-US" dirty="0" err="1"/>
              <a:t>reserialisation</a:t>
            </a:r>
            <a:r>
              <a:rPr lang="en-US" dirty="0"/>
              <a:t> </a:t>
            </a:r>
            <a:r>
              <a:rPr lang="en-US" dirty="0" err="1"/>
              <a:t>n’appelle</a:t>
            </a:r>
            <a:r>
              <a:rPr lang="en-US" dirty="0"/>
              <a:t> pas le </a:t>
            </a:r>
            <a:r>
              <a:rPr lang="en-US" dirty="0" err="1"/>
              <a:t>constructeur</a:t>
            </a:r>
            <a:r>
              <a:rPr lang="en-US" dirty="0"/>
              <a:t> ! (un peu </a:t>
            </a:r>
            <a:r>
              <a:rPr lang="en-US" dirty="0" err="1"/>
              <a:t>comme</a:t>
            </a:r>
            <a:r>
              <a:rPr lang="en-US" dirty="0"/>
              <a:t> </a:t>
            </a:r>
            <a:r>
              <a:rPr lang="en-US" dirty="0" err="1"/>
              <a:t>ce</a:t>
            </a:r>
            <a:r>
              <a:rPr lang="en-US" dirty="0"/>
              <a:t> </a:t>
            </a:r>
            <a:r>
              <a:rPr lang="en-US" dirty="0" err="1"/>
              <a:t>qu’on</a:t>
            </a:r>
            <a:r>
              <a:rPr lang="en-US" dirty="0"/>
              <a:t> a vu avec les </a:t>
            </a:r>
            <a:r>
              <a:rPr lang="en-US" dirty="0" err="1"/>
              <a:t>fichiers</a:t>
            </a:r>
            <a:r>
              <a:rPr lang="en-US" dirty="0"/>
              <a:t>)</a:t>
            </a:r>
          </a:p>
          <a:p>
            <a:r>
              <a:rPr lang="en-US" dirty="0" err="1"/>
              <a:t>Peut</a:t>
            </a:r>
            <a:r>
              <a:rPr lang="en-US" dirty="0"/>
              <a:t> poser des </a:t>
            </a:r>
            <a:r>
              <a:rPr lang="en-US" dirty="0" err="1"/>
              <a:t>problèmes</a:t>
            </a:r>
            <a:r>
              <a:rPr lang="en-US" dirty="0"/>
              <a:t> !</a:t>
            </a:r>
          </a:p>
          <a:p>
            <a:endParaRPr lang="en-US" dirty="0"/>
          </a:p>
          <a:p>
            <a:r>
              <a:rPr lang="en-US" dirty="0" err="1"/>
              <a:t>Voir</a:t>
            </a:r>
            <a:r>
              <a:rPr lang="en-US" dirty="0"/>
              <a:t> </a:t>
            </a:r>
            <a:r>
              <a:rPr lang="en-US" dirty="0" err="1"/>
              <a:t>ExempleSerialize</a:t>
            </a:r>
            <a:r>
              <a:rPr lang="en-US" dirty="0"/>
              <a:t> et </a:t>
            </a:r>
            <a:r>
              <a:rPr lang="en-US" dirty="0" err="1"/>
              <a:t>ExempleLecture</a:t>
            </a:r>
            <a:endParaRPr lang="en-US" dirty="0"/>
          </a:p>
          <a:p>
            <a:pPr algn="l"/>
            <a:r>
              <a:rPr lang="en-US" dirty="0"/>
              <a:t>Il faut dans </a:t>
            </a:r>
            <a:r>
              <a:rPr lang="en-US" dirty="0" err="1"/>
              <a:t>ce</a:t>
            </a:r>
            <a:r>
              <a:rPr lang="en-US" dirty="0"/>
              <a:t> </a:t>
            </a:r>
            <a:r>
              <a:rPr lang="en-US" dirty="0" err="1"/>
              <a:t>cas</a:t>
            </a:r>
            <a:r>
              <a:rPr lang="en-US" dirty="0"/>
              <a:t> </a:t>
            </a:r>
            <a:r>
              <a:rPr lang="en-US" dirty="0" err="1"/>
              <a:t>redéfinir</a:t>
            </a:r>
            <a:r>
              <a:rPr lang="en-US" dirty="0"/>
              <a:t> la </a:t>
            </a:r>
            <a:r>
              <a:rPr lang="en-US" dirty="0" err="1"/>
              <a:t>méthode</a:t>
            </a:r>
            <a:r>
              <a:rPr lang="en-US" dirty="0"/>
              <a:t> :</a:t>
            </a:r>
          </a:p>
          <a:p>
            <a:pPr marL="0" indent="0" algn="l">
              <a:buNone/>
            </a:pPr>
            <a:r>
              <a:rPr lang="en-US" sz="1800" b="1" dirty="0">
                <a:solidFill>
                  <a:srgbClr val="7F0055"/>
                </a:solidFill>
                <a:latin typeface="Consolas" panose="020B0609020204030204" pitchFamily="49" charset="0"/>
              </a:rPr>
              <a:t>private</a:t>
            </a:r>
            <a:r>
              <a:rPr lang="en-US" sz="1800" b="1" dirty="0">
                <a:solidFill>
                  <a:srgbClr val="000000"/>
                </a:solidFill>
                <a:latin typeface="Consolas" panose="020B0609020204030204" pitchFamily="49" charset="0"/>
              </a:rPr>
              <a:t> </a:t>
            </a:r>
            <a:r>
              <a:rPr lang="en-US" sz="1800" b="1" dirty="0">
                <a:solidFill>
                  <a:srgbClr val="7F0055"/>
                </a:solidFill>
                <a:latin typeface="Consolas" panose="020B0609020204030204" pitchFamily="49" charset="0"/>
              </a:rPr>
              <a:t>void</a:t>
            </a: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readObject</a:t>
            </a:r>
            <a:r>
              <a:rPr lang="en-US" sz="1800" b="1" dirty="0">
                <a:solidFill>
                  <a:srgbClr val="000000"/>
                </a:solidFill>
                <a:latin typeface="Consolas" panose="020B0609020204030204" pitchFamily="49" charset="0"/>
              </a:rPr>
              <a:t>(</a:t>
            </a:r>
            <a:r>
              <a:rPr lang="en-US" sz="1800" b="1" dirty="0" err="1">
                <a:solidFill>
                  <a:srgbClr val="000000"/>
                </a:solidFill>
                <a:latin typeface="Consolas" panose="020B0609020204030204" pitchFamily="49" charset="0"/>
              </a:rPr>
              <a:t>java.io.ObjectInputStream</a:t>
            </a:r>
            <a:r>
              <a:rPr lang="en-US" sz="1800" b="1" dirty="0">
                <a:solidFill>
                  <a:srgbClr val="000000"/>
                </a:solidFill>
                <a:latin typeface="Consolas" panose="020B0609020204030204" pitchFamily="49" charset="0"/>
              </a:rPr>
              <a:t> </a:t>
            </a:r>
            <a:r>
              <a:rPr lang="en-US" sz="1800" b="1" dirty="0">
                <a:solidFill>
                  <a:srgbClr val="6A3E3E"/>
                </a:solidFill>
                <a:latin typeface="Consolas" panose="020B0609020204030204" pitchFamily="49" charset="0"/>
              </a:rPr>
              <a:t>in</a:t>
            </a:r>
            <a:r>
              <a:rPr lang="en-US" sz="1800" b="1" dirty="0">
                <a:solidFill>
                  <a:srgbClr val="000000"/>
                </a:solidFill>
                <a:latin typeface="Consolas" panose="020B0609020204030204" pitchFamily="49" charset="0"/>
              </a:rPr>
              <a:t>)</a:t>
            </a:r>
          </a:p>
          <a:p>
            <a:pPr marL="0" indent="0" algn="l">
              <a:buNone/>
            </a:pPr>
            <a:r>
              <a:rPr lang="en-US" sz="1800" b="1" dirty="0">
                <a:solidFill>
                  <a:srgbClr val="000000"/>
                </a:solidFill>
                <a:latin typeface="Consolas" panose="020B0609020204030204" pitchFamily="49" charset="0"/>
              </a:rPr>
              <a:t>			</a:t>
            </a:r>
            <a:r>
              <a:rPr lang="fr-FR" sz="1800" dirty="0">
                <a:solidFill>
                  <a:srgbClr val="000000"/>
                </a:solidFill>
                <a:latin typeface="Consolas" panose="020B0609020204030204" pitchFamily="49" charset="0"/>
              </a:rPr>
              <a:t> </a:t>
            </a:r>
            <a:r>
              <a:rPr lang="fr-FR" sz="1800" b="1" dirty="0" err="1">
                <a:solidFill>
                  <a:srgbClr val="7F0055"/>
                </a:solidFill>
                <a:latin typeface="Consolas" panose="020B0609020204030204" pitchFamily="49" charset="0"/>
              </a:rPr>
              <a:t>throws</a:t>
            </a:r>
            <a:r>
              <a:rPr lang="fr-FR" sz="1800" b="1" dirty="0">
                <a:solidFill>
                  <a:srgbClr val="000000"/>
                </a:solidFill>
                <a:latin typeface="Consolas" panose="020B0609020204030204" pitchFamily="49" charset="0"/>
              </a:rPr>
              <a:t> </a:t>
            </a:r>
            <a:r>
              <a:rPr lang="fr-FR" sz="1800" b="1" dirty="0" err="1">
                <a:solidFill>
                  <a:srgbClr val="000000"/>
                </a:solidFill>
                <a:latin typeface="Consolas" panose="020B0609020204030204" pitchFamily="49" charset="0"/>
              </a:rPr>
              <a:t>IOException</a:t>
            </a:r>
            <a:r>
              <a:rPr lang="fr-FR" sz="1800" b="1" dirty="0">
                <a:solidFill>
                  <a:srgbClr val="000000"/>
                </a:solidFill>
                <a:latin typeface="Consolas" panose="020B0609020204030204" pitchFamily="49" charset="0"/>
              </a:rPr>
              <a:t>, </a:t>
            </a:r>
            <a:r>
              <a:rPr lang="fr-FR" sz="1800" b="1" dirty="0" err="1">
                <a:solidFill>
                  <a:srgbClr val="000000"/>
                </a:solidFill>
                <a:latin typeface="Consolas" panose="020B0609020204030204" pitchFamily="49" charset="0"/>
              </a:rPr>
              <a:t>ClassNotFoundException</a:t>
            </a:r>
            <a:endParaRPr lang="fr-FR" sz="1800" b="1" dirty="0">
              <a:solidFill>
                <a:srgbClr val="000000"/>
              </a:solidFill>
              <a:latin typeface="Consolas" panose="020B0609020204030204" pitchFamily="49" charset="0"/>
            </a:endParaRPr>
          </a:p>
          <a:p>
            <a:pPr marL="0" indent="0" algn="l">
              <a:buNone/>
            </a:pPr>
            <a:endParaRPr lang="fr-FR" sz="1800" b="1" dirty="0">
              <a:solidFill>
                <a:srgbClr val="000000"/>
              </a:solidFill>
              <a:latin typeface="Consolas" panose="020B0609020204030204" pitchFamily="49" charset="0"/>
            </a:endParaRPr>
          </a:p>
          <a:p>
            <a:r>
              <a:rPr lang="fr-FR" dirty="0"/>
              <a:t>Voir </a:t>
            </a:r>
            <a:r>
              <a:rPr lang="fr-FR" dirty="0" err="1"/>
              <a:t>EmployeAmeliore</a:t>
            </a:r>
            <a:r>
              <a:rPr lang="fr-FR" dirty="0"/>
              <a:t>, </a:t>
            </a:r>
            <a:r>
              <a:rPr lang="fr-FR" dirty="0" err="1"/>
              <a:t>ExempleSerializeAmeliore</a:t>
            </a:r>
            <a:r>
              <a:rPr lang="fr-FR" dirty="0"/>
              <a:t>, </a:t>
            </a:r>
            <a:r>
              <a:rPr lang="fr-FR" dirty="0" err="1"/>
              <a:t>ExempleLectureSansErreurCompte</a:t>
            </a:r>
            <a:endParaRPr lang="fr-FR" dirty="0"/>
          </a:p>
        </p:txBody>
      </p:sp>
    </p:spTree>
    <p:extLst>
      <p:ext uri="{BB962C8B-B14F-4D97-AF65-F5344CB8AC3E}">
        <p14:creationId xmlns:p14="http://schemas.microsoft.com/office/powerpoint/2010/main" val="2702668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4B32A-1CAF-2BE6-FD35-94E37AA0CC37}"/>
              </a:ext>
            </a:extLst>
          </p:cNvPr>
          <p:cNvSpPr>
            <a:spLocks noGrp="1"/>
          </p:cNvSpPr>
          <p:nvPr>
            <p:ph type="title"/>
          </p:nvPr>
        </p:nvSpPr>
        <p:spPr/>
        <p:txBody>
          <a:bodyPr/>
          <a:lstStyle/>
          <a:p>
            <a:r>
              <a:rPr lang="en-US" dirty="0"/>
              <a:t>Validation au </a:t>
            </a:r>
            <a:r>
              <a:rPr lang="en-US" dirty="0" err="1"/>
              <a:t>chargement</a:t>
            </a:r>
            <a:r>
              <a:rPr lang="en-US" dirty="0"/>
              <a:t> de </a:t>
            </a:r>
            <a:r>
              <a:rPr lang="en-US" dirty="0" err="1"/>
              <a:t>classe</a:t>
            </a:r>
            <a:endParaRPr lang="fr-FR" dirty="0"/>
          </a:p>
        </p:txBody>
      </p:sp>
      <p:sp>
        <p:nvSpPr>
          <p:cNvPr id="3" name="Content Placeholder 2">
            <a:extLst>
              <a:ext uri="{FF2B5EF4-FFF2-40B4-BE49-F238E27FC236}">
                <a16:creationId xmlns:a16="http://schemas.microsoft.com/office/drawing/2014/main" id="{ADF12DB7-50DC-4D64-2041-F335511AD71F}"/>
              </a:ext>
            </a:extLst>
          </p:cNvPr>
          <p:cNvSpPr>
            <a:spLocks noGrp="1"/>
          </p:cNvSpPr>
          <p:nvPr>
            <p:ph idx="1"/>
          </p:nvPr>
        </p:nvSpPr>
        <p:spPr/>
        <p:txBody>
          <a:bodyPr/>
          <a:lstStyle/>
          <a:p>
            <a:r>
              <a:rPr lang="en-US" dirty="0" err="1"/>
              <a:t>Utilisation</a:t>
            </a:r>
            <a:r>
              <a:rPr lang="en-US" dirty="0"/>
              <a:t> de la </a:t>
            </a:r>
            <a:r>
              <a:rPr lang="en-US" dirty="0" err="1"/>
              <a:t>méthode</a:t>
            </a:r>
            <a:r>
              <a:rPr lang="en-US" dirty="0"/>
              <a:t> </a:t>
            </a:r>
          </a:p>
          <a:p>
            <a:pPr marL="0" indent="0" algn="l">
              <a:buNone/>
            </a:pPr>
            <a:r>
              <a:rPr lang="en-US" sz="1800" b="1" dirty="0">
                <a:solidFill>
                  <a:srgbClr val="7F0055"/>
                </a:solidFill>
                <a:latin typeface="Consolas" panose="020B0609020204030204" pitchFamily="49" charset="0"/>
              </a:rPr>
              <a:t>public</a:t>
            </a:r>
            <a:r>
              <a:rPr lang="en-US" sz="1800" b="1" dirty="0">
                <a:solidFill>
                  <a:srgbClr val="000000"/>
                </a:solidFill>
                <a:latin typeface="Consolas" panose="020B0609020204030204" pitchFamily="49" charset="0"/>
              </a:rPr>
              <a:t> </a:t>
            </a:r>
            <a:r>
              <a:rPr lang="en-US" sz="1800" b="1" dirty="0">
                <a:solidFill>
                  <a:srgbClr val="7F0055"/>
                </a:solidFill>
                <a:latin typeface="Consolas" panose="020B0609020204030204" pitchFamily="49" charset="0"/>
              </a:rPr>
              <a:t>void</a:t>
            </a: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validateObject</a:t>
            </a:r>
            <a:r>
              <a:rPr lang="en-US" sz="1800" b="1" dirty="0">
                <a:solidFill>
                  <a:srgbClr val="000000"/>
                </a:solidFill>
                <a:latin typeface="Consolas" panose="020B0609020204030204" pitchFamily="49" charset="0"/>
              </a:rPr>
              <a:t>() </a:t>
            </a:r>
            <a:r>
              <a:rPr lang="en-US" sz="1800" b="1" dirty="0">
                <a:solidFill>
                  <a:srgbClr val="7F0055"/>
                </a:solidFill>
                <a:latin typeface="Consolas" panose="020B0609020204030204" pitchFamily="49" charset="0"/>
              </a:rPr>
              <a:t>throws</a:t>
            </a:r>
            <a:r>
              <a:rPr lang="en-US" sz="1800" b="1" dirty="0">
                <a:solidFill>
                  <a:srgbClr val="000000"/>
                </a:solidFill>
                <a:latin typeface="Consolas" panose="020B0609020204030204" pitchFamily="49" charset="0"/>
              </a:rPr>
              <a:t> </a:t>
            </a:r>
            <a:r>
              <a:rPr lang="en-US" sz="1800" b="1" dirty="0" err="1">
                <a:solidFill>
                  <a:srgbClr val="000000"/>
                </a:solidFill>
                <a:latin typeface="Consolas" panose="020B0609020204030204" pitchFamily="49" charset="0"/>
              </a:rPr>
              <a:t>InvalidObjectException</a:t>
            </a:r>
            <a:endParaRPr lang="en-US" sz="1800" b="1" dirty="0">
              <a:solidFill>
                <a:srgbClr val="000000"/>
              </a:solidFill>
              <a:latin typeface="Consolas" panose="020B0609020204030204" pitchFamily="49" charset="0"/>
            </a:endParaRPr>
          </a:p>
          <a:p>
            <a:pPr marL="0" indent="0" algn="l">
              <a:buNone/>
            </a:pPr>
            <a:endParaRPr lang="en-US" sz="1800" b="1" dirty="0">
              <a:solidFill>
                <a:srgbClr val="000000"/>
              </a:solidFill>
              <a:latin typeface="Consolas" panose="020B0609020204030204" pitchFamily="49" charset="0"/>
            </a:endParaRPr>
          </a:p>
          <a:p>
            <a:pPr marL="0" indent="0" algn="l">
              <a:buNone/>
            </a:pPr>
            <a:r>
              <a:rPr lang="en-US" dirty="0" err="1"/>
              <a:t>Voir</a:t>
            </a:r>
            <a:r>
              <a:rPr lang="en-US" dirty="0"/>
              <a:t> : </a:t>
            </a:r>
            <a:r>
              <a:rPr lang="en-US" dirty="0" err="1"/>
              <a:t>MaClasseValidation</a:t>
            </a:r>
            <a:r>
              <a:rPr lang="en-US" dirty="0"/>
              <a:t> et </a:t>
            </a:r>
            <a:r>
              <a:rPr lang="en-US" dirty="0" err="1"/>
              <a:t>SerDeserMaClasseValidation</a:t>
            </a:r>
            <a:endParaRPr lang="fr-FR" dirty="0"/>
          </a:p>
        </p:txBody>
      </p:sp>
    </p:spTree>
    <p:extLst>
      <p:ext uri="{BB962C8B-B14F-4D97-AF65-F5344CB8AC3E}">
        <p14:creationId xmlns:p14="http://schemas.microsoft.com/office/powerpoint/2010/main" val="3901268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5B228-B32C-A1DC-C387-3CC341D0C53F}"/>
              </a:ext>
            </a:extLst>
          </p:cNvPr>
          <p:cNvSpPr>
            <a:spLocks noGrp="1"/>
          </p:cNvSpPr>
          <p:nvPr>
            <p:ph type="title"/>
          </p:nvPr>
        </p:nvSpPr>
        <p:spPr/>
        <p:txBody>
          <a:bodyPr/>
          <a:lstStyle/>
          <a:p>
            <a:r>
              <a:rPr lang="en-US" dirty="0" err="1"/>
              <a:t>Utilisation</a:t>
            </a:r>
            <a:r>
              <a:rPr lang="en-US" dirty="0"/>
              <a:t> de </a:t>
            </a:r>
            <a:r>
              <a:rPr lang="en-US" dirty="0">
                <a:latin typeface="Courier New" panose="02070309020205020404" pitchFamily="49" charset="0"/>
                <a:cs typeface="Courier New" panose="02070309020205020404" pitchFamily="49" charset="0"/>
              </a:rPr>
              <a:t>transient</a:t>
            </a:r>
            <a:endParaRPr lang="fr-FR" dirty="0">
              <a:latin typeface="Courier New" panose="02070309020205020404" pitchFamily="49" charset="0"/>
              <a:cs typeface="Courier New" panose="02070309020205020404" pitchFamily="49" charset="0"/>
            </a:endParaRPr>
          </a:p>
        </p:txBody>
      </p:sp>
      <p:sp>
        <p:nvSpPr>
          <p:cNvPr id="3" name="Content Placeholder 2">
            <a:extLst>
              <a:ext uri="{FF2B5EF4-FFF2-40B4-BE49-F238E27FC236}">
                <a16:creationId xmlns:a16="http://schemas.microsoft.com/office/drawing/2014/main" id="{EFFA4860-57A8-4135-0963-E9C35754D0DF}"/>
              </a:ext>
            </a:extLst>
          </p:cNvPr>
          <p:cNvSpPr>
            <a:spLocks noGrp="1"/>
          </p:cNvSpPr>
          <p:nvPr>
            <p:ph idx="1"/>
          </p:nvPr>
        </p:nvSpPr>
        <p:spPr/>
        <p:txBody>
          <a:bodyPr/>
          <a:lstStyle/>
          <a:p>
            <a:r>
              <a:rPr lang="en-US" dirty="0"/>
              <a:t>Si on </a:t>
            </a:r>
            <a:r>
              <a:rPr lang="en-US" dirty="0" err="1"/>
              <a:t>n’a</a:t>
            </a:r>
            <a:r>
              <a:rPr lang="en-US" dirty="0"/>
              <a:t> pas </a:t>
            </a:r>
            <a:r>
              <a:rPr lang="en-US" dirty="0" err="1"/>
              <a:t>envie</a:t>
            </a:r>
            <a:r>
              <a:rPr lang="en-US" dirty="0"/>
              <a:t> de </a:t>
            </a:r>
            <a:r>
              <a:rPr lang="en-US" dirty="0" err="1"/>
              <a:t>sérialiser</a:t>
            </a:r>
            <a:r>
              <a:rPr lang="en-US" dirty="0"/>
              <a:t> un champ !</a:t>
            </a:r>
          </a:p>
          <a:p>
            <a:endParaRPr lang="en-US" dirty="0"/>
          </a:p>
          <a:p>
            <a:r>
              <a:rPr lang="en-US" dirty="0" err="1"/>
              <a:t>Voir</a:t>
            </a:r>
            <a:r>
              <a:rPr lang="en-US" dirty="0"/>
              <a:t> </a:t>
            </a:r>
            <a:r>
              <a:rPr lang="en-US" dirty="0" err="1"/>
              <a:t>ExempleTransient</a:t>
            </a:r>
            <a:endParaRPr lang="fr-FR" dirty="0"/>
          </a:p>
        </p:txBody>
      </p:sp>
    </p:spTree>
    <p:extLst>
      <p:ext uri="{BB962C8B-B14F-4D97-AF65-F5344CB8AC3E}">
        <p14:creationId xmlns:p14="http://schemas.microsoft.com/office/powerpoint/2010/main" val="86704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92CE-46D8-C56F-7291-79DD748B25D5}"/>
              </a:ext>
            </a:extLst>
          </p:cNvPr>
          <p:cNvSpPr>
            <a:spLocks noGrp="1"/>
          </p:cNvSpPr>
          <p:nvPr>
            <p:ph type="title"/>
          </p:nvPr>
        </p:nvSpPr>
        <p:spPr/>
        <p:txBody>
          <a:bodyPr/>
          <a:lstStyle/>
          <a:p>
            <a:r>
              <a:rPr lang="en-US" dirty="0"/>
              <a:t>Attention à </a:t>
            </a:r>
            <a:r>
              <a:rPr lang="en-US" dirty="0" err="1"/>
              <a:t>l’héritage</a:t>
            </a:r>
            <a:r>
              <a:rPr lang="en-US" dirty="0"/>
              <a:t> </a:t>
            </a:r>
            <a:r>
              <a:rPr lang="en-US" dirty="0" err="1"/>
              <a:t>lors</a:t>
            </a:r>
            <a:r>
              <a:rPr lang="en-US" dirty="0"/>
              <a:t> de la construction de classes </a:t>
            </a:r>
            <a:r>
              <a:rPr lang="en-US" dirty="0" err="1"/>
              <a:t>sérialisables</a:t>
            </a:r>
            <a:endParaRPr lang="fr-FR" dirty="0"/>
          </a:p>
        </p:txBody>
      </p:sp>
      <p:sp>
        <p:nvSpPr>
          <p:cNvPr id="3" name="Content Placeholder 2">
            <a:extLst>
              <a:ext uri="{FF2B5EF4-FFF2-40B4-BE49-F238E27FC236}">
                <a16:creationId xmlns:a16="http://schemas.microsoft.com/office/drawing/2014/main" id="{64CD88C9-4CBC-18E3-65B8-973E0AF51823}"/>
              </a:ext>
            </a:extLst>
          </p:cNvPr>
          <p:cNvSpPr>
            <a:spLocks noGrp="1"/>
          </p:cNvSpPr>
          <p:nvPr>
            <p:ph idx="1"/>
          </p:nvPr>
        </p:nvSpPr>
        <p:spPr/>
        <p:txBody>
          <a:bodyPr>
            <a:normAutofit/>
          </a:bodyPr>
          <a:lstStyle/>
          <a:p>
            <a:pPr marL="0" indent="0">
              <a:buNone/>
            </a:pPr>
            <a:endParaRPr lang="fr-FR" dirty="0"/>
          </a:p>
          <a:p>
            <a:pPr marL="0" indent="0">
              <a:buNone/>
            </a:pPr>
            <a:r>
              <a:rPr lang="fr-FR" dirty="0"/>
              <a:t>Si une classe mère implémente l'interface </a:t>
            </a:r>
            <a:r>
              <a:rPr lang="fr-FR" dirty="0" err="1"/>
              <a:t>Serializable</a:t>
            </a:r>
            <a:r>
              <a:rPr lang="fr-FR" dirty="0"/>
              <a:t> alors toutes les classes filles en héritent : il est donc inutile d'implémenter explicitement l'interface </a:t>
            </a:r>
            <a:r>
              <a:rPr lang="fr-FR" dirty="0" err="1"/>
              <a:t>Serializable</a:t>
            </a:r>
            <a:r>
              <a:rPr lang="fr-FR" dirty="0"/>
              <a:t> pour une classe fille. </a:t>
            </a:r>
          </a:p>
          <a:p>
            <a:pPr marL="0" indent="0">
              <a:buNone/>
            </a:pPr>
            <a:r>
              <a:rPr lang="fr-FR" dirty="0"/>
              <a:t>De fait, il n'est pas possible de facilement savoir si une classe est sérialisable ou non uniquement en regardant son code source : il est nécessaire de savoir si une classe mère implémente l'interface </a:t>
            </a:r>
            <a:r>
              <a:rPr lang="fr-FR" dirty="0" err="1"/>
              <a:t>Serializable</a:t>
            </a:r>
            <a:r>
              <a:rPr lang="fr-FR" dirty="0"/>
              <a:t>.</a:t>
            </a:r>
          </a:p>
        </p:txBody>
      </p:sp>
    </p:spTree>
    <p:extLst>
      <p:ext uri="{BB962C8B-B14F-4D97-AF65-F5344CB8AC3E}">
        <p14:creationId xmlns:p14="http://schemas.microsoft.com/office/powerpoint/2010/main" val="30868237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896</TotalTime>
  <Words>1609</Words>
  <Application>Microsoft Office PowerPoint</Application>
  <PresentationFormat>Widescreen</PresentationFormat>
  <Paragraphs>134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Consolas</vt:lpstr>
      <vt:lpstr>Courier New</vt:lpstr>
      <vt:lpstr>Office Theme</vt:lpstr>
      <vt:lpstr>Java</vt:lpstr>
      <vt:lpstr>Sérialisation</vt:lpstr>
      <vt:lpstr>But du cours (compétences)</vt:lpstr>
      <vt:lpstr>L’interface java.io.Serializable </vt:lpstr>
      <vt:lpstr>Utilisation de serialVersionUID</vt:lpstr>
      <vt:lpstr>Reconstruction d’un objet</vt:lpstr>
      <vt:lpstr>Validation au chargement de classe</vt:lpstr>
      <vt:lpstr>Utilisation de transient</vt:lpstr>
      <vt:lpstr>Attention à l’héritage lors de la construction de classes sérialisables</vt:lpstr>
      <vt:lpstr>Classe mère non sérialisable</vt:lpstr>
      <vt:lpstr>Sérialisation personnalisée</vt:lpstr>
      <vt:lpstr>Sérialisation personnalisée : choix des champs</vt:lpstr>
      <vt:lpstr>Sérialisation personnalisée : avec writeObject et readObject</vt:lpstr>
      <vt:lpstr>Gestion de multiples instances writeReplace() et readResolve()</vt:lpstr>
      <vt:lpstr>Interface Externizable</vt:lpstr>
      <vt:lpstr>Note sur la sécurité</vt:lpstr>
      <vt:lpstr>Exceptions liées à la sérialisation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dc:title>
  <dc:creator>Benjamin Nguyen</dc:creator>
  <cp:lastModifiedBy>Benjamin Nguyen</cp:lastModifiedBy>
  <cp:revision>21</cp:revision>
  <dcterms:created xsi:type="dcterms:W3CDTF">2023-09-24T13:49:44Z</dcterms:created>
  <dcterms:modified xsi:type="dcterms:W3CDTF">2023-10-09T22:06:00Z</dcterms:modified>
</cp:coreProperties>
</file>