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319" r:id="rId3"/>
    <p:sldId id="318" r:id="rId4"/>
    <p:sldId id="344" r:id="rId5"/>
    <p:sldId id="339" r:id="rId6"/>
    <p:sldId id="340" r:id="rId7"/>
    <p:sldId id="326" r:id="rId8"/>
    <p:sldId id="327" r:id="rId9"/>
    <p:sldId id="324" r:id="rId10"/>
    <p:sldId id="325" r:id="rId11"/>
    <p:sldId id="328" r:id="rId12"/>
    <p:sldId id="329" r:id="rId13"/>
    <p:sldId id="330" r:id="rId14"/>
    <p:sldId id="331" r:id="rId15"/>
    <p:sldId id="332" r:id="rId16"/>
    <p:sldId id="335" r:id="rId17"/>
    <p:sldId id="333" r:id="rId18"/>
    <p:sldId id="334" r:id="rId19"/>
    <p:sldId id="336" r:id="rId20"/>
    <p:sldId id="337" r:id="rId21"/>
    <p:sldId id="338" r:id="rId22"/>
    <p:sldId id="341" r:id="rId23"/>
    <p:sldId id="342" r:id="rId24"/>
    <p:sldId id="343" r:id="rId25"/>
    <p:sldId id="345" r:id="rId26"/>
    <p:sldId id="347" r:id="rId27"/>
    <p:sldId id="348" r:id="rId28"/>
    <p:sldId id="346" r:id="rId29"/>
    <p:sldId id="349" r:id="rId30"/>
    <p:sldId id="350" r:id="rId31"/>
    <p:sldId id="351" r:id="rId32"/>
    <p:sldId id="352" r:id="rId33"/>
    <p:sldId id="353" r:id="rId34"/>
    <p:sldId id="355" r:id="rId35"/>
    <p:sldId id="354" r:id="rId36"/>
    <p:sldId id="356" r:id="rId37"/>
    <p:sldId id="357" r:id="rId38"/>
    <p:sldId id="359" r:id="rId39"/>
    <p:sldId id="360" r:id="rId40"/>
    <p:sldId id="361"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A58F3-C774-4B1A-863A-4DFC8AA4DBB7}" type="datetimeFigureOut">
              <a:rPr lang="fr-FR" smtClean="0"/>
              <a:t>02/10/2023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3004E-A6A4-4B50-A7A1-CEAFE84043FC}" type="slidenum">
              <a:rPr lang="fr-FR" smtClean="0"/>
              <a:t>‹#›</a:t>
            </a:fld>
            <a:endParaRPr lang="fr-FR"/>
          </a:p>
        </p:txBody>
      </p:sp>
    </p:spTree>
    <p:extLst>
      <p:ext uri="{BB962C8B-B14F-4D97-AF65-F5344CB8AC3E}">
        <p14:creationId xmlns:p14="http://schemas.microsoft.com/office/powerpoint/2010/main" val="108129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8A83004E-A6A4-4B50-A7A1-CEAFE84043FC}" type="slidenum">
              <a:rPr lang="fr-FR" smtClean="0"/>
              <a:t>13</a:t>
            </a:fld>
            <a:endParaRPr lang="fr-FR"/>
          </a:p>
        </p:txBody>
      </p:sp>
    </p:spTree>
    <p:extLst>
      <p:ext uri="{BB962C8B-B14F-4D97-AF65-F5344CB8AC3E}">
        <p14:creationId xmlns:p14="http://schemas.microsoft.com/office/powerpoint/2010/main" val="204211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6A68-7D19-9BD0-AB52-4EEF1870C8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4DCE0716-A5F5-9357-E60E-DC9BED546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B8AADC65-70DE-E0C4-7491-8157CBCF6504}"/>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54D12BCC-AE2F-E278-3322-49F56CA0562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3E3A1B2-B57A-97AA-6E33-A667E791C02A}"/>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252602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05F69-7253-CA16-9082-E9F0FA64BD7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DC7FD36-723E-B161-D832-251312DDD6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AA5E96B-5922-23DC-8661-0419B636164A}"/>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46804200-C022-CABB-DC44-254ACDF5A39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553BCFB-4A8D-BF34-B804-7B7775EE131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98575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EE64C-6C1C-353F-9773-504A6DFCFB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AEF0AD82-7C5F-CABA-CA53-D9F392D5B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BC06E6-5B3F-1129-A9F8-F5D425AB4D65}"/>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DCFB6418-C2B3-02DE-544C-32927036BF7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B753D9-AE23-AEA7-5467-2E0177DA4B9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22972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1AE4-9FD2-3953-AC72-F378F820A691}"/>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261BAFB5-8FC8-0C06-B0FC-84349CFB54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76F97B6-C1FC-1800-D3F1-64570A5782CF}"/>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ED088B5F-0298-2D56-9A6E-9BFABEC859F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C5210F-CFCA-6D6C-9B6D-41B9411662F3}"/>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48912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D237-909F-76B0-E660-1DBD1E44F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15D9BDC3-1943-23C1-518C-8F1475AF7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3E0C45-1A54-C396-C3FC-0827CFE7C770}"/>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A9F926A9-E1F5-8ABC-A35B-6DB95082225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016A06B-744C-6287-F7E9-BB99DF65594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963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C1253-F6DD-BF8F-458C-9145733CD4C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862EE782-FEF9-53C9-75B4-B0D1701352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ECED75EC-F527-C119-1C72-3C3BD465C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FD1AA89A-ED31-576F-41AB-757CB3248B54}"/>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6" name="Footer Placeholder 5">
            <a:extLst>
              <a:ext uri="{FF2B5EF4-FFF2-40B4-BE49-F238E27FC236}">
                <a16:creationId xmlns:a16="http://schemas.microsoft.com/office/drawing/2014/main" id="{14EE24BC-5770-FD20-265E-A7B155DFD5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C81219C2-0C88-9225-21CD-03CC7A63630C}"/>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64151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8A74-196A-3500-D0A4-030753CD465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FE364F14-172E-87CA-C7BB-EFE6B2AA7E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8AE5F9-0E5E-F6E7-DDFD-93CC4EC15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277BF14A-D8DB-9E6E-45D1-FC7E39E03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2FF79-021D-F06C-1DD3-511F15C180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37DE86DD-0720-7B56-1F1D-A352F95781B0}"/>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8" name="Footer Placeholder 7">
            <a:extLst>
              <a:ext uri="{FF2B5EF4-FFF2-40B4-BE49-F238E27FC236}">
                <a16:creationId xmlns:a16="http://schemas.microsoft.com/office/drawing/2014/main" id="{D7DC7DBD-ECF5-32B5-3D4D-AA368AC72992}"/>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84272E18-1D4E-EFFC-0BE4-BF80BF1E14F5}"/>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0467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707B-9833-CC89-F8BD-FC418917D32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BE39FAB-39E4-0A12-2876-896E052C13C1}"/>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4" name="Footer Placeholder 3">
            <a:extLst>
              <a:ext uri="{FF2B5EF4-FFF2-40B4-BE49-F238E27FC236}">
                <a16:creationId xmlns:a16="http://schemas.microsoft.com/office/drawing/2014/main" id="{FDEBF380-761E-6140-BB5D-AF4C4CAF5E88}"/>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551070B-3A60-9E9D-9542-735162FFC39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7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B3B87-10AB-8BF4-0AA8-7376CB43D681}"/>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3" name="Footer Placeholder 2">
            <a:extLst>
              <a:ext uri="{FF2B5EF4-FFF2-40B4-BE49-F238E27FC236}">
                <a16:creationId xmlns:a16="http://schemas.microsoft.com/office/drawing/2014/main" id="{22DD681B-24A2-38EC-5B57-B482F4C5758A}"/>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C901F022-BD86-2C26-744C-31E381F0255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40687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06D99-732B-36EF-1ED2-1CA7E4CBE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FACEB677-E166-2B79-AF2E-CDF46F004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209DFFC7-85A7-B3ED-342B-5246A9896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8FF9FC-C50A-C5CD-0A9B-3402BB65A765}"/>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6" name="Footer Placeholder 5">
            <a:extLst>
              <a:ext uri="{FF2B5EF4-FFF2-40B4-BE49-F238E27FC236}">
                <a16:creationId xmlns:a16="http://schemas.microsoft.com/office/drawing/2014/main" id="{2C89BFD7-A19F-2E61-B3FC-125506CDDFE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4EC38A9-0759-866A-6C8E-48D5B19959A8}"/>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4285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5AF9-1657-8F2F-A70D-C0657E44AE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5F3B81F-FBCD-6BCD-361B-0E8B2B8984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669F5D3E-3E24-D4FC-9463-BB170A59D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61652-53A5-219D-62BD-6D05D40CDF57}"/>
              </a:ext>
            </a:extLst>
          </p:cNvPr>
          <p:cNvSpPr>
            <a:spLocks noGrp="1"/>
          </p:cNvSpPr>
          <p:nvPr>
            <p:ph type="dt" sz="half" idx="10"/>
          </p:nvPr>
        </p:nvSpPr>
        <p:spPr/>
        <p:txBody>
          <a:bodyPr/>
          <a:lstStyle/>
          <a:p>
            <a:fld id="{9C35C6CE-1ACA-41E1-AE3A-C2DD64816F62}" type="datetimeFigureOut">
              <a:rPr lang="fr-FR" smtClean="0"/>
              <a:t>02/10/2023</a:t>
            </a:fld>
            <a:endParaRPr lang="fr-FR"/>
          </a:p>
        </p:txBody>
      </p:sp>
      <p:sp>
        <p:nvSpPr>
          <p:cNvPr id="6" name="Footer Placeholder 5">
            <a:extLst>
              <a:ext uri="{FF2B5EF4-FFF2-40B4-BE49-F238E27FC236}">
                <a16:creationId xmlns:a16="http://schemas.microsoft.com/office/drawing/2014/main" id="{95D27A3D-77B4-1E28-A05A-C0C854C08F0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1E6948A-E51F-1EEA-1D01-D146AC3F5DBE}"/>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72393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4DFC4-39E3-4A5D-50EE-F69D7415F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5CAEC6CD-D95C-A413-5470-0266FFEF9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DE023A-CE34-1F3F-F157-9544F9541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5C6CE-1ACA-41E1-AE3A-C2DD64816F62}" type="datetimeFigureOut">
              <a:rPr lang="fr-FR" smtClean="0"/>
              <a:t>02/10/2023</a:t>
            </a:fld>
            <a:endParaRPr lang="fr-FR"/>
          </a:p>
        </p:txBody>
      </p:sp>
      <p:sp>
        <p:nvSpPr>
          <p:cNvPr id="5" name="Footer Placeholder 4">
            <a:extLst>
              <a:ext uri="{FF2B5EF4-FFF2-40B4-BE49-F238E27FC236}">
                <a16:creationId xmlns:a16="http://schemas.microsoft.com/office/drawing/2014/main" id="{668B8636-1E4A-7509-F5C1-522A840DD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7B358924-B777-842B-2323-6E0F18F393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906E9-B68B-47ED-9C6C-EB8A355C0D52}" type="slidenum">
              <a:rPr lang="fr-FR" smtClean="0"/>
              <a:t>‹#›</a:t>
            </a:fld>
            <a:endParaRPr lang="fr-FR"/>
          </a:p>
        </p:txBody>
      </p:sp>
    </p:spTree>
    <p:extLst>
      <p:ext uri="{BB962C8B-B14F-4D97-AF65-F5344CB8AC3E}">
        <p14:creationId xmlns:p14="http://schemas.microsoft.com/office/powerpoint/2010/main" val="402518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benjamin.nguyen@insa-cvl.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957E-2289-D3D7-4A8C-3BCE1506F1EA}"/>
              </a:ext>
            </a:extLst>
          </p:cNvPr>
          <p:cNvSpPr>
            <a:spLocks noGrp="1"/>
          </p:cNvSpPr>
          <p:nvPr>
            <p:ph type="ctrTitle"/>
          </p:nvPr>
        </p:nvSpPr>
        <p:spPr/>
        <p:txBody>
          <a:bodyPr/>
          <a:lstStyle/>
          <a:p>
            <a:r>
              <a:rPr lang="en-US" dirty="0"/>
              <a:t>Java</a:t>
            </a:r>
            <a:endParaRPr lang="fr-FR" dirty="0"/>
          </a:p>
        </p:txBody>
      </p:sp>
      <p:sp>
        <p:nvSpPr>
          <p:cNvPr id="3" name="Subtitle 2">
            <a:extLst>
              <a:ext uri="{FF2B5EF4-FFF2-40B4-BE49-F238E27FC236}">
                <a16:creationId xmlns:a16="http://schemas.microsoft.com/office/drawing/2014/main" id="{59F83C63-8AED-A5E5-3F1E-477FC16AACA5}"/>
              </a:ext>
            </a:extLst>
          </p:cNvPr>
          <p:cNvSpPr>
            <a:spLocks noGrp="1"/>
          </p:cNvSpPr>
          <p:nvPr>
            <p:ph type="subTitle" idx="1"/>
          </p:nvPr>
        </p:nvSpPr>
        <p:spPr/>
        <p:txBody>
          <a:bodyPr/>
          <a:lstStyle/>
          <a:p>
            <a:r>
              <a:rPr lang="en-US" dirty="0">
                <a:hlinkClick r:id="rId2"/>
              </a:rPr>
              <a:t>benjamin.nguyen@insa-cvl.fr</a:t>
            </a:r>
            <a:endParaRPr lang="en-US" dirty="0"/>
          </a:p>
          <a:p>
            <a:r>
              <a:rPr lang="en-US" dirty="0" err="1"/>
              <a:t>d’après</a:t>
            </a:r>
            <a:r>
              <a:rPr lang="en-US" dirty="0"/>
              <a:t> J.-M. </a:t>
            </a:r>
            <a:r>
              <a:rPr lang="en-US" dirty="0" err="1"/>
              <a:t>Doudoux</a:t>
            </a:r>
            <a:endParaRPr lang="fr-FR" dirty="0"/>
          </a:p>
        </p:txBody>
      </p:sp>
      <p:pic>
        <p:nvPicPr>
          <p:cNvPr id="5" name="Picture 4" descr="A logo for a institute&#10;&#10;Description automatically generated">
            <a:extLst>
              <a:ext uri="{FF2B5EF4-FFF2-40B4-BE49-F238E27FC236}">
                <a16:creationId xmlns:a16="http://schemas.microsoft.com/office/drawing/2014/main" id="{26478E95-300F-9116-556E-BA1D5C495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2436" y="73892"/>
            <a:ext cx="1819564" cy="1214396"/>
          </a:xfrm>
          <a:prstGeom prst="rect">
            <a:avLst/>
          </a:prstGeom>
        </p:spPr>
      </p:pic>
      <p:pic>
        <p:nvPicPr>
          <p:cNvPr id="7" name="Picture 6" descr="A logo with a cup and a smoke&#10;&#10;Description automatically generated with medium confidence">
            <a:extLst>
              <a:ext uri="{FF2B5EF4-FFF2-40B4-BE49-F238E27FC236}">
                <a16:creationId xmlns:a16="http://schemas.microsoft.com/office/drawing/2014/main" id="{599BF20B-AA2D-F9AD-34D4-39D418EDA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6" y="0"/>
            <a:ext cx="678356" cy="1242291"/>
          </a:xfrm>
          <a:prstGeom prst="rect">
            <a:avLst/>
          </a:prstGeom>
        </p:spPr>
      </p:pic>
    </p:spTree>
    <p:extLst>
      <p:ext uri="{BB962C8B-B14F-4D97-AF65-F5344CB8AC3E}">
        <p14:creationId xmlns:p14="http://schemas.microsoft.com/office/powerpoint/2010/main" val="200517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28BB-3A02-B43F-21EE-B91CC50E15AA}"/>
              </a:ext>
            </a:extLst>
          </p:cNvPr>
          <p:cNvSpPr>
            <a:spLocks noGrp="1"/>
          </p:cNvSpPr>
          <p:nvPr>
            <p:ph type="title"/>
          </p:nvPr>
        </p:nvSpPr>
        <p:spPr/>
        <p:txBody>
          <a:bodyPr/>
          <a:lstStyle/>
          <a:p>
            <a:r>
              <a:rPr lang="en-US" dirty="0" err="1"/>
              <a:t>Préfixe</a:t>
            </a:r>
            <a:r>
              <a:rPr lang="en-US" dirty="0"/>
              <a:t> de la </a:t>
            </a:r>
            <a:r>
              <a:rPr lang="en-US" dirty="0" err="1"/>
              <a:t>classe</a:t>
            </a:r>
            <a:r>
              <a:rPr lang="en-US" dirty="0"/>
              <a:t> :</a:t>
            </a:r>
            <a:endParaRPr lang="fr-FR" dirty="0"/>
          </a:p>
        </p:txBody>
      </p:sp>
      <p:sp>
        <p:nvSpPr>
          <p:cNvPr id="3" name="Content Placeholder 2">
            <a:extLst>
              <a:ext uri="{FF2B5EF4-FFF2-40B4-BE49-F238E27FC236}">
                <a16:creationId xmlns:a16="http://schemas.microsoft.com/office/drawing/2014/main" id="{BA808271-2456-3796-3076-2B105588D5B7}"/>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fr-FR" sz="2800" dirty="0">
                <a:latin typeface="Arial" panose="020B0604020202020204" pitchFamily="34" charset="0"/>
              </a:rPr>
              <a:t> </a:t>
            </a:r>
            <a:r>
              <a:rPr lang="fr-FR" altLang="fr-FR" sz="2800" dirty="0"/>
              <a:t>Pour les flux : con</a:t>
            </a:r>
            <a:r>
              <a:rPr lang="fr-FR" altLang="fr-FR" dirty="0"/>
              <a:t>tient la source ou la destination, selon le sens du flux : e.g. </a:t>
            </a:r>
            <a:r>
              <a:rPr lang="fr-FR" altLang="fr-FR" dirty="0" err="1">
                <a:latin typeface="Courier New" panose="02070309020205020404" pitchFamily="49" charset="0"/>
                <a:cs typeface="Courier New" panose="02070309020205020404" pitchFamily="49" charset="0"/>
              </a:rPr>
              <a:t>FileReader</a:t>
            </a:r>
            <a:endParaRPr lang="fr-FR" altLang="fr-FR"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r-FR" altLang="fr-FR"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None/>
              <a:tabLst/>
            </a:pPr>
            <a:endParaRPr lang="fr-FR" altLang="fr-FR" dirty="0">
              <a:latin typeface="Courier New" panose="02070309020205020404" pitchFamily="49" charset="0"/>
              <a:cs typeface="Courier New" panose="02070309020205020404" pitchFamily="49" charset="0"/>
            </a:endParaRPr>
          </a:p>
        </p:txBody>
      </p:sp>
      <p:graphicFrame>
        <p:nvGraphicFramePr>
          <p:cNvPr id="5" name="Table 4">
            <a:extLst>
              <a:ext uri="{FF2B5EF4-FFF2-40B4-BE49-F238E27FC236}">
                <a16:creationId xmlns:a16="http://schemas.microsoft.com/office/drawing/2014/main" id="{BD07F6E3-6AD3-CFCF-E4EF-161B5A01AF1B}"/>
              </a:ext>
            </a:extLst>
          </p:cNvPr>
          <p:cNvGraphicFramePr>
            <a:graphicFrameLocks noGrp="1"/>
          </p:cNvGraphicFramePr>
          <p:nvPr>
            <p:extLst>
              <p:ext uri="{D42A27DB-BD31-4B8C-83A1-F6EECF244321}">
                <p14:modId xmlns:p14="http://schemas.microsoft.com/office/powerpoint/2010/main" val="3048962900"/>
              </p:ext>
            </p:extLst>
          </p:nvPr>
        </p:nvGraphicFramePr>
        <p:xfrm>
          <a:off x="1813560" y="3203099"/>
          <a:ext cx="8412480" cy="2853690"/>
        </p:xfrm>
        <a:graphic>
          <a:graphicData uri="http://schemas.openxmlformats.org/drawingml/2006/table">
            <a:tbl>
              <a:tblPr/>
              <a:tblGrid>
                <a:gridCol w="4206240">
                  <a:extLst>
                    <a:ext uri="{9D8B030D-6E8A-4147-A177-3AD203B41FA5}">
                      <a16:colId xmlns:a16="http://schemas.microsoft.com/office/drawing/2014/main" val="2219962017"/>
                    </a:ext>
                  </a:extLst>
                </a:gridCol>
                <a:gridCol w="4206240">
                  <a:extLst>
                    <a:ext uri="{9D8B030D-6E8A-4147-A177-3AD203B41FA5}">
                      <a16:colId xmlns:a16="http://schemas.microsoft.com/office/drawing/2014/main" val="2378472870"/>
                    </a:ext>
                  </a:extLst>
                </a:gridCol>
              </a:tblGrid>
              <a:tr h="0">
                <a:tc>
                  <a:txBody>
                    <a:bodyPr/>
                    <a:lstStyle/>
                    <a:p>
                      <a:pPr algn="ctr"/>
                      <a:r>
                        <a:rPr lang="fr-FR" b="1" dirty="0"/>
                        <a:t>Préfixe du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source ou destination du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2437261"/>
                  </a:ext>
                </a:extLst>
              </a:tr>
              <a:tr h="0">
                <a:tc>
                  <a:txBody>
                    <a:bodyPr/>
                    <a:lstStyle/>
                    <a:p>
                      <a:pPr algn="ctr"/>
                      <a:r>
                        <a:rPr lang="fr-FR" dirty="0" err="1"/>
                        <a:t>ByteArray</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tableau d'octets en mémoire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981712"/>
                  </a:ext>
                </a:extLst>
              </a:tr>
              <a:tr h="0">
                <a:tc>
                  <a:txBody>
                    <a:bodyPr/>
                    <a:lstStyle/>
                    <a:p>
                      <a:pPr algn="ctr"/>
                      <a:r>
                        <a:rPr lang="fr-FR" dirty="0" err="1"/>
                        <a:t>CharArray</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tableau de caractères en mémoire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356966"/>
                  </a:ext>
                </a:extLst>
              </a:tr>
              <a:tr h="0">
                <a:tc>
                  <a:txBody>
                    <a:bodyPr/>
                    <a:lstStyle/>
                    <a:p>
                      <a:pPr algn="ctr"/>
                      <a:r>
                        <a:rPr lang="fr-FR"/>
                        <a:t>File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fichier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5358689"/>
                  </a:ext>
                </a:extLst>
              </a:tr>
              <a:tr h="0">
                <a:tc>
                  <a:txBody>
                    <a:bodyPr/>
                    <a:lstStyle/>
                    <a:p>
                      <a:pPr algn="ctr"/>
                      <a:r>
                        <a:rPr lang="fr-FR"/>
                        <a:t>Object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objet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9896684"/>
                  </a:ext>
                </a:extLst>
              </a:tr>
              <a:tr h="0">
                <a:tc>
                  <a:txBody>
                    <a:bodyPr/>
                    <a:lstStyle/>
                    <a:p>
                      <a:pPr algn="ctr"/>
                      <a:r>
                        <a:rPr lang="fr-FR"/>
                        <a:t>Pipe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pipeline entre deux threads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74839"/>
                  </a:ext>
                </a:extLst>
              </a:tr>
              <a:tr h="0">
                <a:tc>
                  <a:txBody>
                    <a:bodyPr/>
                    <a:lstStyle/>
                    <a:p>
                      <a:pPr algn="ctr"/>
                      <a:r>
                        <a:rPr lang="fr-FR"/>
                        <a:t>String</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chaîne de caractères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6487375"/>
                  </a:ext>
                </a:extLst>
              </a:tr>
            </a:tbl>
          </a:graphicData>
        </a:graphic>
      </p:graphicFrame>
    </p:spTree>
    <p:extLst>
      <p:ext uri="{BB962C8B-B14F-4D97-AF65-F5344CB8AC3E}">
        <p14:creationId xmlns:p14="http://schemas.microsoft.com/office/powerpoint/2010/main" val="242195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28BB-3A02-B43F-21EE-B91CC50E15AA}"/>
              </a:ext>
            </a:extLst>
          </p:cNvPr>
          <p:cNvSpPr>
            <a:spLocks noGrp="1"/>
          </p:cNvSpPr>
          <p:nvPr>
            <p:ph type="title"/>
          </p:nvPr>
        </p:nvSpPr>
        <p:spPr/>
        <p:txBody>
          <a:bodyPr/>
          <a:lstStyle/>
          <a:p>
            <a:r>
              <a:rPr lang="en-US" dirty="0" err="1"/>
              <a:t>Préfixe</a:t>
            </a:r>
            <a:r>
              <a:rPr lang="en-US" dirty="0"/>
              <a:t> de la </a:t>
            </a:r>
            <a:r>
              <a:rPr lang="en-US" dirty="0" err="1"/>
              <a:t>classe</a:t>
            </a:r>
            <a:r>
              <a:rPr lang="en-US" dirty="0"/>
              <a:t> :</a:t>
            </a:r>
            <a:endParaRPr lang="fr-FR" dirty="0"/>
          </a:p>
        </p:txBody>
      </p:sp>
      <p:sp>
        <p:nvSpPr>
          <p:cNvPr id="3" name="Content Placeholder 2">
            <a:extLst>
              <a:ext uri="{FF2B5EF4-FFF2-40B4-BE49-F238E27FC236}">
                <a16:creationId xmlns:a16="http://schemas.microsoft.com/office/drawing/2014/main" id="{BA808271-2456-3796-3076-2B105588D5B7}"/>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fr-FR" altLang="fr-FR" dirty="0">
                <a:cs typeface="Courier New" panose="02070309020205020404" pitchFamily="49" charset="0"/>
              </a:rPr>
              <a:t> Pour les filtres : contient le type d’opération effectué</a:t>
            </a:r>
            <a:endParaRPr lang="fr-FR" altLang="fr-FR" sz="2800" dirty="0"/>
          </a:p>
        </p:txBody>
      </p:sp>
      <p:graphicFrame>
        <p:nvGraphicFramePr>
          <p:cNvPr id="4" name="Table 3">
            <a:extLst>
              <a:ext uri="{FF2B5EF4-FFF2-40B4-BE49-F238E27FC236}">
                <a16:creationId xmlns:a16="http://schemas.microsoft.com/office/drawing/2014/main" id="{94F4BAC2-6F26-9293-6380-D28BD44550EE}"/>
              </a:ext>
            </a:extLst>
          </p:cNvPr>
          <p:cNvGraphicFramePr>
            <a:graphicFrameLocks noGrp="1"/>
          </p:cNvGraphicFramePr>
          <p:nvPr>
            <p:extLst>
              <p:ext uri="{D42A27DB-BD31-4B8C-83A1-F6EECF244321}">
                <p14:modId xmlns:p14="http://schemas.microsoft.com/office/powerpoint/2010/main" val="2669978990"/>
              </p:ext>
            </p:extLst>
          </p:nvPr>
        </p:nvGraphicFramePr>
        <p:xfrm>
          <a:off x="1696200" y="2367011"/>
          <a:ext cx="8609099" cy="3845192"/>
        </p:xfrm>
        <a:graphic>
          <a:graphicData uri="http://schemas.openxmlformats.org/drawingml/2006/table">
            <a:tbl>
              <a:tblPr/>
              <a:tblGrid>
                <a:gridCol w="3443639">
                  <a:extLst>
                    <a:ext uri="{9D8B030D-6E8A-4147-A177-3AD203B41FA5}">
                      <a16:colId xmlns:a16="http://schemas.microsoft.com/office/drawing/2014/main" val="3573393219"/>
                    </a:ext>
                  </a:extLst>
                </a:gridCol>
                <a:gridCol w="1721820">
                  <a:extLst>
                    <a:ext uri="{9D8B030D-6E8A-4147-A177-3AD203B41FA5}">
                      <a16:colId xmlns:a16="http://schemas.microsoft.com/office/drawing/2014/main" val="1780818045"/>
                    </a:ext>
                  </a:extLst>
                </a:gridCol>
                <a:gridCol w="1721820">
                  <a:extLst>
                    <a:ext uri="{9D8B030D-6E8A-4147-A177-3AD203B41FA5}">
                      <a16:colId xmlns:a16="http://schemas.microsoft.com/office/drawing/2014/main" val="1718239025"/>
                    </a:ext>
                  </a:extLst>
                </a:gridCol>
                <a:gridCol w="1721820">
                  <a:extLst>
                    <a:ext uri="{9D8B030D-6E8A-4147-A177-3AD203B41FA5}">
                      <a16:colId xmlns:a16="http://schemas.microsoft.com/office/drawing/2014/main" val="262617187"/>
                    </a:ext>
                  </a:extLst>
                </a:gridCol>
              </a:tblGrid>
              <a:tr h="333759">
                <a:tc>
                  <a:txBody>
                    <a:bodyPr/>
                    <a:lstStyle/>
                    <a:p>
                      <a:r>
                        <a:rPr lang="fr-FR" sz="1500" b="1" dirty="0"/>
                        <a:t>Type de traitement</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Préfixe de la classe</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En entrée</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En sortie</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263272"/>
                  </a:ext>
                </a:extLst>
              </a:tr>
              <a:tr h="333759">
                <a:tc>
                  <a:txBody>
                    <a:bodyPr/>
                    <a:lstStyle/>
                    <a:p>
                      <a:r>
                        <a:rPr lang="fr-FR" sz="1500" dirty="0"/>
                        <a:t>Mise en tampon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tc>
                  <a:txBody>
                    <a:bodyPr/>
                    <a:lstStyle/>
                    <a:p>
                      <a:pPr algn="ctr"/>
                      <a:r>
                        <a:rPr lang="fr-FR" sz="1500" dirty="0" err="1"/>
                        <a:t>Buffered</a:t>
                      </a:r>
                      <a:endParaRPr lang="fr-FR" sz="1500" dirty="0"/>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tc>
                  <a:txBody>
                    <a:bodyPr/>
                    <a:lstStyle/>
                    <a:p>
                      <a:pPr algn="ctr"/>
                      <a:r>
                        <a:rPr lang="fr-FR" sz="1500"/>
                        <a:t>Oui</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tc>
                  <a:txBody>
                    <a:bodyPr/>
                    <a:lstStyle/>
                    <a:p>
                      <a:pPr algn="ctr"/>
                      <a:r>
                        <a:rPr lang="fr-FR" sz="1500" dirty="0"/>
                        <a:t>Oui</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extLst>
                  <a:ext uri="{0D108BD9-81ED-4DB2-BD59-A6C34878D82A}">
                    <a16:rowId xmlns:a16="http://schemas.microsoft.com/office/drawing/2014/main" val="550610302"/>
                  </a:ext>
                </a:extLst>
              </a:tr>
              <a:tr h="558344">
                <a:tc>
                  <a:txBody>
                    <a:bodyPr/>
                    <a:lstStyle/>
                    <a:p>
                      <a:r>
                        <a:rPr lang="fr-FR" sz="1500"/>
                        <a:t>Concaténation de flux</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Sequence</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 pour flux d'octets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Non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8015447"/>
                  </a:ext>
                </a:extLst>
              </a:tr>
              <a:tr h="558344">
                <a:tc>
                  <a:txBody>
                    <a:bodyPr/>
                    <a:lstStyle/>
                    <a:p>
                      <a:r>
                        <a:rPr lang="fr-FR" sz="1500"/>
                        <a:t>Conversion de données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Data</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 pour flux d'octets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 pour flux d'octets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153989"/>
                  </a:ext>
                </a:extLst>
              </a:tr>
              <a:tr h="558344">
                <a:tc>
                  <a:txBody>
                    <a:bodyPr/>
                    <a:lstStyle/>
                    <a:p>
                      <a:r>
                        <a:rPr lang="fr-FR" sz="1500"/>
                        <a:t>Numérotation des lignes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LineNumber</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 pour les flux de caractères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Non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1679764"/>
                  </a:ext>
                </a:extLst>
              </a:tr>
              <a:tr h="558344">
                <a:tc>
                  <a:txBody>
                    <a:bodyPr/>
                    <a:lstStyle/>
                    <a:p>
                      <a:r>
                        <a:rPr lang="fr-FR" sz="1500"/>
                        <a:t>Lecture avec remise dans le flux des données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PushBack</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Non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2849475"/>
                  </a:ext>
                </a:extLst>
              </a:tr>
              <a:tr h="333759">
                <a:tc>
                  <a:txBody>
                    <a:bodyPr/>
                    <a:lstStyle/>
                    <a:p>
                      <a:r>
                        <a:rPr lang="fr-FR" sz="1500"/>
                        <a:t>Impression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Print</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Non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591203"/>
                  </a:ext>
                </a:extLst>
              </a:tr>
              <a:tr h="558344">
                <a:tc>
                  <a:txBody>
                    <a:bodyPr/>
                    <a:lstStyle/>
                    <a:p>
                      <a:r>
                        <a:rPr lang="fr-FR" sz="1500"/>
                        <a:t>Sérialisation</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Object</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Oui pour flux d'octets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dirty="0"/>
                        <a:t>Oui pour flux d'octets</a:t>
                      </a:r>
                    </a:p>
                  </a:txBody>
                  <a:tcPr marL="54587" marR="54587" marT="54587" marB="545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583405"/>
                  </a:ext>
                </a:extLst>
              </a:tr>
            </a:tbl>
          </a:graphicData>
        </a:graphic>
      </p:graphicFrame>
    </p:spTree>
    <p:extLst>
      <p:ext uri="{BB962C8B-B14F-4D97-AF65-F5344CB8AC3E}">
        <p14:creationId xmlns:p14="http://schemas.microsoft.com/office/powerpoint/2010/main" val="3603601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9B20-79EB-8CAC-7DD1-2A0CD6BB0BDE}"/>
              </a:ext>
            </a:extLst>
          </p:cNvPr>
          <p:cNvSpPr>
            <a:spLocks noGrp="1"/>
          </p:cNvSpPr>
          <p:nvPr>
            <p:ph type="title"/>
          </p:nvPr>
        </p:nvSpPr>
        <p:spPr/>
        <p:txBody>
          <a:bodyPr/>
          <a:lstStyle/>
          <a:p>
            <a:r>
              <a:rPr lang="en-US" dirty="0" err="1"/>
              <a:t>Exemples</a:t>
            </a:r>
            <a:r>
              <a:rPr lang="en-US" dirty="0"/>
              <a:t> de classes</a:t>
            </a:r>
            <a:endParaRPr lang="fr-FR" dirty="0"/>
          </a:p>
        </p:txBody>
      </p:sp>
      <p:graphicFrame>
        <p:nvGraphicFramePr>
          <p:cNvPr id="5" name="Content Placeholder 4">
            <a:extLst>
              <a:ext uri="{FF2B5EF4-FFF2-40B4-BE49-F238E27FC236}">
                <a16:creationId xmlns:a16="http://schemas.microsoft.com/office/drawing/2014/main" id="{97313698-DC0A-BED0-E62A-B5042781EBCB}"/>
              </a:ext>
            </a:extLst>
          </p:cNvPr>
          <p:cNvGraphicFramePr>
            <a:graphicFrameLocks noGrp="1"/>
          </p:cNvGraphicFramePr>
          <p:nvPr>
            <p:ph idx="1"/>
            <p:extLst>
              <p:ext uri="{D42A27DB-BD31-4B8C-83A1-F6EECF244321}">
                <p14:modId xmlns:p14="http://schemas.microsoft.com/office/powerpoint/2010/main" val="1698354324"/>
              </p:ext>
            </p:extLst>
          </p:nvPr>
        </p:nvGraphicFramePr>
        <p:xfrm>
          <a:off x="1809885" y="1989012"/>
          <a:ext cx="8572230" cy="4440918"/>
        </p:xfrm>
        <a:graphic>
          <a:graphicData uri="http://schemas.openxmlformats.org/drawingml/2006/table">
            <a:tbl>
              <a:tblPr/>
              <a:tblGrid>
                <a:gridCol w="2857410">
                  <a:extLst>
                    <a:ext uri="{9D8B030D-6E8A-4147-A177-3AD203B41FA5}">
                      <a16:colId xmlns:a16="http://schemas.microsoft.com/office/drawing/2014/main" val="455602398"/>
                    </a:ext>
                  </a:extLst>
                </a:gridCol>
                <a:gridCol w="2857410">
                  <a:extLst>
                    <a:ext uri="{9D8B030D-6E8A-4147-A177-3AD203B41FA5}">
                      <a16:colId xmlns:a16="http://schemas.microsoft.com/office/drawing/2014/main" val="1159540337"/>
                    </a:ext>
                  </a:extLst>
                </a:gridCol>
                <a:gridCol w="2857410">
                  <a:extLst>
                    <a:ext uri="{9D8B030D-6E8A-4147-A177-3AD203B41FA5}">
                      <a16:colId xmlns:a16="http://schemas.microsoft.com/office/drawing/2014/main" val="2131057997"/>
                    </a:ext>
                  </a:extLst>
                </a:gridCol>
              </a:tblGrid>
              <a:tr h="332329">
                <a:tc>
                  <a:txBody>
                    <a:bodyPr/>
                    <a:lstStyle/>
                    <a:p>
                      <a:endParaRPr lang="fr-FR" sz="1500" dirty="0"/>
                    </a:p>
                  </a:txBody>
                  <a:tcPr marL="54353" marR="54353" marT="54353" marB="5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b="1" dirty="0"/>
                        <a:t>Flux en lecture</a:t>
                      </a:r>
                    </a:p>
                  </a:txBody>
                  <a:tcPr marL="54353" marR="54353" marT="54353" marB="5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b="1" dirty="0"/>
                        <a:t>Flux en sortie</a:t>
                      </a:r>
                    </a:p>
                  </a:txBody>
                  <a:tcPr marL="54353" marR="54353" marT="54353" marB="5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5631094"/>
                  </a:ext>
                </a:extLst>
              </a:tr>
              <a:tr h="1897693">
                <a:tc>
                  <a:txBody>
                    <a:bodyPr/>
                    <a:lstStyle/>
                    <a:p>
                      <a:r>
                        <a:rPr lang="fr-FR" sz="1500" b="1" dirty="0"/>
                        <a:t>Flux de caractères</a:t>
                      </a:r>
                    </a:p>
                  </a:txBody>
                  <a:tcPr marL="54353" marR="54353" marT="54353" marB="5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dirty="0" err="1"/>
                        <a:t>BufferedReader</a:t>
                      </a:r>
                      <a:endParaRPr lang="fr-FR" sz="1500" dirty="0"/>
                    </a:p>
                    <a:p>
                      <a:r>
                        <a:rPr lang="fr-FR" sz="1500" dirty="0" err="1"/>
                        <a:t>CharArrayReader</a:t>
                      </a:r>
                      <a:endParaRPr lang="fr-FR" sz="1500" dirty="0"/>
                    </a:p>
                    <a:p>
                      <a:r>
                        <a:rPr lang="fr-FR" sz="1500" dirty="0" err="1"/>
                        <a:t>FileReader</a:t>
                      </a:r>
                      <a:endParaRPr lang="fr-FR" sz="1500" dirty="0"/>
                    </a:p>
                    <a:p>
                      <a:r>
                        <a:rPr lang="fr-FR" sz="1500" dirty="0" err="1"/>
                        <a:t>InputStreamReader</a:t>
                      </a:r>
                      <a:endParaRPr lang="fr-FR" sz="1500" dirty="0"/>
                    </a:p>
                    <a:p>
                      <a:r>
                        <a:rPr lang="fr-FR" sz="1500" dirty="0" err="1"/>
                        <a:t>LineNumberReader</a:t>
                      </a:r>
                      <a:endParaRPr lang="fr-FR" sz="1500" dirty="0"/>
                    </a:p>
                    <a:p>
                      <a:r>
                        <a:rPr lang="fr-FR" sz="1500" dirty="0" err="1"/>
                        <a:t>PipedReader</a:t>
                      </a:r>
                      <a:endParaRPr lang="fr-FR" sz="1500" dirty="0"/>
                    </a:p>
                    <a:p>
                      <a:r>
                        <a:rPr lang="fr-FR" sz="1500" dirty="0" err="1"/>
                        <a:t>PushbackReader</a:t>
                      </a:r>
                      <a:endParaRPr lang="fr-FR" sz="1500" dirty="0"/>
                    </a:p>
                    <a:p>
                      <a:r>
                        <a:rPr lang="fr-FR" sz="1500" dirty="0" err="1"/>
                        <a:t>StringReader</a:t>
                      </a:r>
                      <a:endParaRPr lang="fr-FR" sz="1500" dirty="0"/>
                    </a:p>
                  </a:txBody>
                  <a:tcPr marL="54353" marR="54353" marT="54353" marB="5435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dirty="0" err="1"/>
                        <a:t>BufferedWriter</a:t>
                      </a:r>
                      <a:endParaRPr lang="fr-FR" sz="1500" dirty="0"/>
                    </a:p>
                    <a:p>
                      <a:r>
                        <a:rPr lang="fr-FR" sz="1500" dirty="0" err="1"/>
                        <a:t>CharArrayWriter</a:t>
                      </a:r>
                      <a:endParaRPr lang="fr-FR" sz="1500" dirty="0"/>
                    </a:p>
                    <a:p>
                      <a:r>
                        <a:rPr lang="fr-FR" sz="1500" dirty="0" err="1"/>
                        <a:t>FileWriter</a:t>
                      </a:r>
                      <a:endParaRPr lang="fr-FR" sz="1500" dirty="0"/>
                    </a:p>
                    <a:p>
                      <a:r>
                        <a:rPr lang="fr-FR" sz="1500" dirty="0" err="1"/>
                        <a:t>OutputStreamWriter</a:t>
                      </a:r>
                      <a:endParaRPr lang="fr-FR" sz="1500" dirty="0"/>
                    </a:p>
                    <a:p>
                      <a:r>
                        <a:rPr lang="fr-FR" sz="1500" dirty="0"/>
                        <a:t> </a:t>
                      </a:r>
                    </a:p>
                    <a:p>
                      <a:r>
                        <a:rPr lang="fr-FR" sz="1500" dirty="0" err="1"/>
                        <a:t>PipedWriter</a:t>
                      </a:r>
                      <a:endParaRPr lang="fr-FR" sz="1500" dirty="0"/>
                    </a:p>
                    <a:p>
                      <a:r>
                        <a:rPr lang="fr-FR" sz="1500" dirty="0"/>
                        <a:t> </a:t>
                      </a:r>
                    </a:p>
                    <a:p>
                      <a:r>
                        <a:rPr lang="fr-FR" sz="1500" dirty="0" err="1"/>
                        <a:t>StringWriter</a:t>
                      </a:r>
                      <a:endParaRPr lang="fr-FR" sz="1500" dirty="0"/>
                    </a:p>
                  </a:txBody>
                  <a:tcPr marL="54353" marR="54353" marT="54353" marB="5435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237884"/>
                  </a:ext>
                </a:extLst>
              </a:tr>
              <a:tr h="2121316">
                <a:tc>
                  <a:txBody>
                    <a:bodyPr/>
                    <a:lstStyle/>
                    <a:p>
                      <a:r>
                        <a:rPr lang="fr-FR" sz="1500" b="1" dirty="0"/>
                        <a:t>Flux d'octets</a:t>
                      </a:r>
                    </a:p>
                  </a:txBody>
                  <a:tcPr marL="54353" marR="54353" marT="54353" marB="5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a:t>BufferedInputStream</a:t>
                      </a:r>
                    </a:p>
                    <a:p>
                      <a:r>
                        <a:rPr lang="fr-FR" sz="1500"/>
                        <a:t>ByteArrayInputStream</a:t>
                      </a:r>
                    </a:p>
                    <a:p>
                      <a:r>
                        <a:rPr lang="fr-FR" sz="1500"/>
                        <a:t>DataInputStream</a:t>
                      </a:r>
                    </a:p>
                    <a:p>
                      <a:r>
                        <a:rPr lang="fr-FR" sz="1500"/>
                        <a:t>FileInputStream</a:t>
                      </a:r>
                    </a:p>
                    <a:p>
                      <a:r>
                        <a:rPr lang="fr-FR" sz="1500"/>
                        <a:t>ObjectInputStream</a:t>
                      </a:r>
                    </a:p>
                    <a:p>
                      <a:r>
                        <a:rPr lang="fr-FR" sz="1500"/>
                        <a:t>PipedInputStream</a:t>
                      </a:r>
                    </a:p>
                    <a:p>
                      <a:r>
                        <a:rPr lang="fr-FR" sz="1500"/>
                        <a:t> </a:t>
                      </a:r>
                    </a:p>
                    <a:p>
                      <a:r>
                        <a:rPr lang="fr-FR" sz="1500"/>
                        <a:t>PushbackInputStream</a:t>
                      </a:r>
                    </a:p>
                    <a:p>
                      <a:r>
                        <a:rPr lang="fr-FR" sz="1500"/>
                        <a:t>SequenceInputStream</a:t>
                      </a:r>
                    </a:p>
                  </a:txBody>
                  <a:tcPr marL="54353" marR="54353" marT="54353" marB="5435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500" dirty="0" err="1"/>
                        <a:t>BufferedOutputStream</a:t>
                      </a:r>
                      <a:endParaRPr lang="fr-FR" sz="1500" dirty="0"/>
                    </a:p>
                    <a:p>
                      <a:r>
                        <a:rPr lang="fr-FR" sz="1500" dirty="0" err="1"/>
                        <a:t>ByteArrayOutputStream</a:t>
                      </a:r>
                      <a:endParaRPr lang="fr-FR" sz="1500" dirty="0"/>
                    </a:p>
                    <a:p>
                      <a:r>
                        <a:rPr lang="fr-FR" sz="1500" dirty="0" err="1"/>
                        <a:t>DataOuputStream</a:t>
                      </a:r>
                      <a:endParaRPr lang="fr-FR" sz="1500" dirty="0"/>
                    </a:p>
                    <a:p>
                      <a:r>
                        <a:rPr lang="fr-FR" sz="1500" dirty="0" err="1"/>
                        <a:t>FileOutputStream</a:t>
                      </a:r>
                      <a:endParaRPr lang="fr-FR" sz="1500" dirty="0"/>
                    </a:p>
                    <a:p>
                      <a:r>
                        <a:rPr lang="fr-FR" sz="1500" dirty="0" err="1"/>
                        <a:t>ObjetOutputStream</a:t>
                      </a:r>
                      <a:endParaRPr lang="fr-FR" sz="1500" dirty="0"/>
                    </a:p>
                    <a:p>
                      <a:r>
                        <a:rPr lang="fr-FR" sz="1500" dirty="0" err="1"/>
                        <a:t>PipedOutputStream</a:t>
                      </a:r>
                      <a:endParaRPr lang="fr-FR" sz="1500" dirty="0"/>
                    </a:p>
                    <a:p>
                      <a:r>
                        <a:rPr lang="fr-FR" sz="1500" dirty="0" err="1"/>
                        <a:t>PrintStream</a:t>
                      </a:r>
                      <a:endParaRPr lang="fr-FR" sz="1500" dirty="0"/>
                    </a:p>
                  </a:txBody>
                  <a:tcPr marL="54353" marR="54353" marT="54353" marB="5435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7592129"/>
                  </a:ext>
                </a:extLst>
              </a:tr>
            </a:tbl>
          </a:graphicData>
        </a:graphic>
      </p:graphicFrame>
    </p:spTree>
    <p:extLst>
      <p:ext uri="{BB962C8B-B14F-4D97-AF65-F5344CB8AC3E}">
        <p14:creationId xmlns:p14="http://schemas.microsoft.com/office/powerpoint/2010/main" val="2916651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F1EA-4748-6369-58F1-97F165A0E7B2}"/>
              </a:ext>
            </a:extLst>
          </p:cNvPr>
          <p:cNvSpPr>
            <a:spLocks noGrp="1"/>
          </p:cNvSpPr>
          <p:nvPr>
            <p:ph type="title"/>
          </p:nvPr>
        </p:nvSpPr>
        <p:spPr/>
        <p:txBody>
          <a:bodyPr/>
          <a:lstStyle/>
          <a:p>
            <a:r>
              <a:rPr lang="en-US" dirty="0"/>
              <a:t>Flux de </a:t>
            </a:r>
            <a:r>
              <a:rPr lang="en-US" dirty="0" err="1"/>
              <a:t>caractères</a:t>
            </a:r>
            <a:endParaRPr lang="fr-FR" dirty="0"/>
          </a:p>
        </p:txBody>
      </p:sp>
      <p:sp>
        <p:nvSpPr>
          <p:cNvPr id="3" name="Content Placeholder 2">
            <a:extLst>
              <a:ext uri="{FF2B5EF4-FFF2-40B4-BE49-F238E27FC236}">
                <a16:creationId xmlns:a16="http://schemas.microsoft.com/office/drawing/2014/main" id="{304C8DC2-DA37-B496-6A4A-35A41BED894F}"/>
              </a:ext>
            </a:extLst>
          </p:cNvPr>
          <p:cNvSpPr>
            <a:spLocks noGrp="1"/>
          </p:cNvSpPr>
          <p:nvPr>
            <p:ph idx="1"/>
          </p:nvPr>
        </p:nvSpPr>
        <p:spPr/>
        <p:txBody>
          <a:bodyPr/>
          <a:lstStyle/>
          <a:p>
            <a:r>
              <a:rPr lang="en-US" dirty="0"/>
              <a:t>Gestion de </a:t>
            </a:r>
            <a:r>
              <a:rPr lang="en-US" dirty="0" err="1"/>
              <a:t>l’encodage</a:t>
            </a:r>
            <a:r>
              <a:rPr lang="en-US" dirty="0"/>
              <a:t> ? Par </a:t>
            </a:r>
            <a:r>
              <a:rPr lang="en-US" dirty="0" err="1"/>
              <a:t>défaut</a:t>
            </a:r>
            <a:r>
              <a:rPr lang="en-US" dirty="0"/>
              <a:t> sur 16 bits (de 0 à 65535)</a:t>
            </a:r>
          </a:p>
          <a:p>
            <a:r>
              <a:rPr lang="en-US" dirty="0"/>
              <a:t>le char </a:t>
            </a:r>
            <a:r>
              <a:rPr lang="en-US" dirty="0" err="1"/>
              <a:t>en</a:t>
            </a:r>
            <a:r>
              <a:rPr lang="en-US" dirty="0"/>
              <a:t> java </a:t>
            </a:r>
            <a:r>
              <a:rPr lang="en-US" dirty="0" err="1"/>
              <a:t>utilise</a:t>
            </a:r>
            <a:r>
              <a:rPr lang="en-US" dirty="0"/>
              <a:t> un </a:t>
            </a:r>
            <a:r>
              <a:rPr lang="en-US" dirty="0" err="1"/>
              <a:t>codage</a:t>
            </a:r>
            <a:r>
              <a:rPr lang="en-US" dirty="0"/>
              <a:t> de longueur variable sur 16 bits</a:t>
            </a:r>
            <a:endParaRPr lang="fr-FR" dirty="0"/>
          </a:p>
        </p:txBody>
      </p:sp>
      <p:sp>
        <p:nvSpPr>
          <p:cNvPr id="6" name="TextBox 5">
            <a:extLst>
              <a:ext uri="{FF2B5EF4-FFF2-40B4-BE49-F238E27FC236}">
                <a16:creationId xmlns:a16="http://schemas.microsoft.com/office/drawing/2014/main" id="{0C5BCDC3-645F-74CD-B0ED-B296D0BC908A}"/>
              </a:ext>
            </a:extLst>
          </p:cNvPr>
          <p:cNvSpPr txBox="1"/>
          <p:nvPr/>
        </p:nvSpPr>
        <p:spPr>
          <a:xfrm>
            <a:off x="4350327" y="5948218"/>
            <a:ext cx="4789260" cy="369332"/>
          </a:xfrm>
          <a:prstGeom prst="rect">
            <a:avLst/>
          </a:prstGeom>
          <a:noFill/>
        </p:spPr>
        <p:txBody>
          <a:bodyPr wrap="none" rtlCol="0">
            <a:spAutoFit/>
          </a:bodyPr>
          <a:lstStyle/>
          <a:p>
            <a:r>
              <a:rPr lang="en-US" dirty="0"/>
              <a:t>Le </a:t>
            </a:r>
            <a:r>
              <a:rPr lang="en-US" dirty="0" err="1"/>
              <a:t>fichier</a:t>
            </a:r>
            <a:r>
              <a:rPr lang="en-US" dirty="0"/>
              <a:t> </a:t>
            </a:r>
            <a:r>
              <a:rPr lang="en-US" dirty="0">
                <a:latin typeface="Courier New" panose="02070309020205020404" pitchFamily="49" charset="0"/>
                <a:cs typeface="Courier New" panose="02070309020205020404" pitchFamily="49" charset="0"/>
              </a:rPr>
              <a:t>source-utf8.txt </a:t>
            </a:r>
            <a:r>
              <a:rPr lang="en-US" dirty="0" err="1"/>
              <a:t>qu’on</a:t>
            </a:r>
            <a:r>
              <a:rPr lang="en-US" dirty="0"/>
              <a:t> </a:t>
            </a:r>
            <a:r>
              <a:rPr lang="en-US" dirty="0" err="1"/>
              <a:t>va</a:t>
            </a:r>
            <a:r>
              <a:rPr lang="en-US" dirty="0"/>
              <a:t> </a:t>
            </a:r>
            <a:r>
              <a:rPr lang="en-US" dirty="0" err="1"/>
              <a:t>utiliser</a:t>
            </a:r>
            <a:endParaRPr lang="fr-FR" dirty="0"/>
          </a:p>
        </p:txBody>
      </p:sp>
      <p:pic>
        <p:nvPicPr>
          <p:cNvPr id="8" name="Picture 7">
            <a:extLst>
              <a:ext uri="{FF2B5EF4-FFF2-40B4-BE49-F238E27FC236}">
                <a16:creationId xmlns:a16="http://schemas.microsoft.com/office/drawing/2014/main" id="{D09D2735-ED30-2B7E-0B17-D9C1ACE4806C}"/>
              </a:ext>
            </a:extLst>
          </p:cNvPr>
          <p:cNvPicPr>
            <a:picLocks noChangeAspect="1"/>
          </p:cNvPicPr>
          <p:nvPr/>
        </p:nvPicPr>
        <p:blipFill>
          <a:blip r:embed="rId3"/>
          <a:stretch>
            <a:fillRect/>
          </a:stretch>
        </p:blipFill>
        <p:spPr>
          <a:xfrm>
            <a:off x="1940646" y="3154795"/>
            <a:ext cx="8162925" cy="2247900"/>
          </a:xfrm>
          <a:prstGeom prst="rect">
            <a:avLst/>
          </a:prstGeom>
        </p:spPr>
      </p:pic>
    </p:spTree>
    <p:extLst>
      <p:ext uri="{BB962C8B-B14F-4D97-AF65-F5344CB8AC3E}">
        <p14:creationId xmlns:p14="http://schemas.microsoft.com/office/powerpoint/2010/main" val="371754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A592-5AB6-9269-F816-E0BF0477CE4A}"/>
              </a:ext>
            </a:extLst>
          </p:cNvPr>
          <p:cNvSpPr>
            <a:spLocks noGrp="1"/>
          </p:cNvSpPr>
          <p:nvPr>
            <p:ph type="title"/>
          </p:nvPr>
        </p:nvSpPr>
        <p:spPr/>
        <p:txBody>
          <a:bodyPr/>
          <a:lstStyle/>
          <a:p>
            <a:r>
              <a:rPr lang="en-US" dirty="0" err="1"/>
              <a:t>Exemple</a:t>
            </a:r>
            <a:r>
              <a:rPr lang="en-US" dirty="0"/>
              <a:t> de lecture de </a:t>
            </a:r>
            <a:r>
              <a:rPr lang="en-US" dirty="0" err="1"/>
              <a:t>fichier</a:t>
            </a:r>
            <a:r>
              <a:rPr lang="en-US" dirty="0"/>
              <a:t> (</a:t>
            </a:r>
            <a:r>
              <a:rPr lang="en-US" dirty="0" err="1">
                <a:latin typeface="Courier New" panose="02070309020205020404" pitchFamily="49" charset="0"/>
                <a:cs typeface="Courier New" panose="02070309020205020404" pitchFamily="49" charset="0"/>
              </a:rPr>
              <a:t>MainExample</a:t>
            </a:r>
            <a:r>
              <a:rPr lang="en-US" dirty="0"/>
              <a:t>)</a:t>
            </a:r>
            <a:endParaRPr lang="fr-FR" dirty="0"/>
          </a:p>
        </p:txBody>
      </p:sp>
      <p:sp>
        <p:nvSpPr>
          <p:cNvPr id="3" name="Content Placeholder 2">
            <a:extLst>
              <a:ext uri="{FF2B5EF4-FFF2-40B4-BE49-F238E27FC236}">
                <a16:creationId xmlns:a16="http://schemas.microsoft.com/office/drawing/2014/main" id="{9C4116AD-A404-E26E-B0EF-A57D75282F93}"/>
              </a:ext>
            </a:extLst>
          </p:cNvPr>
          <p:cNvSpPr>
            <a:spLocks noGrp="1"/>
          </p:cNvSpPr>
          <p:nvPr>
            <p:ph idx="1"/>
          </p:nvPr>
        </p:nvSpPr>
        <p:spPr/>
        <p:txBody>
          <a:bodyPr/>
          <a:lstStyle/>
          <a:p>
            <a:r>
              <a:rPr lang="en-US" dirty="0" err="1"/>
              <a:t>Approche</a:t>
            </a:r>
            <a:r>
              <a:rPr lang="en-US" dirty="0"/>
              <a:t> </a:t>
            </a:r>
            <a:r>
              <a:rPr lang="en-US" dirty="0" err="1"/>
              <a:t>caractère</a:t>
            </a:r>
            <a:r>
              <a:rPr lang="en-US" dirty="0"/>
              <a:t> </a:t>
            </a:r>
            <a:r>
              <a:rPr lang="en-US" dirty="0" err="1">
                <a:latin typeface="Courier New" panose="02070309020205020404" pitchFamily="49" charset="0"/>
                <a:cs typeface="Courier New" panose="02070309020205020404" pitchFamily="49" charset="0"/>
              </a:rPr>
              <a:t>TestFileReader</a:t>
            </a:r>
            <a:endParaRPr lang="en-US" dirty="0">
              <a:latin typeface="Courier New" panose="02070309020205020404" pitchFamily="49" charset="0"/>
              <a:cs typeface="Courier New" panose="02070309020205020404" pitchFamily="49" charset="0"/>
            </a:endParaRPr>
          </a:p>
          <a:p>
            <a:r>
              <a:rPr lang="en-US" dirty="0" err="1"/>
              <a:t>Approche</a:t>
            </a:r>
            <a:r>
              <a:rPr lang="en-US" dirty="0"/>
              <a:t> </a:t>
            </a:r>
            <a:r>
              <a:rPr lang="en-US" dirty="0" err="1"/>
              <a:t>binaire</a:t>
            </a:r>
            <a:r>
              <a:rPr lang="en-US" dirty="0"/>
              <a:t> </a:t>
            </a:r>
            <a:r>
              <a:rPr lang="en-US" dirty="0" err="1">
                <a:latin typeface="Courier New" panose="02070309020205020404" pitchFamily="49" charset="0"/>
                <a:cs typeface="Courier New" panose="02070309020205020404" pitchFamily="49" charset="0"/>
              </a:rPr>
              <a:t>TestFileInputStream</a:t>
            </a:r>
            <a:endParaRPr lang="en-US" dirty="0">
              <a:latin typeface="Courier New" panose="02070309020205020404" pitchFamily="49" charset="0"/>
              <a:cs typeface="Courier New" panose="02070309020205020404" pitchFamily="49" charset="0"/>
            </a:endParaRPr>
          </a:p>
          <a:p>
            <a:endParaRPr lang="fr-FR" dirty="0"/>
          </a:p>
          <a:p>
            <a:r>
              <a:rPr lang="fr-FR" dirty="0"/>
              <a:t>Utilisation de la méthode </a:t>
            </a:r>
            <a:r>
              <a:rPr lang="fr-FR" dirty="0" err="1">
                <a:latin typeface="Courier New" panose="02070309020205020404" pitchFamily="49" charset="0"/>
                <a:cs typeface="Courier New" panose="02070309020205020404" pitchFamily="49" charset="0"/>
              </a:rPr>
              <a:t>read</a:t>
            </a:r>
            <a:r>
              <a:rPr lang="fr-FR" dirty="0">
                <a:latin typeface="Courier New" panose="02070309020205020404" pitchFamily="49" charset="0"/>
                <a:cs typeface="Courier New" panose="02070309020205020404" pitchFamily="49" charset="0"/>
              </a:rPr>
              <a:t>() </a:t>
            </a:r>
            <a:r>
              <a:rPr lang="fr-FR" dirty="0"/>
              <a:t>qui retourne -1 lorsqu’on est arrivé à la fin du fichier.</a:t>
            </a:r>
          </a:p>
        </p:txBody>
      </p:sp>
    </p:spTree>
    <p:extLst>
      <p:ext uri="{BB962C8B-B14F-4D97-AF65-F5344CB8AC3E}">
        <p14:creationId xmlns:p14="http://schemas.microsoft.com/office/powerpoint/2010/main" val="936624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A8A5-6301-89A7-F10F-F16B42E8A188}"/>
              </a:ext>
            </a:extLst>
          </p:cNvPr>
          <p:cNvSpPr>
            <a:spLocks noGrp="1"/>
          </p:cNvSpPr>
          <p:nvPr>
            <p:ph type="title"/>
          </p:nvPr>
        </p:nvSpPr>
        <p:spPr/>
        <p:txBody>
          <a:bodyPr/>
          <a:lstStyle/>
          <a:p>
            <a:r>
              <a:rPr lang="en-US" dirty="0" err="1"/>
              <a:t>Autres</a:t>
            </a:r>
            <a:r>
              <a:rPr lang="en-US" dirty="0"/>
              <a:t> </a:t>
            </a:r>
            <a:r>
              <a:rPr lang="en-US" dirty="0" err="1"/>
              <a:t>méthodes</a:t>
            </a:r>
            <a:r>
              <a:rPr lang="en-US" dirty="0"/>
              <a:t> de la </a:t>
            </a:r>
            <a:r>
              <a:rPr lang="en-US" dirty="0" err="1"/>
              <a:t>classe</a:t>
            </a:r>
            <a:r>
              <a:rPr lang="en-US" dirty="0"/>
              <a:t> </a:t>
            </a:r>
            <a:r>
              <a:rPr lang="en-US" dirty="0">
                <a:latin typeface="Courier New" panose="02070309020205020404" pitchFamily="49" charset="0"/>
                <a:cs typeface="Courier New" panose="02070309020205020404" pitchFamily="49" charset="0"/>
              </a:rPr>
              <a:t>Reader</a:t>
            </a:r>
            <a:endParaRPr lang="fr-FR" dirty="0">
              <a:latin typeface="Courier New" panose="02070309020205020404" pitchFamily="49" charset="0"/>
              <a:cs typeface="Courier New" panose="02070309020205020404" pitchFamily="49" charset="0"/>
            </a:endParaRPr>
          </a:p>
        </p:txBody>
      </p:sp>
      <p:graphicFrame>
        <p:nvGraphicFramePr>
          <p:cNvPr id="4" name="Content Placeholder 3">
            <a:extLst>
              <a:ext uri="{FF2B5EF4-FFF2-40B4-BE49-F238E27FC236}">
                <a16:creationId xmlns:a16="http://schemas.microsoft.com/office/drawing/2014/main" id="{E23F3624-5565-B5FC-60C0-BE6E4E17AB2F}"/>
              </a:ext>
            </a:extLst>
          </p:cNvPr>
          <p:cNvGraphicFramePr>
            <a:graphicFrameLocks noGrp="1"/>
          </p:cNvGraphicFramePr>
          <p:nvPr>
            <p:ph idx="1"/>
            <p:extLst>
              <p:ext uri="{D42A27DB-BD31-4B8C-83A1-F6EECF244321}">
                <p14:modId xmlns:p14="http://schemas.microsoft.com/office/powerpoint/2010/main" val="4245791017"/>
              </p:ext>
            </p:extLst>
          </p:nvPr>
        </p:nvGraphicFramePr>
        <p:xfrm>
          <a:off x="1896807" y="1825624"/>
          <a:ext cx="8398386" cy="4351341"/>
        </p:xfrm>
        <a:graphic>
          <a:graphicData uri="http://schemas.openxmlformats.org/drawingml/2006/table">
            <a:tbl>
              <a:tblPr/>
              <a:tblGrid>
                <a:gridCol w="2939435">
                  <a:extLst>
                    <a:ext uri="{9D8B030D-6E8A-4147-A177-3AD203B41FA5}">
                      <a16:colId xmlns:a16="http://schemas.microsoft.com/office/drawing/2014/main" val="3276635119"/>
                    </a:ext>
                  </a:extLst>
                </a:gridCol>
                <a:gridCol w="5458951">
                  <a:extLst>
                    <a:ext uri="{9D8B030D-6E8A-4147-A177-3AD203B41FA5}">
                      <a16:colId xmlns:a16="http://schemas.microsoft.com/office/drawing/2014/main" val="3353683506"/>
                    </a:ext>
                  </a:extLst>
                </a:gridCol>
              </a:tblGrid>
              <a:tr h="325590">
                <a:tc>
                  <a:txBody>
                    <a:bodyPr/>
                    <a:lstStyle/>
                    <a:p>
                      <a:r>
                        <a:rPr lang="fr-FR" sz="1400" b="1" dirty="0"/>
                        <a:t>Méthodes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a:t>Rôles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92394"/>
                  </a:ext>
                </a:extLst>
              </a:tr>
              <a:tr h="325590">
                <a:tc>
                  <a:txBody>
                    <a:bodyPr/>
                    <a:lstStyle/>
                    <a:p>
                      <a:r>
                        <a:rPr lang="fr-FR" sz="1400" dirty="0" err="1"/>
                        <a:t>boolean</a:t>
                      </a:r>
                      <a:r>
                        <a:rPr lang="fr-FR" sz="1400" dirty="0"/>
                        <a:t> </a:t>
                      </a:r>
                      <a:r>
                        <a:rPr lang="fr-FR" sz="1400" dirty="0" err="1"/>
                        <a:t>markSupported</a:t>
                      </a:r>
                      <a:r>
                        <a:rPr lang="fr-FR" sz="1400" dirty="0"/>
                        <a:t>()</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indique si le flux supporte la possibilité de marquer des positions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5805048"/>
                  </a:ext>
                </a:extLst>
              </a:tr>
              <a:tr h="325590">
                <a:tc>
                  <a:txBody>
                    <a:bodyPr/>
                    <a:lstStyle/>
                    <a:p>
                      <a:r>
                        <a:rPr lang="fr-FR" sz="1400" dirty="0" err="1"/>
                        <a:t>boolean</a:t>
                      </a:r>
                      <a:r>
                        <a:rPr lang="fr-FR" sz="1400" dirty="0"/>
                        <a:t> </a:t>
                      </a:r>
                      <a:r>
                        <a:rPr lang="fr-FR" sz="1400" dirty="0" err="1"/>
                        <a:t>ready</a:t>
                      </a:r>
                      <a:r>
                        <a:rPr lang="fr-FR" sz="1400" dirty="0"/>
                        <a:t>()</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a:t>indique si le flux est prêt à être lu</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812608"/>
                  </a:ext>
                </a:extLst>
              </a:tr>
              <a:tr h="325590">
                <a:tc>
                  <a:txBody>
                    <a:bodyPr/>
                    <a:lstStyle/>
                    <a:p>
                      <a:r>
                        <a:rPr lang="fr-FR" sz="1400"/>
                        <a:t>close()</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a:t>ferme le flux et libère les ressources qui lui étaient associées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3311858"/>
                  </a:ext>
                </a:extLst>
              </a:tr>
              <a:tr h="325590">
                <a:tc>
                  <a:txBody>
                    <a:bodyPr/>
                    <a:lstStyle/>
                    <a:p>
                      <a:r>
                        <a:rPr lang="fr-FR" sz="1400" dirty="0" err="1"/>
                        <a:t>int</a:t>
                      </a:r>
                      <a:r>
                        <a:rPr lang="fr-FR" sz="1400" dirty="0"/>
                        <a:t> </a:t>
                      </a:r>
                      <a:r>
                        <a:rPr lang="fr-FR" sz="1400" dirty="0" err="1"/>
                        <a:t>read</a:t>
                      </a:r>
                      <a:r>
                        <a:rPr lang="fr-FR" sz="1400" dirty="0"/>
                        <a:t>()</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renvoie le caractère lu ou -1 si la fin du flux est atteinte.</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271205"/>
                  </a:ext>
                </a:extLst>
              </a:tr>
              <a:tr h="325590">
                <a:tc>
                  <a:txBody>
                    <a:bodyPr/>
                    <a:lstStyle/>
                    <a:p>
                      <a:r>
                        <a:rPr lang="fr-FR" sz="1400" dirty="0" err="1"/>
                        <a:t>int</a:t>
                      </a:r>
                      <a:r>
                        <a:rPr lang="fr-FR" sz="1400" dirty="0"/>
                        <a:t> </a:t>
                      </a:r>
                      <a:r>
                        <a:rPr lang="fr-FR" sz="1400" dirty="0" err="1"/>
                        <a:t>read</a:t>
                      </a:r>
                      <a:r>
                        <a:rPr lang="fr-FR" sz="1400" dirty="0"/>
                        <a:t>(char[])</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lire plusieurs caractères et les mettre dans un tableau de caractères </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5732279"/>
                  </a:ext>
                </a:extLst>
              </a:tr>
              <a:tr h="1201943">
                <a:tc>
                  <a:txBody>
                    <a:bodyPr/>
                    <a:lstStyle/>
                    <a:p>
                      <a:r>
                        <a:rPr lang="en-US" sz="1400"/>
                        <a:t>int read(char[], int, int)</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lire plusieurs caractères. Elle attend en paramètre : un tableau de caractères qui contiendra les caractères lus, l'indice du premier élément du tableau qui recevra le premier caractère et le nombre de caractères à lire. Elle renvoie le nombre de caractères lus ou -1 si aucun caractère n'a été lu. Le tableau de caractères contient les caractères lus.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8280121"/>
                  </a:ext>
                </a:extLst>
              </a:tr>
              <a:tr h="544678">
                <a:tc>
                  <a:txBody>
                    <a:bodyPr/>
                    <a:lstStyle/>
                    <a:p>
                      <a:r>
                        <a:rPr lang="fr-FR" sz="1400"/>
                        <a:t>long skip(long)</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saute autant de caractères dans le flux que la valeur fournie en paramètre. Elle renvoie le nombre de caractères sautés.</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544343"/>
                  </a:ext>
                </a:extLst>
              </a:tr>
              <a:tr h="325590">
                <a:tc>
                  <a:txBody>
                    <a:bodyPr/>
                    <a:lstStyle/>
                    <a:p>
                      <a:r>
                        <a:rPr lang="fr-FR" sz="1400"/>
                        <a:t>mark()</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permet de marquer une position dans le flux</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5712867"/>
                  </a:ext>
                </a:extLst>
              </a:tr>
              <a:tr h="325590">
                <a:tc>
                  <a:txBody>
                    <a:bodyPr/>
                    <a:lstStyle/>
                    <a:p>
                      <a:r>
                        <a:rPr lang="fr-FR" sz="1400"/>
                        <a:t>reset()</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dirty="0"/>
                        <a:t>retourne dans le flux à la dernière position marquée</a:t>
                      </a:r>
                    </a:p>
                  </a:txBody>
                  <a:tcPr marL="53251" marR="53251" marT="53251" marB="532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5981918"/>
                  </a:ext>
                </a:extLst>
              </a:tr>
            </a:tbl>
          </a:graphicData>
        </a:graphic>
      </p:graphicFrame>
      <p:sp>
        <p:nvSpPr>
          <p:cNvPr id="5" name="TextBox 4">
            <a:extLst>
              <a:ext uri="{FF2B5EF4-FFF2-40B4-BE49-F238E27FC236}">
                <a16:creationId xmlns:a16="http://schemas.microsoft.com/office/drawing/2014/main" id="{569592EC-439B-B0A5-92AF-FB8D27D9B0BA}"/>
              </a:ext>
            </a:extLst>
          </p:cNvPr>
          <p:cNvSpPr txBox="1"/>
          <p:nvPr/>
        </p:nvSpPr>
        <p:spPr>
          <a:xfrm>
            <a:off x="1967346" y="6308209"/>
            <a:ext cx="9115188" cy="369332"/>
          </a:xfrm>
          <a:prstGeom prst="rect">
            <a:avLst/>
          </a:prstGeom>
          <a:noFill/>
        </p:spPr>
        <p:txBody>
          <a:bodyPr wrap="none" rtlCol="0">
            <a:spAutoFit/>
          </a:bodyPr>
          <a:lstStyle/>
          <a:p>
            <a:r>
              <a:rPr lang="en-US" dirty="0"/>
              <a:t>Note : la </a:t>
            </a:r>
            <a:r>
              <a:rPr lang="en-US" dirty="0" err="1"/>
              <a:t>création</a:t>
            </a:r>
            <a:r>
              <a:rPr lang="en-US" dirty="0"/>
              <a:t> d’un </a:t>
            </a:r>
            <a:r>
              <a:rPr lang="en-US" dirty="0" err="1"/>
              <a:t>objet</a:t>
            </a:r>
            <a:r>
              <a:rPr lang="en-US" dirty="0"/>
              <a:t> </a:t>
            </a:r>
            <a:r>
              <a:rPr lang="en-US" dirty="0">
                <a:latin typeface="Courier New" panose="02070309020205020404" pitchFamily="49" charset="0"/>
                <a:cs typeface="Courier New" panose="02070309020205020404" pitchFamily="49" charset="0"/>
              </a:rPr>
              <a:t>Reader</a:t>
            </a:r>
            <a:r>
              <a:rPr lang="en-US" dirty="0"/>
              <a:t> </a:t>
            </a:r>
            <a:r>
              <a:rPr lang="en-US" dirty="0" err="1"/>
              <a:t>ouvre</a:t>
            </a:r>
            <a:r>
              <a:rPr lang="en-US" dirty="0"/>
              <a:t> le flux (et lance </a:t>
            </a:r>
            <a:r>
              <a:rPr lang="en-US" dirty="0" err="1"/>
              <a:t>une</a:t>
            </a:r>
            <a:r>
              <a:rPr lang="en-US" dirty="0"/>
              <a:t> exception </a:t>
            </a:r>
            <a:r>
              <a:rPr lang="en-US" dirty="0" err="1"/>
              <a:t>en</a:t>
            </a:r>
            <a:r>
              <a:rPr lang="en-US" dirty="0"/>
              <a:t> </a:t>
            </a:r>
            <a:r>
              <a:rPr lang="en-US" dirty="0" err="1"/>
              <a:t>cas</a:t>
            </a:r>
            <a:r>
              <a:rPr lang="en-US" dirty="0"/>
              <a:t> de </a:t>
            </a:r>
            <a:r>
              <a:rPr lang="en-US" dirty="0" err="1"/>
              <a:t>problème</a:t>
            </a:r>
            <a:r>
              <a:rPr lang="en-US" dirty="0"/>
              <a:t>)</a:t>
            </a:r>
            <a:endParaRPr lang="fr-FR" dirty="0"/>
          </a:p>
        </p:txBody>
      </p:sp>
    </p:spTree>
    <p:extLst>
      <p:ext uri="{BB962C8B-B14F-4D97-AF65-F5344CB8AC3E}">
        <p14:creationId xmlns:p14="http://schemas.microsoft.com/office/powerpoint/2010/main" val="25139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020B-E9B9-7093-5244-ED204F3C74ED}"/>
              </a:ext>
            </a:extLst>
          </p:cNvPr>
          <p:cNvSpPr>
            <a:spLocks noGrp="1"/>
          </p:cNvSpPr>
          <p:nvPr>
            <p:ph type="title"/>
          </p:nvPr>
        </p:nvSpPr>
        <p:spPr/>
        <p:txBody>
          <a:bodyPr/>
          <a:lstStyle/>
          <a:p>
            <a:r>
              <a:rPr lang="en-US" dirty="0" err="1"/>
              <a:t>Méthodes</a:t>
            </a:r>
            <a:r>
              <a:rPr lang="en-US" dirty="0"/>
              <a:t> de la </a:t>
            </a:r>
            <a:r>
              <a:rPr lang="en-US" dirty="0" err="1"/>
              <a:t>classe</a:t>
            </a:r>
            <a:r>
              <a:rPr lang="en-US" dirty="0"/>
              <a:t> </a:t>
            </a:r>
            <a:r>
              <a:rPr lang="en-US" dirty="0">
                <a:latin typeface="Courier New" panose="02070309020205020404" pitchFamily="49" charset="0"/>
                <a:cs typeface="Courier New" panose="02070309020205020404" pitchFamily="49" charset="0"/>
              </a:rPr>
              <a:t>Writer</a:t>
            </a:r>
            <a:endParaRPr lang="fr-FR" dirty="0">
              <a:latin typeface="Courier New" panose="02070309020205020404" pitchFamily="49" charset="0"/>
              <a:cs typeface="Courier New" panose="02070309020205020404" pitchFamily="49" charset="0"/>
            </a:endParaRPr>
          </a:p>
        </p:txBody>
      </p:sp>
      <p:graphicFrame>
        <p:nvGraphicFramePr>
          <p:cNvPr id="4" name="Content Placeholder 3">
            <a:extLst>
              <a:ext uri="{FF2B5EF4-FFF2-40B4-BE49-F238E27FC236}">
                <a16:creationId xmlns:a16="http://schemas.microsoft.com/office/drawing/2014/main" id="{5B11B0E1-46CE-EBCF-5AFE-9886CA1CCB22}"/>
              </a:ext>
            </a:extLst>
          </p:cNvPr>
          <p:cNvGraphicFramePr>
            <a:graphicFrameLocks noGrp="1"/>
          </p:cNvGraphicFramePr>
          <p:nvPr>
            <p:ph idx="1"/>
            <p:extLst>
              <p:ext uri="{D42A27DB-BD31-4B8C-83A1-F6EECF244321}">
                <p14:modId xmlns:p14="http://schemas.microsoft.com/office/powerpoint/2010/main" val="450089956"/>
              </p:ext>
            </p:extLst>
          </p:nvPr>
        </p:nvGraphicFramePr>
        <p:xfrm>
          <a:off x="838200" y="2025809"/>
          <a:ext cx="10515600" cy="4225290"/>
        </p:xfrm>
        <a:graphic>
          <a:graphicData uri="http://schemas.openxmlformats.org/drawingml/2006/table">
            <a:tbl>
              <a:tblPr/>
              <a:tblGrid>
                <a:gridCol w="3680460">
                  <a:extLst>
                    <a:ext uri="{9D8B030D-6E8A-4147-A177-3AD203B41FA5}">
                      <a16:colId xmlns:a16="http://schemas.microsoft.com/office/drawing/2014/main" val="3504391419"/>
                    </a:ext>
                  </a:extLst>
                </a:gridCol>
                <a:gridCol w="6835140">
                  <a:extLst>
                    <a:ext uri="{9D8B030D-6E8A-4147-A177-3AD203B41FA5}">
                      <a16:colId xmlns:a16="http://schemas.microsoft.com/office/drawing/2014/main" val="2638074487"/>
                    </a:ext>
                  </a:extLst>
                </a:gridCol>
              </a:tblGrid>
              <a:tr h="0">
                <a:tc>
                  <a:txBody>
                    <a:bodyPr/>
                    <a:lstStyle/>
                    <a:p>
                      <a:r>
                        <a:rPr lang="fr-FR" b="1" dirty="0"/>
                        <a:t>Méthodes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5582726"/>
                  </a:ext>
                </a:extLst>
              </a:tr>
              <a:tr h="0">
                <a:tc>
                  <a:txBody>
                    <a:bodyPr/>
                    <a:lstStyle/>
                    <a:p>
                      <a:r>
                        <a:rPr lang="fr-FR" dirty="0"/>
                        <a:t>close()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ferme le flux et libère les ressources qui lui étaient associées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230114"/>
                  </a:ext>
                </a:extLst>
              </a:tr>
              <a:tr h="0">
                <a:tc>
                  <a:txBody>
                    <a:bodyPr/>
                    <a:lstStyle/>
                    <a:p>
                      <a:r>
                        <a:rPr lang="fr-FR" dirty="0" err="1"/>
                        <a:t>write</a:t>
                      </a:r>
                      <a:r>
                        <a:rPr lang="fr-FR" dirty="0"/>
                        <a:t>(</a:t>
                      </a:r>
                      <a:r>
                        <a:rPr lang="fr-FR" dirty="0" err="1"/>
                        <a:t>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le caractère en paramètre dans le flux. (note : mieux que </a:t>
                      </a:r>
                      <a:r>
                        <a:rPr lang="fr-FR" dirty="0" err="1"/>
                        <a:t>unicode</a:t>
                      </a:r>
                      <a:r>
                        <a:rPr lang="fr-FR" dirty="0"/>
                        <a:t> 16 bits)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420361"/>
                  </a:ext>
                </a:extLst>
              </a:tr>
              <a:tr h="0">
                <a:tc>
                  <a:txBody>
                    <a:bodyPr/>
                    <a:lstStyle/>
                    <a:p>
                      <a:r>
                        <a:rPr lang="fr-FR"/>
                        <a:t>write(char[])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le tableau de caractères en paramètre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4382814"/>
                  </a:ext>
                </a:extLst>
              </a:tr>
              <a:tr h="0">
                <a:tc>
                  <a:txBody>
                    <a:bodyPr/>
                    <a:lstStyle/>
                    <a:p>
                      <a:r>
                        <a:rPr lang="fr-FR" dirty="0" err="1"/>
                        <a:t>write</a:t>
                      </a:r>
                      <a:r>
                        <a:rPr lang="fr-FR" dirty="0"/>
                        <a:t>(char[], </a:t>
                      </a:r>
                      <a:r>
                        <a:rPr lang="fr-FR" dirty="0" err="1"/>
                        <a:t>int</a:t>
                      </a:r>
                      <a:r>
                        <a:rPr lang="fr-FR" dirty="0"/>
                        <a:t>, </a:t>
                      </a:r>
                      <a:r>
                        <a:rPr lang="fr-FR" dirty="0" err="1"/>
                        <a:t>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plusieurs caractères. Elle attend en paramètres : un tableau de caractères, l'indice du premier caractère et le nombre de caractères à écrire.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603454"/>
                  </a:ext>
                </a:extLst>
              </a:tr>
              <a:tr h="0">
                <a:tc>
                  <a:txBody>
                    <a:bodyPr/>
                    <a:lstStyle/>
                    <a:p>
                      <a:r>
                        <a:rPr lang="fr-FR"/>
                        <a:t>write(String)</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la chaîne de caractères en paramètre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797903"/>
                  </a:ext>
                </a:extLst>
              </a:tr>
              <a:tr h="0">
                <a:tc>
                  <a:txBody>
                    <a:bodyPr/>
                    <a:lstStyle/>
                    <a:p>
                      <a:r>
                        <a:rPr lang="fr-FR"/>
                        <a:t>write(String, int, int)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une portion d'une chaîne de caractères. Elle attend en paramètre : une chaîne de caractères, l'indice du premier caractère et le nombre de caractères à écrire.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921988"/>
                  </a:ext>
                </a:extLst>
              </a:tr>
            </a:tbl>
          </a:graphicData>
        </a:graphic>
      </p:graphicFrame>
      <p:sp>
        <p:nvSpPr>
          <p:cNvPr id="5" name="TextBox 4">
            <a:extLst>
              <a:ext uri="{FF2B5EF4-FFF2-40B4-BE49-F238E27FC236}">
                <a16:creationId xmlns:a16="http://schemas.microsoft.com/office/drawing/2014/main" id="{A0978785-D260-59CE-59B5-D722F9911653}"/>
              </a:ext>
            </a:extLst>
          </p:cNvPr>
          <p:cNvSpPr txBox="1"/>
          <p:nvPr/>
        </p:nvSpPr>
        <p:spPr>
          <a:xfrm>
            <a:off x="1967346" y="6308209"/>
            <a:ext cx="9115188" cy="369332"/>
          </a:xfrm>
          <a:prstGeom prst="rect">
            <a:avLst/>
          </a:prstGeom>
          <a:noFill/>
        </p:spPr>
        <p:txBody>
          <a:bodyPr wrap="none" rtlCol="0">
            <a:spAutoFit/>
          </a:bodyPr>
          <a:lstStyle/>
          <a:p>
            <a:r>
              <a:rPr lang="en-US" dirty="0"/>
              <a:t>Note : la </a:t>
            </a:r>
            <a:r>
              <a:rPr lang="en-US" dirty="0" err="1"/>
              <a:t>création</a:t>
            </a:r>
            <a:r>
              <a:rPr lang="en-US" dirty="0"/>
              <a:t> d’un </a:t>
            </a:r>
            <a:r>
              <a:rPr lang="en-US" dirty="0" err="1"/>
              <a:t>objet</a:t>
            </a:r>
            <a:r>
              <a:rPr lang="en-US" dirty="0"/>
              <a:t> </a:t>
            </a:r>
            <a:r>
              <a:rPr lang="en-US" dirty="0">
                <a:latin typeface="Courier New" panose="02070309020205020404" pitchFamily="49" charset="0"/>
                <a:cs typeface="Courier New" panose="02070309020205020404" pitchFamily="49" charset="0"/>
              </a:rPr>
              <a:t>Writer</a:t>
            </a:r>
            <a:r>
              <a:rPr lang="en-US" dirty="0"/>
              <a:t> </a:t>
            </a:r>
            <a:r>
              <a:rPr lang="en-US" dirty="0" err="1"/>
              <a:t>ouvre</a:t>
            </a:r>
            <a:r>
              <a:rPr lang="en-US" dirty="0"/>
              <a:t> le flux (et lance </a:t>
            </a:r>
            <a:r>
              <a:rPr lang="en-US" dirty="0" err="1"/>
              <a:t>une</a:t>
            </a:r>
            <a:r>
              <a:rPr lang="en-US" dirty="0"/>
              <a:t> exception </a:t>
            </a:r>
            <a:r>
              <a:rPr lang="en-US" dirty="0" err="1"/>
              <a:t>en</a:t>
            </a:r>
            <a:r>
              <a:rPr lang="en-US" dirty="0"/>
              <a:t> </a:t>
            </a:r>
            <a:r>
              <a:rPr lang="en-US" dirty="0" err="1"/>
              <a:t>cas</a:t>
            </a:r>
            <a:r>
              <a:rPr lang="en-US" dirty="0"/>
              <a:t> de </a:t>
            </a:r>
            <a:r>
              <a:rPr lang="en-US" dirty="0" err="1"/>
              <a:t>problème</a:t>
            </a:r>
            <a:r>
              <a:rPr lang="en-US" dirty="0"/>
              <a:t>)</a:t>
            </a:r>
            <a:endParaRPr lang="fr-FR" dirty="0"/>
          </a:p>
        </p:txBody>
      </p:sp>
    </p:spTree>
    <p:extLst>
      <p:ext uri="{BB962C8B-B14F-4D97-AF65-F5344CB8AC3E}">
        <p14:creationId xmlns:p14="http://schemas.microsoft.com/office/powerpoint/2010/main" val="415517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91148-1F11-AB5C-13CD-EEB112AE6749}"/>
              </a:ext>
            </a:extLst>
          </p:cNvPr>
          <p:cNvSpPr>
            <a:spLocks noGrp="1"/>
          </p:cNvSpPr>
          <p:nvPr>
            <p:ph type="title"/>
          </p:nvPr>
        </p:nvSpPr>
        <p:spPr/>
        <p:txBody>
          <a:bodyPr/>
          <a:lstStyle/>
          <a:p>
            <a:r>
              <a:rPr lang="en-US" dirty="0" err="1"/>
              <a:t>Exemple</a:t>
            </a:r>
            <a:r>
              <a:rPr lang="en-US" dirty="0"/>
              <a:t> </a:t>
            </a:r>
            <a:r>
              <a:rPr lang="en-US" dirty="0" err="1"/>
              <a:t>d’écriture</a:t>
            </a:r>
            <a:r>
              <a:rPr lang="en-US" dirty="0"/>
              <a:t> de </a:t>
            </a:r>
            <a:r>
              <a:rPr lang="en-US" dirty="0" err="1"/>
              <a:t>fichier</a:t>
            </a:r>
            <a:endParaRPr lang="fr-FR" dirty="0"/>
          </a:p>
        </p:txBody>
      </p:sp>
      <p:sp>
        <p:nvSpPr>
          <p:cNvPr id="3" name="Content Placeholder 2">
            <a:extLst>
              <a:ext uri="{FF2B5EF4-FFF2-40B4-BE49-F238E27FC236}">
                <a16:creationId xmlns:a16="http://schemas.microsoft.com/office/drawing/2014/main" id="{40198C07-DAD2-2440-14BC-1D5A10723D6A}"/>
              </a:ext>
            </a:extLst>
          </p:cNvPr>
          <p:cNvSpPr>
            <a:spLocks noGrp="1"/>
          </p:cNvSpPr>
          <p:nvPr>
            <p:ph idx="1"/>
          </p:nvPr>
        </p:nvSpPr>
        <p:spPr/>
        <p:txBody>
          <a:bodyPr/>
          <a:lstStyle/>
          <a:p>
            <a:r>
              <a:rPr lang="en-US" dirty="0"/>
              <a:t>Classes : </a:t>
            </a:r>
            <a:r>
              <a:rPr lang="en-US" dirty="0" err="1">
                <a:latin typeface="Courier New" panose="02070309020205020404" pitchFamily="49" charset="0"/>
                <a:cs typeface="Courier New" panose="02070309020205020404" pitchFamily="49" charset="0"/>
              </a:rPr>
              <a:t>TestFileWriter</a:t>
            </a:r>
            <a:r>
              <a:rPr lang="en-US" dirty="0"/>
              <a:t> et </a:t>
            </a:r>
            <a:r>
              <a:rPr lang="en-US" dirty="0" err="1">
                <a:latin typeface="Courier New" panose="02070309020205020404" pitchFamily="49" charset="0"/>
                <a:cs typeface="Courier New" panose="02070309020205020404" pitchFamily="49" charset="0"/>
              </a:rPr>
              <a:t>TestPrintWriter</a:t>
            </a:r>
            <a:endParaRPr lang="fr-F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1356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A154-6683-B5B1-8862-9A985BCCA6F9}"/>
              </a:ext>
            </a:extLst>
          </p:cNvPr>
          <p:cNvSpPr>
            <a:spLocks noGrp="1"/>
          </p:cNvSpPr>
          <p:nvPr>
            <p:ph type="title"/>
          </p:nvPr>
        </p:nvSpPr>
        <p:spPr/>
        <p:txBody>
          <a:bodyPr/>
          <a:lstStyle/>
          <a:p>
            <a:r>
              <a:rPr lang="en-US" dirty="0" err="1"/>
              <a:t>Utilisation</a:t>
            </a:r>
            <a:r>
              <a:rPr lang="en-US" dirty="0"/>
              <a:t> de classes </a:t>
            </a:r>
            <a:r>
              <a:rPr lang="en-US" dirty="0" err="1">
                <a:latin typeface="Courier New" panose="02070309020205020404" pitchFamily="49" charset="0"/>
                <a:cs typeface="Courier New" panose="02070309020205020404" pitchFamily="49" charset="0"/>
              </a:rPr>
              <a:t>BufferedReader</a:t>
            </a:r>
            <a:r>
              <a:rPr lang="en-US" dirty="0"/>
              <a:t> </a:t>
            </a:r>
            <a:br>
              <a:rPr lang="en-US" dirty="0"/>
            </a:br>
            <a:r>
              <a:rPr lang="en-US" dirty="0"/>
              <a:t>et </a:t>
            </a:r>
            <a:r>
              <a:rPr lang="en-US" dirty="0" err="1">
                <a:latin typeface="Courier New" panose="02070309020205020404" pitchFamily="49" charset="0"/>
                <a:cs typeface="Courier New" panose="02070309020205020404" pitchFamily="49" charset="0"/>
              </a:rPr>
              <a:t>BufferedWriter</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B5E8F480-13DC-CA12-C3B4-7A7878D5E9CA}"/>
              </a:ext>
            </a:extLst>
          </p:cNvPr>
          <p:cNvSpPr>
            <a:spLocks noGrp="1"/>
          </p:cNvSpPr>
          <p:nvPr>
            <p:ph idx="1"/>
          </p:nvPr>
        </p:nvSpPr>
        <p:spPr/>
        <p:txBody>
          <a:bodyPr>
            <a:normAutofit/>
          </a:bodyPr>
          <a:lstStyle/>
          <a:p>
            <a:r>
              <a:rPr lang="en-US" sz="1800" dirty="0" err="1"/>
              <a:t>Intérêt</a:t>
            </a:r>
            <a:r>
              <a:rPr lang="en-US" sz="1800" dirty="0"/>
              <a:t> </a:t>
            </a:r>
          </a:p>
          <a:p>
            <a:pPr lvl="1"/>
            <a:r>
              <a:rPr lang="en-US" sz="1600" dirty="0" err="1"/>
              <a:t>en</a:t>
            </a:r>
            <a:r>
              <a:rPr lang="en-US" sz="1600" dirty="0"/>
              <a:t> lecture : </a:t>
            </a:r>
            <a:r>
              <a:rPr lang="en-US" sz="1600" dirty="0" err="1"/>
              <a:t>possibilité</a:t>
            </a:r>
            <a:r>
              <a:rPr lang="en-US" sz="1600" dirty="0"/>
              <a:t> de “lire à </a:t>
            </a:r>
            <a:r>
              <a:rPr lang="en-US" sz="1600" dirty="0" err="1"/>
              <a:t>l’avance</a:t>
            </a:r>
            <a:r>
              <a:rPr lang="en-US" sz="1600" dirty="0"/>
              <a:t>” (sur le </a:t>
            </a:r>
            <a:r>
              <a:rPr lang="en-US" sz="1600" dirty="0" err="1"/>
              <a:t>disque</a:t>
            </a:r>
            <a:r>
              <a:rPr lang="en-US" sz="1600" dirty="0"/>
              <a:t>) dans un buffer de taille </a:t>
            </a:r>
            <a:r>
              <a:rPr lang="en-US" sz="1600" dirty="0" err="1"/>
              <a:t>contrôlable</a:t>
            </a:r>
            <a:r>
              <a:rPr lang="en-US" sz="1600" dirty="0"/>
              <a:t> (RAM) qui </a:t>
            </a:r>
            <a:r>
              <a:rPr lang="en-US" sz="1600" dirty="0" err="1"/>
              <a:t>permet</a:t>
            </a:r>
            <a:r>
              <a:rPr lang="en-US" sz="1600" dirty="0"/>
              <a:t> </a:t>
            </a:r>
            <a:r>
              <a:rPr lang="en-US" sz="1600" dirty="0" err="1"/>
              <a:t>d’améliorer</a:t>
            </a:r>
            <a:r>
              <a:rPr lang="en-US" sz="1600" dirty="0"/>
              <a:t> la </a:t>
            </a:r>
            <a:r>
              <a:rPr lang="en-US" sz="1600" dirty="0" err="1"/>
              <a:t>vitesse</a:t>
            </a:r>
            <a:r>
              <a:rPr lang="en-US" sz="1600" dirty="0"/>
              <a:t> de lecture. Note : de base le </a:t>
            </a:r>
            <a:r>
              <a:rPr lang="en-US" sz="1600" dirty="0">
                <a:latin typeface="Courier New" panose="02070309020205020404" pitchFamily="49" charset="0"/>
                <a:cs typeface="Courier New" panose="02070309020205020404" pitchFamily="49" charset="0"/>
              </a:rPr>
              <a:t>Reader</a:t>
            </a:r>
            <a:r>
              <a:rPr lang="en-US" sz="1600" dirty="0"/>
              <a:t> </a:t>
            </a:r>
            <a:r>
              <a:rPr lang="en-US" sz="1600" dirty="0" err="1"/>
              <a:t>utilise</a:t>
            </a:r>
            <a:r>
              <a:rPr lang="en-US" sz="1600" dirty="0"/>
              <a:t> un buffer de 8K.</a:t>
            </a:r>
          </a:p>
          <a:p>
            <a:pPr lvl="1"/>
            <a:r>
              <a:rPr lang="en-US" sz="1600" dirty="0" err="1"/>
              <a:t>en</a:t>
            </a:r>
            <a:r>
              <a:rPr lang="en-US" sz="1600" dirty="0"/>
              <a:t> </a:t>
            </a:r>
            <a:r>
              <a:rPr lang="en-US" sz="1600" dirty="0" err="1"/>
              <a:t>écriture</a:t>
            </a:r>
            <a:r>
              <a:rPr lang="en-US" sz="1600" dirty="0"/>
              <a:t> : </a:t>
            </a:r>
            <a:r>
              <a:rPr lang="en-US" sz="1600" dirty="0" err="1"/>
              <a:t>utilisation</a:t>
            </a:r>
            <a:r>
              <a:rPr lang="en-US" sz="1600" dirty="0"/>
              <a:t> d’un buffer (</a:t>
            </a:r>
            <a:r>
              <a:rPr lang="en-US" sz="1600" dirty="0" err="1"/>
              <a:t>mémoire</a:t>
            </a:r>
            <a:r>
              <a:rPr lang="en-US" sz="1600" dirty="0"/>
              <a:t>) pour </a:t>
            </a:r>
            <a:r>
              <a:rPr lang="en-US" sz="1600" dirty="0" err="1"/>
              <a:t>écriture</a:t>
            </a:r>
            <a:r>
              <a:rPr lang="en-US" sz="1600" dirty="0"/>
              <a:t> (</a:t>
            </a:r>
            <a:r>
              <a:rPr lang="en-US" sz="1600" dirty="0" err="1"/>
              <a:t>disque</a:t>
            </a:r>
            <a:r>
              <a:rPr lang="en-US" sz="1600" dirty="0"/>
              <a:t>) </a:t>
            </a:r>
            <a:r>
              <a:rPr lang="en-US" sz="1600" dirty="0" err="1"/>
              <a:t>uniquement</a:t>
            </a:r>
            <a:r>
              <a:rPr lang="en-US" sz="1600" dirty="0"/>
              <a:t> </a:t>
            </a:r>
            <a:r>
              <a:rPr lang="en-US" sz="1600" dirty="0" err="1"/>
              <a:t>lorsqu’on</a:t>
            </a:r>
            <a:r>
              <a:rPr lang="en-US" sz="1600" dirty="0"/>
              <a:t> le </a:t>
            </a:r>
            <a:r>
              <a:rPr lang="en-US" sz="1600" dirty="0" err="1"/>
              <a:t>demande</a:t>
            </a:r>
            <a:r>
              <a:rPr lang="en-US" sz="1600" dirty="0"/>
              <a:t> (</a:t>
            </a:r>
            <a:r>
              <a:rPr lang="en-US" sz="1600" dirty="0">
                <a:latin typeface="Courier New" panose="02070309020205020404" pitchFamily="49" charset="0"/>
                <a:cs typeface="Courier New" panose="02070309020205020404" pitchFamily="49" charset="0"/>
              </a:rPr>
              <a:t>flush</a:t>
            </a:r>
            <a:r>
              <a:rPr lang="en-US" sz="1600" dirty="0"/>
              <a:t> </a:t>
            </a:r>
            <a:r>
              <a:rPr lang="en-US" sz="1600" dirty="0" err="1"/>
              <a:t>ou</a:t>
            </a:r>
            <a:r>
              <a:rPr lang="en-US" sz="1600" dirty="0"/>
              <a:t> </a:t>
            </a:r>
            <a:r>
              <a:rPr lang="en-US" sz="1600" dirty="0">
                <a:latin typeface="Courier New" panose="02070309020205020404" pitchFamily="49" charset="0"/>
                <a:cs typeface="Courier New" panose="02070309020205020404" pitchFamily="49" charset="0"/>
              </a:rPr>
              <a:t>close</a:t>
            </a:r>
            <a:r>
              <a:rPr lang="en-US" sz="1600" dirty="0"/>
              <a:t>) </a:t>
            </a:r>
            <a:r>
              <a:rPr lang="en-US" sz="1600" dirty="0" err="1"/>
              <a:t>cf</a:t>
            </a:r>
            <a:r>
              <a:rPr lang="en-US" sz="1600" dirty="0"/>
              <a:t> </a:t>
            </a:r>
            <a:r>
              <a:rPr lang="en-US" sz="1600" dirty="0" err="1"/>
              <a:t>cours</a:t>
            </a:r>
            <a:r>
              <a:rPr lang="en-US" sz="1600" dirty="0"/>
              <a:t> de MIBD</a:t>
            </a:r>
          </a:p>
          <a:p>
            <a:r>
              <a:rPr lang="en-US" sz="1800" dirty="0"/>
              <a:t>En “</a:t>
            </a:r>
            <a:r>
              <a:rPr lang="en-US" sz="1800" dirty="0" err="1"/>
              <a:t>surcouche</a:t>
            </a:r>
            <a:r>
              <a:rPr lang="en-US" sz="1800" dirty="0"/>
              <a:t>” sur un </a:t>
            </a:r>
            <a:r>
              <a:rPr lang="en-US" sz="1800" dirty="0">
                <a:latin typeface="Courier New" panose="02070309020205020404" pitchFamily="49" charset="0"/>
                <a:cs typeface="Courier New" panose="02070309020205020404" pitchFamily="49" charset="0"/>
              </a:rPr>
              <a:t>Reader</a:t>
            </a:r>
            <a:r>
              <a:rPr lang="en-US" sz="1800" dirty="0"/>
              <a:t> déjà </a:t>
            </a:r>
            <a:r>
              <a:rPr lang="en-US" sz="1800" dirty="0" err="1"/>
              <a:t>existant</a:t>
            </a:r>
            <a:r>
              <a:rPr lang="en-US" sz="1800" dirty="0"/>
              <a:t> (pas </a:t>
            </a:r>
            <a:r>
              <a:rPr lang="en-US" sz="1800" dirty="0" err="1"/>
              <a:t>forcément</a:t>
            </a:r>
            <a:r>
              <a:rPr lang="en-US" sz="1800" dirty="0"/>
              <a:t> sur un </a:t>
            </a:r>
            <a:r>
              <a:rPr lang="en-US" sz="1800" dirty="0" err="1"/>
              <a:t>fichier</a:t>
            </a:r>
            <a:r>
              <a:rPr lang="en-US" sz="1800" dirty="0"/>
              <a:t>).</a:t>
            </a:r>
            <a:endParaRPr lang="fr-FR" sz="1800" dirty="0"/>
          </a:p>
        </p:txBody>
      </p:sp>
      <p:graphicFrame>
        <p:nvGraphicFramePr>
          <p:cNvPr id="4" name="Table 3">
            <a:extLst>
              <a:ext uri="{FF2B5EF4-FFF2-40B4-BE49-F238E27FC236}">
                <a16:creationId xmlns:a16="http://schemas.microsoft.com/office/drawing/2014/main" id="{3E278A42-4551-C448-4CAB-22245937B70E}"/>
              </a:ext>
            </a:extLst>
          </p:cNvPr>
          <p:cNvGraphicFramePr>
            <a:graphicFrameLocks noGrp="1"/>
          </p:cNvGraphicFramePr>
          <p:nvPr>
            <p:extLst>
              <p:ext uri="{D42A27DB-BD31-4B8C-83A1-F6EECF244321}">
                <p14:modId xmlns:p14="http://schemas.microsoft.com/office/powerpoint/2010/main" val="938499993"/>
              </p:ext>
            </p:extLst>
          </p:nvPr>
        </p:nvGraphicFramePr>
        <p:xfrm>
          <a:off x="838200" y="3790647"/>
          <a:ext cx="10515600" cy="2861310"/>
        </p:xfrm>
        <a:graphic>
          <a:graphicData uri="http://schemas.openxmlformats.org/drawingml/2006/table">
            <a:tbl>
              <a:tblPr/>
              <a:tblGrid>
                <a:gridCol w="3680460">
                  <a:extLst>
                    <a:ext uri="{9D8B030D-6E8A-4147-A177-3AD203B41FA5}">
                      <a16:colId xmlns:a16="http://schemas.microsoft.com/office/drawing/2014/main" val="1189253742"/>
                    </a:ext>
                  </a:extLst>
                </a:gridCol>
                <a:gridCol w="6835140">
                  <a:extLst>
                    <a:ext uri="{9D8B030D-6E8A-4147-A177-3AD203B41FA5}">
                      <a16:colId xmlns:a16="http://schemas.microsoft.com/office/drawing/2014/main" val="2305902305"/>
                    </a:ext>
                  </a:extLst>
                </a:gridCol>
              </a:tblGrid>
              <a:tr h="0">
                <a:tc>
                  <a:txBody>
                    <a:bodyPr/>
                    <a:lstStyle/>
                    <a:p>
                      <a:r>
                        <a:rPr lang="fr-FR" b="1" dirty="0"/>
                        <a:t>Constructeur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218482"/>
                  </a:ext>
                </a:extLst>
              </a:tr>
              <a:tr h="0">
                <a:tc>
                  <a:txBody>
                    <a:bodyPr/>
                    <a:lstStyle/>
                    <a:p>
                      <a:r>
                        <a:rPr lang="fr-FR"/>
                        <a:t>BufferedReader(Reader)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le paramètre fourni doit correspondre au flux à lire.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018814"/>
                  </a:ext>
                </a:extLst>
              </a:tr>
              <a:tr h="0">
                <a:tc>
                  <a:txBody>
                    <a:bodyPr/>
                    <a:lstStyle/>
                    <a:p>
                      <a:r>
                        <a:rPr lang="fr-FR" dirty="0" err="1"/>
                        <a:t>BufferedReader</a:t>
                      </a:r>
                      <a:r>
                        <a:rPr lang="fr-FR" dirty="0"/>
                        <a:t>(Reader, </a:t>
                      </a:r>
                      <a:r>
                        <a:rPr lang="fr-FR" dirty="0" err="1"/>
                        <a:t>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l'entier en paramètre permet de préciser la taille du buffer. Il doit être positif sinon une exception de type </a:t>
                      </a:r>
                      <a:r>
                        <a:rPr lang="fr-FR" dirty="0" err="1"/>
                        <a:t>IllegalArgumentException</a:t>
                      </a:r>
                      <a:r>
                        <a:rPr lang="fr-FR" dirty="0"/>
                        <a:t> est levée. </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157943"/>
                  </a:ext>
                </a:extLst>
              </a:tr>
              <a:tr h="0">
                <a:tc>
                  <a:txBody>
                    <a:bodyPr/>
                    <a:lstStyle/>
                    <a:p>
                      <a:r>
                        <a:rPr lang="fr-FR" dirty="0" err="1"/>
                        <a:t>BufferedWriter</a:t>
                      </a:r>
                      <a:r>
                        <a:rPr lang="fr-FR" dirty="0"/>
                        <a:t>(Writer)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le paramètre fourni doit correspondre au flux dans lequel les données sont écrites.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5666945"/>
                  </a:ext>
                </a:extLst>
              </a:tr>
              <a:tr h="0">
                <a:tc>
                  <a:txBody>
                    <a:bodyPr/>
                    <a:lstStyle/>
                    <a:p>
                      <a:r>
                        <a:rPr lang="fr-FR" dirty="0" err="1"/>
                        <a:t>BufferedWriter</a:t>
                      </a:r>
                      <a:r>
                        <a:rPr lang="fr-FR" dirty="0"/>
                        <a:t>(Writer, </a:t>
                      </a:r>
                      <a:r>
                        <a:rPr lang="fr-FR" dirty="0" err="1"/>
                        <a:t>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l'entier en paramètre permet de préciser la taille du buffer. Il doit être positif sinon une exception </a:t>
                      </a:r>
                      <a:r>
                        <a:rPr lang="fr-FR" dirty="0" err="1"/>
                        <a:t>IllegalArgumentException</a:t>
                      </a:r>
                      <a:r>
                        <a:rPr lang="fr-FR" dirty="0"/>
                        <a:t> est levée.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97099"/>
                  </a:ext>
                </a:extLst>
              </a:tr>
            </a:tbl>
          </a:graphicData>
        </a:graphic>
      </p:graphicFrame>
    </p:spTree>
    <p:extLst>
      <p:ext uri="{BB962C8B-B14F-4D97-AF65-F5344CB8AC3E}">
        <p14:creationId xmlns:p14="http://schemas.microsoft.com/office/powerpoint/2010/main" val="3527776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3E09-882D-1819-C32D-E3E3C2E60823}"/>
              </a:ext>
            </a:extLst>
          </p:cNvPr>
          <p:cNvSpPr>
            <a:spLocks noGrp="1"/>
          </p:cNvSpPr>
          <p:nvPr>
            <p:ph type="title"/>
          </p:nvPr>
        </p:nvSpPr>
        <p:spPr/>
        <p:txBody>
          <a:bodyPr/>
          <a:lstStyle/>
          <a:p>
            <a:r>
              <a:rPr lang="en-US" dirty="0" err="1"/>
              <a:t>BufferedReader</a:t>
            </a:r>
            <a:r>
              <a:rPr lang="en-US" dirty="0"/>
              <a:t> et </a:t>
            </a:r>
            <a:r>
              <a:rPr lang="en-US" dirty="0" err="1"/>
              <a:t>BufferedWriter</a:t>
            </a:r>
            <a:endParaRPr lang="fr-FR" dirty="0"/>
          </a:p>
        </p:txBody>
      </p:sp>
      <p:sp>
        <p:nvSpPr>
          <p:cNvPr id="3" name="Content Placeholder 2">
            <a:extLst>
              <a:ext uri="{FF2B5EF4-FFF2-40B4-BE49-F238E27FC236}">
                <a16:creationId xmlns:a16="http://schemas.microsoft.com/office/drawing/2014/main" id="{99A19068-257E-1FF6-A8B5-176A0A3E13A1}"/>
              </a:ext>
            </a:extLst>
          </p:cNvPr>
          <p:cNvSpPr>
            <a:spLocks noGrp="1"/>
          </p:cNvSpPr>
          <p:nvPr>
            <p:ph idx="1"/>
          </p:nvPr>
        </p:nvSpPr>
        <p:spPr/>
        <p:txBody>
          <a:bodyPr/>
          <a:lstStyle/>
          <a:p>
            <a:r>
              <a:rPr lang="en-US" dirty="0"/>
              <a:t>Ne </a:t>
            </a:r>
            <a:r>
              <a:rPr lang="en-US" dirty="0" err="1"/>
              <a:t>rajoute</a:t>
            </a:r>
            <a:r>
              <a:rPr lang="en-US" dirty="0"/>
              <a:t> que </a:t>
            </a:r>
            <a:r>
              <a:rPr lang="en-US" dirty="0" err="1"/>
              <a:t>peu</a:t>
            </a:r>
            <a:r>
              <a:rPr lang="en-US" dirty="0"/>
              <a:t> de </a:t>
            </a:r>
            <a:r>
              <a:rPr lang="en-US" dirty="0" err="1"/>
              <a:t>méthodes</a:t>
            </a:r>
            <a:r>
              <a:rPr lang="en-US" dirty="0"/>
              <a:t> :</a:t>
            </a:r>
            <a:endParaRPr lang="fr-FR" dirty="0"/>
          </a:p>
        </p:txBody>
      </p:sp>
      <p:graphicFrame>
        <p:nvGraphicFramePr>
          <p:cNvPr id="4" name="Table 3">
            <a:extLst>
              <a:ext uri="{FF2B5EF4-FFF2-40B4-BE49-F238E27FC236}">
                <a16:creationId xmlns:a16="http://schemas.microsoft.com/office/drawing/2014/main" id="{1FC07EC3-A520-9DE4-639C-785645BECE77}"/>
              </a:ext>
            </a:extLst>
          </p:cNvPr>
          <p:cNvGraphicFramePr>
            <a:graphicFrameLocks noGrp="1"/>
          </p:cNvGraphicFramePr>
          <p:nvPr>
            <p:extLst>
              <p:ext uri="{D42A27DB-BD31-4B8C-83A1-F6EECF244321}">
                <p14:modId xmlns:p14="http://schemas.microsoft.com/office/powerpoint/2010/main" val="836020472"/>
              </p:ext>
            </p:extLst>
          </p:nvPr>
        </p:nvGraphicFramePr>
        <p:xfrm>
          <a:off x="843684" y="2637314"/>
          <a:ext cx="10515600" cy="1363980"/>
        </p:xfrm>
        <a:graphic>
          <a:graphicData uri="http://schemas.openxmlformats.org/drawingml/2006/table">
            <a:tbl>
              <a:tblPr/>
              <a:tblGrid>
                <a:gridCol w="3680460">
                  <a:extLst>
                    <a:ext uri="{9D8B030D-6E8A-4147-A177-3AD203B41FA5}">
                      <a16:colId xmlns:a16="http://schemas.microsoft.com/office/drawing/2014/main" val="306534502"/>
                    </a:ext>
                  </a:extLst>
                </a:gridCol>
                <a:gridCol w="6835140">
                  <a:extLst>
                    <a:ext uri="{9D8B030D-6E8A-4147-A177-3AD203B41FA5}">
                      <a16:colId xmlns:a16="http://schemas.microsoft.com/office/drawing/2014/main" val="4289717418"/>
                    </a:ext>
                  </a:extLst>
                </a:gridCol>
              </a:tblGrid>
              <a:tr h="0">
                <a:tc>
                  <a:txBody>
                    <a:bodyPr/>
                    <a:lstStyle/>
                    <a:p>
                      <a:r>
                        <a:rPr lang="fr-FR" b="1" dirty="0"/>
                        <a:t>Méthode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563749"/>
                  </a:ext>
                </a:extLst>
              </a:tr>
              <a:tr h="0">
                <a:tc>
                  <a:txBody>
                    <a:bodyPr/>
                    <a:lstStyle/>
                    <a:p>
                      <a:r>
                        <a:rPr lang="fr-FR" dirty="0"/>
                        <a:t>String </a:t>
                      </a:r>
                      <a:r>
                        <a:rPr lang="fr-FR" dirty="0" err="1"/>
                        <a:t>readLine</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lire une ligne de caractères dans le flux. Une ligne est une suite de caractères qui se termine par un retour chariot '\r' ou un saut de ligne '\n' ou les deux.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0309342"/>
                  </a:ext>
                </a:extLst>
              </a:tr>
            </a:tbl>
          </a:graphicData>
        </a:graphic>
      </p:graphicFrame>
      <p:graphicFrame>
        <p:nvGraphicFramePr>
          <p:cNvPr id="5" name="Table 4">
            <a:extLst>
              <a:ext uri="{FF2B5EF4-FFF2-40B4-BE49-F238E27FC236}">
                <a16:creationId xmlns:a16="http://schemas.microsoft.com/office/drawing/2014/main" id="{BA57E40E-3355-FDD0-5182-18B186621243}"/>
              </a:ext>
            </a:extLst>
          </p:cNvPr>
          <p:cNvGraphicFramePr>
            <a:graphicFrameLocks noGrp="1"/>
          </p:cNvGraphicFramePr>
          <p:nvPr>
            <p:extLst>
              <p:ext uri="{D42A27DB-BD31-4B8C-83A1-F6EECF244321}">
                <p14:modId xmlns:p14="http://schemas.microsoft.com/office/powerpoint/2010/main" val="749893164"/>
              </p:ext>
            </p:extLst>
          </p:nvPr>
        </p:nvGraphicFramePr>
        <p:xfrm>
          <a:off x="843684" y="4812983"/>
          <a:ext cx="10515600" cy="1630680"/>
        </p:xfrm>
        <a:graphic>
          <a:graphicData uri="http://schemas.openxmlformats.org/drawingml/2006/table">
            <a:tbl>
              <a:tblPr/>
              <a:tblGrid>
                <a:gridCol w="3680460">
                  <a:extLst>
                    <a:ext uri="{9D8B030D-6E8A-4147-A177-3AD203B41FA5}">
                      <a16:colId xmlns:a16="http://schemas.microsoft.com/office/drawing/2014/main" val="2367296332"/>
                    </a:ext>
                  </a:extLst>
                </a:gridCol>
                <a:gridCol w="6835140">
                  <a:extLst>
                    <a:ext uri="{9D8B030D-6E8A-4147-A177-3AD203B41FA5}">
                      <a16:colId xmlns:a16="http://schemas.microsoft.com/office/drawing/2014/main" val="96552500"/>
                    </a:ext>
                  </a:extLst>
                </a:gridCol>
              </a:tblGrid>
              <a:tr h="0">
                <a:tc>
                  <a:txBody>
                    <a:bodyPr/>
                    <a:lstStyle/>
                    <a:p>
                      <a:r>
                        <a:rPr lang="fr-FR" b="1" dirty="0"/>
                        <a:t>Méthode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738184"/>
                  </a:ext>
                </a:extLst>
              </a:tr>
              <a:tr h="0">
                <a:tc>
                  <a:txBody>
                    <a:bodyPr/>
                    <a:lstStyle/>
                    <a:p>
                      <a:r>
                        <a:rPr lang="fr-FR" dirty="0"/>
                        <a:t>flush()</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a:t>vide le tampon en écrivant les données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664037"/>
                  </a:ext>
                </a:extLst>
              </a:tr>
              <a:tr h="0">
                <a:tc>
                  <a:txBody>
                    <a:bodyPr/>
                    <a:lstStyle/>
                    <a:p>
                      <a:r>
                        <a:rPr lang="fr-FR" dirty="0" err="1"/>
                        <a:t>newLine</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écrire un séparateur de ligne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484057"/>
                  </a:ext>
                </a:extLst>
              </a:tr>
              <a:tr h="0">
                <a:tc>
                  <a:txBody>
                    <a:bodyPr/>
                    <a:lstStyle/>
                    <a:p>
                      <a:r>
                        <a:rPr lang="en-US" i="1" dirty="0"/>
                        <a:t>write(String)</a:t>
                      </a:r>
                      <a:endParaRPr lang="fr-FR" i="1"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écrire</a:t>
                      </a:r>
                      <a:r>
                        <a:rPr lang="en-US" dirty="0"/>
                        <a:t> la String dans le flux (</a:t>
                      </a:r>
                      <a:r>
                        <a:rPr lang="en-US" dirty="0" err="1"/>
                        <a:t>méthode</a:t>
                      </a:r>
                      <a:r>
                        <a:rPr lang="en-US" dirty="0"/>
                        <a:t> </a:t>
                      </a:r>
                      <a:r>
                        <a:rPr lang="en-US" dirty="0" err="1"/>
                        <a:t>héritée</a:t>
                      </a:r>
                      <a:r>
                        <a:rPr lang="en-US" dirty="0"/>
                        <a:t> de </a:t>
                      </a:r>
                      <a:r>
                        <a:rPr lang="en-US" dirty="0">
                          <a:latin typeface="Courier New" panose="02070309020205020404" pitchFamily="49" charset="0"/>
                          <a:cs typeface="Courier New" panose="02070309020205020404" pitchFamily="49" charset="0"/>
                        </a:rPr>
                        <a:t>Writer</a:t>
                      </a:r>
                      <a:r>
                        <a:rPr lang="en-US" dirty="0"/>
                        <a:t>)</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0100317"/>
                  </a:ext>
                </a:extLst>
              </a:tr>
            </a:tbl>
          </a:graphicData>
        </a:graphic>
      </p:graphicFrame>
    </p:spTree>
    <p:extLst>
      <p:ext uri="{BB962C8B-B14F-4D97-AF65-F5344CB8AC3E}">
        <p14:creationId xmlns:p14="http://schemas.microsoft.com/office/powerpoint/2010/main" val="79580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568C6E-1416-9455-1118-AACB29031A6E}"/>
              </a:ext>
            </a:extLst>
          </p:cNvPr>
          <p:cNvSpPr>
            <a:spLocks noGrp="1"/>
          </p:cNvSpPr>
          <p:nvPr>
            <p:ph type="ctrTitle"/>
          </p:nvPr>
        </p:nvSpPr>
        <p:spPr/>
        <p:txBody>
          <a:bodyPr/>
          <a:lstStyle/>
          <a:p>
            <a:r>
              <a:rPr lang="en-US" dirty="0"/>
              <a:t>(Flux) et </a:t>
            </a:r>
            <a:r>
              <a:rPr lang="en-US" dirty="0" err="1"/>
              <a:t>Fichiers</a:t>
            </a:r>
            <a:endParaRPr lang="fr-FR" dirty="0"/>
          </a:p>
        </p:txBody>
      </p:sp>
      <p:sp>
        <p:nvSpPr>
          <p:cNvPr id="5" name="Subtitle 4">
            <a:extLst>
              <a:ext uri="{FF2B5EF4-FFF2-40B4-BE49-F238E27FC236}">
                <a16:creationId xmlns:a16="http://schemas.microsoft.com/office/drawing/2014/main" id="{5C285334-4FA2-598D-B502-7EA62E21B3E3}"/>
              </a:ext>
            </a:extLst>
          </p:cNvPr>
          <p:cNvSpPr>
            <a:spLocks noGrp="1"/>
          </p:cNvSpPr>
          <p:nvPr>
            <p:ph type="subTitle" idx="1"/>
          </p:nvPr>
        </p:nvSpPr>
        <p:spPr/>
        <p:txBody>
          <a:bodyPr/>
          <a:lstStyle/>
          <a:p>
            <a:r>
              <a:rPr lang="en-US" dirty="0"/>
              <a:t>De java.io à </a:t>
            </a:r>
            <a:r>
              <a:rPr lang="en-US" dirty="0" err="1"/>
              <a:t>java.nio</a:t>
            </a:r>
            <a:endParaRPr lang="fr-FR" dirty="0"/>
          </a:p>
        </p:txBody>
      </p:sp>
    </p:spTree>
    <p:extLst>
      <p:ext uri="{BB962C8B-B14F-4D97-AF65-F5344CB8AC3E}">
        <p14:creationId xmlns:p14="http://schemas.microsoft.com/office/powerpoint/2010/main" val="2657805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8C96-B34F-F7EB-C469-F026005B86B5}"/>
              </a:ext>
            </a:extLst>
          </p:cNvPr>
          <p:cNvSpPr>
            <a:spLocks noGrp="1"/>
          </p:cNvSpPr>
          <p:nvPr>
            <p:ph type="title"/>
          </p:nvPr>
        </p:nvSpPr>
        <p:spPr/>
        <p:txBody>
          <a:bodyPr/>
          <a:lstStyle/>
          <a:p>
            <a:r>
              <a:rPr lang="en-US" dirty="0"/>
              <a:t>Flux </a:t>
            </a:r>
            <a:r>
              <a:rPr lang="en-US" dirty="0" err="1"/>
              <a:t>binaires</a:t>
            </a:r>
            <a:r>
              <a:rPr lang="en-US" dirty="0"/>
              <a:t> (octets) : </a:t>
            </a:r>
            <a:r>
              <a:rPr lang="en-US" dirty="0" err="1">
                <a:latin typeface="Courier New" panose="02070309020205020404" pitchFamily="49" charset="0"/>
                <a:cs typeface="Courier New" panose="02070309020205020404" pitchFamily="49" charset="0"/>
              </a:rPr>
              <a:t>InputStream</a:t>
            </a:r>
            <a:endParaRPr lang="fr-FR" dirty="0">
              <a:latin typeface="Courier New" panose="02070309020205020404" pitchFamily="49" charset="0"/>
              <a:cs typeface="Courier New" panose="02070309020205020404" pitchFamily="49" charset="0"/>
            </a:endParaRPr>
          </a:p>
        </p:txBody>
      </p:sp>
      <p:graphicFrame>
        <p:nvGraphicFramePr>
          <p:cNvPr id="4" name="Content Placeholder 3">
            <a:extLst>
              <a:ext uri="{FF2B5EF4-FFF2-40B4-BE49-F238E27FC236}">
                <a16:creationId xmlns:a16="http://schemas.microsoft.com/office/drawing/2014/main" id="{0E5003CF-DBD7-05B5-00CA-203B254F7E9A}"/>
              </a:ext>
            </a:extLst>
          </p:cNvPr>
          <p:cNvGraphicFramePr>
            <a:graphicFrameLocks noGrp="1"/>
          </p:cNvGraphicFramePr>
          <p:nvPr>
            <p:ph idx="1"/>
            <p:extLst>
              <p:ext uri="{D42A27DB-BD31-4B8C-83A1-F6EECF244321}">
                <p14:modId xmlns:p14="http://schemas.microsoft.com/office/powerpoint/2010/main" val="2283963071"/>
              </p:ext>
            </p:extLst>
          </p:nvPr>
        </p:nvGraphicFramePr>
        <p:xfrm>
          <a:off x="838200" y="2911634"/>
          <a:ext cx="10515600" cy="2861310"/>
        </p:xfrm>
        <a:graphic>
          <a:graphicData uri="http://schemas.openxmlformats.org/drawingml/2006/table">
            <a:tbl>
              <a:tblPr/>
              <a:tblGrid>
                <a:gridCol w="3680460">
                  <a:extLst>
                    <a:ext uri="{9D8B030D-6E8A-4147-A177-3AD203B41FA5}">
                      <a16:colId xmlns:a16="http://schemas.microsoft.com/office/drawing/2014/main" val="2905544942"/>
                    </a:ext>
                  </a:extLst>
                </a:gridCol>
                <a:gridCol w="6835140">
                  <a:extLst>
                    <a:ext uri="{9D8B030D-6E8A-4147-A177-3AD203B41FA5}">
                      <a16:colId xmlns:a16="http://schemas.microsoft.com/office/drawing/2014/main" val="2941165867"/>
                    </a:ext>
                  </a:extLst>
                </a:gridCol>
              </a:tblGrid>
              <a:tr h="0">
                <a:tc>
                  <a:txBody>
                    <a:bodyPr/>
                    <a:lstStyle/>
                    <a:p>
                      <a:r>
                        <a:rPr lang="fr-FR" b="1" dirty="0"/>
                        <a:t>Méthode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572276"/>
                  </a:ext>
                </a:extLst>
              </a:tr>
              <a:tr h="0">
                <a:tc>
                  <a:txBody>
                    <a:bodyPr/>
                    <a:lstStyle/>
                    <a:p>
                      <a:r>
                        <a:rPr lang="fr-FR" dirty="0"/>
                        <a:t>long skip(long)</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saute autant d'octets dans le flux que la valeur fournie en paramètre. Elle renvoie le nombre d'octets sautés.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2397334"/>
                  </a:ext>
                </a:extLst>
              </a:tr>
              <a:tr h="0">
                <a:tc>
                  <a:txBody>
                    <a:bodyPr/>
                    <a:lstStyle/>
                    <a:p>
                      <a:r>
                        <a:rPr lang="fr-FR"/>
                        <a:t>close()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ferme le flux et libère les ressources qui lui étaient associées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4587301"/>
                  </a:ext>
                </a:extLst>
              </a:tr>
              <a:tr h="0">
                <a:tc>
                  <a:txBody>
                    <a:bodyPr/>
                    <a:lstStyle/>
                    <a:p>
                      <a:r>
                        <a:rPr lang="fr-FR" dirty="0" err="1"/>
                        <a:t>int</a:t>
                      </a:r>
                      <a:r>
                        <a:rPr lang="fr-FR" dirty="0"/>
                        <a:t> </a:t>
                      </a:r>
                      <a:r>
                        <a:rPr lang="fr-FR" dirty="0" err="1"/>
                        <a:t>available</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retourne une estimation du nombre d'octets qu'il est encore possible de lire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02086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int</a:t>
                      </a:r>
                      <a:r>
                        <a:rPr lang="fr-FR" dirty="0"/>
                        <a:t> </a:t>
                      </a:r>
                      <a:r>
                        <a:rPr lang="fr-FR" dirty="0" err="1"/>
                        <a:t>read</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Cette méthode envoie la valeur de l'octet lu ou -1 si la fin du flux est atteinte.</a:t>
                      </a:r>
                    </a:p>
                  </a:txBody>
                  <a:tcPr marL="66675" marR="66675" marT="66675" marB="6667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820428"/>
                  </a:ext>
                </a:extLst>
              </a:tr>
            </a:tbl>
          </a:graphicData>
        </a:graphic>
      </p:graphicFrame>
    </p:spTree>
    <p:extLst>
      <p:ext uri="{BB962C8B-B14F-4D97-AF65-F5344CB8AC3E}">
        <p14:creationId xmlns:p14="http://schemas.microsoft.com/office/powerpoint/2010/main" val="3189549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00E57-F3F9-037D-5347-8FB87901EF46}"/>
              </a:ext>
            </a:extLst>
          </p:cNvPr>
          <p:cNvSpPr>
            <a:spLocks noGrp="1"/>
          </p:cNvSpPr>
          <p:nvPr>
            <p:ph type="title"/>
          </p:nvPr>
        </p:nvSpPr>
        <p:spPr/>
        <p:txBody>
          <a:bodyPr/>
          <a:lstStyle/>
          <a:p>
            <a:r>
              <a:rPr lang="en-US" dirty="0"/>
              <a:t>Flux </a:t>
            </a:r>
            <a:r>
              <a:rPr lang="en-US" dirty="0" err="1"/>
              <a:t>binaires</a:t>
            </a:r>
            <a:r>
              <a:rPr lang="en-US" dirty="0"/>
              <a:t> (octets) : </a:t>
            </a:r>
            <a:r>
              <a:rPr lang="en-US" dirty="0" err="1">
                <a:latin typeface="Courier New" panose="02070309020205020404" pitchFamily="49" charset="0"/>
                <a:cs typeface="Courier New" panose="02070309020205020404" pitchFamily="49" charset="0"/>
              </a:rPr>
              <a:t>OutputStream</a:t>
            </a:r>
            <a:endParaRPr lang="fr-FR" dirty="0">
              <a:latin typeface="Courier New" panose="02070309020205020404" pitchFamily="49" charset="0"/>
              <a:cs typeface="Courier New" panose="02070309020205020404" pitchFamily="49" charset="0"/>
            </a:endParaRPr>
          </a:p>
        </p:txBody>
      </p:sp>
      <p:graphicFrame>
        <p:nvGraphicFramePr>
          <p:cNvPr id="4" name="Content Placeholder 3">
            <a:extLst>
              <a:ext uri="{FF2B5EF4-FFF2-40B4-BE49-F238E27FC236}">
                <a16:creationId xmlns:a16="http://schemas.microsoft.com/office/drawing/2014/main" id="{35F51129-0AD8-B27B-6D8B-A9FC8ADCBFF1}"/>
              </a:ext>
            </a:extLst>
          </p:cNvPr>
          <p:cNvGraphicFramePr>
            <a:graphicFrameLocks noGrp="1"/>
          </p:cNvGraphicFramePr>
          <p:nvPr>
            <p:ph idx="1"/>
            <p:extLst>
              <p:ext uri="{D42A27DB-BD31-4B8C-83A1-F6EECF244321}">
                <p14:modId xmlns:p14="http://schemas.microsoft.com/office/powerpoint/2010/main" val="2982717419"/>
              </p:ext>
            </p:extLst>
          </p:nvPr>
        </p:nvGraphicFramePr>
        <p:xfrm>
          <a:off x="838200" y="2500154"/>
          <a:ext cx="10515600" cy="3002280"/>
        </p:xfrm>
        <a:graphic>
          <a:graphicData uri="http://schemas.openxmlformats.org/drawingml/2006/table">
            <a:tbl>
              <a:tblPr/>
              <a:tblGrid>
                <a:gridCol w="5257800">
                  <a:extLst>
                    <a:ext uri="{9D8B030D-6E8A-4147-A177-3AD203B41FA5}">
                      <a16:colId xmlns:a16="http://schemas.microsoft.com/office/drawing/2014/main" val="2922556732"/>
                    </a:ext>
                  </a:extLst>
                </a:gridCol>
                <a:gridCol w="5257800">
                  <a:extLst>
                    <a:ext uri="{9D8B030D-6E8A-4147-A177-3AD203B41FA5}">
                      <a16:colId xmlns:a16="http://schemas.microsoft.com/office/drawing/2014/main" val="3324243914"/>
                    </a:ext>
                  </a:extLst>
                </a:gridCol>
              </a:tblGrid>
              <a:tr h="0">
                <a:tc>
                  <a:txBody>
                    <a:bodyPr/>
                    <a:lstStyle/>
                    <a:p>
                      <a:r>
                        <a:rPr lang="fr-FR" b="1" dirty="0"/>
                        <a:t>Méthode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7501930"/>
                  </a:ext>
                </a:extLst>
              </a:tr>
              <a:tr h="0">
                <a:tc>
                  <a:txBody>
                    <a:bodyPr/>
                    <a:lstStyle/>
                    <a:p>
                      <a:r>
                        <a:rPr lang="fr-FR" dirty="0" err="1"/>
                        <a:t>write</a:t>
                      </a:r>
                      <a:r>
                        <a:rPr lang="fr-FR" dirty="0"/>
                        <a:t>(</a:t>
                      </a:r>
                      <a:r>
                        <a:rPr lang="fr-FR" dirty="0" err="1"/>
                        <a:t>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a:t>Cette méthode écrit l'octet en paramètre dans le flux</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810198"/>
                  </a:ext>
                </a:extLst>
              </a:tr>
              <a:tr h="0">
                <a:tc>
                  <a:txBody>
                    <a:bodyPr/>
                    <a:lstStyle/>
                    <a:p>
                      <a:r>
                        <a:rPr lang="fr-FR" dirty="0" err="1"/>
                        <a:t>write</a:t>
                      </a:r>
                      <a:r>
                        <a:rPr lang="fr-FR" dirty="0"/>
                        <a:t>(byte[])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Cette méthode écrit plusieurs octets. Elle attend en paramètre : un tableau d'octets qui contient les octets à écrire : tous les éléments du tableau sont écrits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8046713"/>
                  </a:ext>
                </a:extLst>
              </a:tr>
              <a:tr h="0">
                <a:tc>
                  <a:txBody>
                    <a:bodyPr/>
                    <a:lstStyle/>
                    <a:p>
                      <a:r>
                        <a:rPr lang="fr-FR"/>
                        <a:t>write(byte[], int, int)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Cette méthode écrit plusieurs octets. Elle attend en paramètre : un tableau d'octets qui contient les octets à écrire, l'indice du premier élément du tableau d'octets à écrire et le nombre d'octets à écrire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0106600"/>
                  </a:ext>
                </a:extLst>
              </a:tr>
            </a:tbl>
          </a:graphicData>
        </a:graphic>
      </p:graphicFrame>
    </p:spTree>
    <p:extLst>
      <p:ext uri="{BB962C8B-B14F-4D97-AF65-F5344CB8AC3E}">
        <p14:creationId xmlns:p14="http://schemas.microsoft.com/office/powerpoint/2010/main" val="1228559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4467-FA57-6952-D34A-107FF115026C}"/>
              </a:ext>
            </a:extLst>
          </p:cNvPr>
          <p:cNvSpPr>
            <a:spLocks noGrp="1"/>
          </p:cNvSpPr>
          <p:nvPr>
            <p:ph type="title"/>
          </p:nvPr>
        </p:nvSpPr>
        <p:spPr/>
        <p:txBody>
          <a:bodyPr/>
          <a:lstStyle/>
          <a:p>
            <a:r>
              <a:rPr lang="en-US" dirty="0" err="1"/>
              <a:t>Fichiers</a:t>
            </a:r>
            <a:r>
              <a:rPr lang="en-US" dirty="0"/>
              <a:t> à </a:t>
            </a:r>
            <a:r>
              <a:rPr lang="en-US" dirty="0" err="1"/>
              <a:t>accès</a:t>
            </a:r>
            <a:r>
              <a:rPr lang="en-US" dirty="0"/>
              <a:t> direct : </a:t>
            </a:r>
            <a:r>
              <a:rPr lang="en-US" dirty="0" err="1">
                <a:latin typeface="Courier New" panose="02070309020205020404" pitchFamily="49" charset="0"/>
                <a:cs typeface="Courier New" panose="02070309020205020404" pitchFamily="49" charset="0"/>
              </a:rPr>
              <a:t>RandomAccessFile</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AE48C48C-A170-A4DF-68E7-011D9830BD77}"/>
              </a:ext>
            </a:extLst>
          </p:cNvPr>
          <p:cNvSpPr>
            <a:spLocks noGrp="1"/>
          </p:cNvSpPr>
          <p:nvPr>
            <p:ph idx="1"/>
          </p:nvPr>
        </p:nvSpPr>
        <p:spPr/>
        <p:txBody>
          <a:bodyPr>
            <a:normAutofit/>
          </a:bodyPr>
          <a:lstStyle/>
          <a:p>
            <a:r>
              <a:rPr lang="en-US" sz="2400" dirty="0" err="1"/>
              <a:t>Accès</a:t>
            </a:r>
            <a:r>
              <a:rPr lang="en-US" sz="2400" dirty="0"/>
              <a:t> direct à un </a:t>
            </a:r>
            <a:r>
              <a:rPr lang="en-US" sz="2400" dirty="0" err="1"/>
              <a:t>enregistrement</a:t>
            </a:r>
            <a:r>
              <a:rPr lang="en-US" sz="2400" dirty="0"/>
              <a:t> du </a:t>
            </a:r>
            <a:r>
              <a:rPr lang="en-US" sz="2400" dirty="0" err="1"/>
              <a:t>fichier</a:t>
            </a:r>
            <a:r>
              <a:rPr lang="en-US" sz="2400" dirty="0"/>
              <a:t> via la </a:t>
            </a:r>
            <a:r>
              <a:rPr lang="en-US" sz="2400" dirty="0" err="1"/>
              <a:t>méthode</a:t>
            </a:r>
            <a:r>
              <a:rPr lang="en-US" sz="2400" dirty="0"/>
              <a:t> </a:t>
            </a:r>
            <a:r>
              <a:rPr lang="en-US" sz="2400" dirty="0">
                <a:latin typeface="Courier New" panose="02070309020205020404" pitchFamily="49" charset="0"/>
                <a:cs typeface="Courier New" panose="02070309020205020404" pitchFamily="49" charset="0"/>
              </a:rPr>
              <a:t>seek</a:t>
            </a:r>
            <a:r>
              <a:rPr lang="en-US" sz="2400" dirty="0"/>
              <a:t>()</a:t>
            </a:r>
          </a:p>
          <a:p>
            <a:r>
              <a:rPr lang="en-US" sz="2400" dirty="0" err="1"/>
              <a:t>Idéalement</a:t>
            </a:r>
            <a:r>
              <a:rPr lang="en-US" sz="2400" dirty="0"/>
              <a:t> : </a:t>
            </a:r>
            <a:r>
              <a:rPr lang="en-US" sz="2400" dirty="0" err="1"/>
              <a:t>tous</a:t>
            </a:r>
            <a:r>
              <a:rPr lang="en-US" sz="2400" dirty="0"/>
              <a:t> les </a:t>
            </a:r>
            <a:r>
              <a:rPr lang="en-US" sz="2400" dirty="0" err="1"/>
              <a:t>enregistrements</a:t>
            </a:r>
            <a:r>
              <a:rPr lang="en-US" sz="2400" dirty="0"/>
              <a:t> </a:t>
            </a:r>
            <a:r>
              <a:rPr lang="en-US" sz="2400" dirty="0" err="1"/>
              <a:t>ont</a:t>
            </a:r>
            <a:r>
              <a:rPr lang="en-US" sz="2400" dirty="0"/>
              <a:t> la </a:t>
            </a:r>
            <a:r>
              <a:rPr lang="en-US" sz="2400" dirty="0" err="1"/>
              <a:t>même</a:t>
            </a:r>
            <a:r>
              <a:rPr lang="en-US" sz="2400" dirty="0"/>
              <a:t> taille</a:t>
            </a:r>
          </a:p>
          <a:p>
            <a:r>
              <a:rPr lang="en-US" sz="2400" dirty="0" err="1"/>
              <a:t>Constructeur</a:t>
            </a:r>
            <a:r>
              <a:rPr lang="en-US" sz="2400" dirty="0"/>
              <a:t> : </a:t>
            </a:r>
            <a:r>
              <a:rPr lang="en-US" sz="2400" dirty="0" err="1"/>
              <a:t>prend</a:t>
            </a:r>
            <a:r>
              <a:rPr lang="en-US" sz="2400" dirty="0"/>
              <a:t> un </a:t>
            </a:r>
            <a:r>
              <a:rPr lang="en-US" sz="2400" dirty="0" err="1"/>
              <a:t>paramètre</a:t>
            </a:r>
            <a:r>
              <a:rPr lang="en-US" sz="2400" dirty="0"/>
              <a:t> String qui </a:t>
            </a:r>
            <a:r>
              <a:rPr lang="en-US" sz="2400" dirty="0" err="1"/>
              <a:t>contien</a:t>
            </a:r>
            <a:r>
              <a:rPr lang="en-US" sz="2400" dirty="0"/>
              <a:t> r, w </a:t>
            </a:r>
            <a:r>
              <a:rPr lang="en-US" sz="2400" dirty="0" err="1"/>
              <a:t>ou</a:t>
            </a:r>
            <a:r>
              <a:rPr lang="en-US" sz="2400" dirty="0"/>
              <a:t> </a:t>
            </a:r>
            <a:r>
              <a:rPr lang="en-US" sz="2400" dirty="0" err="1"/>
              <a:t>rw</a:t>
            </a:r>
            <a:r>
              <a:rPr lang="en-US" sz="2400" dirty="0"/>
              <a:t> </a:t>
            </a:r>
            <a:r>
              <a:rPr lang="en-US" sz="2400" dirty="0" err="1"/>
              <a:t>indiquant</a:t>
            </a:r>
            <a:r>
              <a:rPr lang="en-US" sz="2400" dirty="0"/>
              <a:t> le type </a:t>
            </a:r>
            <a:r>
              <a:rPr lang="en-US" sz="2400" dirty="0" err="1"/>
              <a:t>d’accès</a:t>
            </a:r>
            <a:r>
              <a:rPr lang="en-US" sz="2400" dirty="0"/>
              <a:t> </a:t>
            </a:r>
            <a:r>
              <a:rPr lang="en-US" sz="2400" dirty="0" err="1"/>
              <a:t>autorisé</a:t>
            </a:r>
            <a:r>
              <a:rPr lang="en-US" sz="2400" dirty="0"/>
              <a:t> sur le </a:t>
            </a:r>
            <a:r>
              <a:rPr lang="en-US" sz="2400" dirty="0" err="1"/>
              <a:t>fichier</a:t>
            </a:r>
            <a:r>
              <a:rPr lang="en-US" sz="2400" dirty="0"/>
              <a:t>.</a:t>
            </a:r>
            <a:endParaRPr lang="fr-FR" sz="2400" dirty="0"/>
          </a:p>
        </p:txBody>
      </p:sp>
      <p:graphicFrame>
        <p:nvGraphicFramePr>
          <p:cNvPr id="4" name="Content Placeholder 3">
            <a:extLst>
              <a:ext uri="{FF2B5EF4-FFF2-40B4-BE49-F238E27FC236}">
                <a16:creationId xmlns:a16="http://schemas.microsoft.com/office/drawing/2014/main" id="{D1B98B05-197A-6CB5-117D-7ECA39A8FFF2}"/>
              </a:ext>
            </a:extLst>
          </p:cNvPr>
          <p:cNvGraphicFramePr>
            <a:graphicFrameLocks/>
          </p:cNvGraphicFramePr>
          <p:nvPr>
            <p:extLst>
              <p:ext uri="{D42A27DB-BD31-4B8C-83A1-F6EECF244321}">
                <p14:modId xmlns:p14="http://schemas.microsoft.com/office/powerpoint/2010/main" val="1908723442"/>
              </p:ext>
            </p:extLst>
          </p:nvPr>
        </p:nvGraphicFramePr>
        <p:xfrm>
          <a:off x="838200" y="3548943"/>
          <a:ext cx="10515600" cy="3128010"/>
        </p:xfrm>
        <a:graphic>
          <a:graphicData uri="http://schemas.openxmlformats.org/drawingml/2006/table">
            <a:tbl>
              <a:tblPr/>
              <a:tblGrid>
                <a:gridCol w="3680460">
                  <a:extLst>
                    <a:ext uri="{9D8B030D-6E8A-4147-A177-3AD203B41FA5}">
                      <a16:colId xmlns:a16="http://schemas.microsoft.com/office/drawing/2014/main" val="2905544942"/>
                    </a:ext>
                  </a:extLst>
                </a:gridCol>
                <a:gridCol w="6835140">
                  <a:extLst>
                    <a:ext uri="{9D8B030D-6E8A-4147-A177-3AD203B41FA5}">
                      <a16:colId xmlns:a16="http://schemas.microsoft.com/office/drawing/2014/main" val="2941165867"/>
                    </a:ext>
                  </a:extLst>
                </a:gridCol>
              </a:tblGrid>
              <a:tr h="0">
                <a:tc>
                  <a:txBody>
                    <a:bodyPr/>
                    <a:lstStyle/>
                    <a:p>
                      <a:r>
                        <a:rPr lang="fr-FR" b="1" dirty="0"/>
                        <a:t>Méthode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572276"/>
                  </a:ext>
                </a:extLst>
              </a:tr>
              <a:tr h="0">
                <a:tc>
                  <a:txBody>
                    <a:bodyPr/>
                    <a:lstStyle/>
                    <a:p>
                      <a:r>
                        <a:rPr lang="fr-FR" dirty="0" err="1"/>
                        <a:t>seek</a:t>
                      </a:r>
                      <a:r>
                        <a:rPr lang="fr-FR" dirty="0"/>
                        <a:t>(long pos)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Se positionne à l’offset pos dans le fichier (en octets)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2397334"/>
                  </a:ext>
                </a:extLst>
              </a:tr>
              <a:tr h="0">
                <a:tc>
                  <a:txBody>
                    <a:bodyPr/>
                    <a:lstStyle/>
                    <a:p>
                      <a:r>
                        <a:rPr lang="fr-FR" dirty="0"/>
                        <a:t>long </a:t>
                      </a:r>
                      <a:r>
                        <a:rPr lang="fr-FR" dirty="0" err="1"/>
                        <a:t>getFilePointer</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Retourne la position du pointeur de lecture du fichier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4587301"/>
                  </a:ext>
                </a:extLst>
              </a:tr>
              <a:tr h="0">
                <a:tc>
                  <a:txBody>
                    <a:bodyPr/>
                    <a:lstStyle/>
                    <a:p>
                      <a:r>
                        <a:rPr lang="fr-FR" dirty="0" err="1"/>
                        <a:t>int</a:t>
                      </a:r>
                      <a:r>
                        <a:rPr lang="fr-FR" dirty="0"/>
                        <a:t> </a:t>
                      </a:r>
                      <a:r>
                        <a:rPr lang="fr-FR" dirty="0" err="1"/>
                        <a:t>readInt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Lit un entier à la position du pointeur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02086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void</a:t>
                      </a:r>
                      <a:r>
                        <a:rPr lang="fr-FR" dirty="0"/>
                        <a:t> </a:t>
                      </a:r>
                      <a:r>
                        <a:rPr lang="fr-FR" dirty="0" err="1"/>
                        <a:t>writeInt</a:t>
                      </a:r>
                      <a:r>
                        <a:rPr lang="fr-FR" dirty="0"/>
                        <a:t>()</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Ecrit un entier à la position du pointeur</a:t>
                      </a:r>
                    </a:p>
                  </a:txBody>
                  <a:tcPr marL="66675" marR="66675" marT="66675" marB="6667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82042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String </a:t>
                      </a:r>
                      <a:r>
                        <a:rPr lang="en-US" dirty="0" err="1"/>
                        <a:t>readUTF</a:t>
                      </a:r>
                      <a:r>
                        <a:rPr lang="en-US" dirty="0"/>
                        <a:t>()</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Permet</a:t>
                      </a:r>
                      <a:r>
                        <a:rPr lang="en-US" dirty="0"/>
                        <a:t> de lire </a:t>
                      </a:r>
                      <a:r>
                        <a:rPr lang="en-US" dirty="0" err="1"/>
                        <a:t>une</a:t>
                      </a:r>
                      <a:r>
                        <a:rPr lang="en-US" dirty="0"/>
                        <a:t> </a:t>
                      </a:r>
                      <a:r>
                        <a:rPr lang="en-US" dirty="0" err="1"/>
                        <a:t>chaîne</a:t>
                      </a:r>
                      <a:r>
                        <a:rPr lang="en-US" dirty="0"/>
                        <a:t> UTF-8</a:t>
                      </a:r>
                      <a:endParaRPr lang="fr-FR" dirty="0"/>
                    </a:p>
                  </a:txBody>
                  <a:tcPr marL="66675" marR="66675" marT="66675" marB="6667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086848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void </a:t>
                      </a:r>
                      <a:r>
                        <a:rPr lang="en-US" dirty="0" err="1"/>
                        <a:t>writeUTF</a:t>
                      </a:r>
                      <a:r>
                        <a:rPr lang="en-US" dirty="0"/>
                        <a:t>()</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Ecrit</a:t>
                      </a:r>
                      <a:r>
                        <a:rPr lang="en-US" dirty="0"/>
                        <a:t> </a:t>
                      </a:r>
                      <a:r>
                        <a:rPr lang="en-US" dirty="0" err="1"/>
                        <a:t>une</a:t>
                      </a:r>
                      <a:r>
                        <a:rPr lang="en-US" dirty="0"/>
                        <a:t> </a:t>
                      </a:r>
                      <a:r>
                        <a:rPr lang="en-US" dirty="0" err="1"/>
                        <a:t>chaine</a:t>
                      </a:r>
                      <a:r>
                        <a:rPr lang="en-US" dirty="0"/>
                        <a:t> </a:t>
                      </a:r>
                      <a:r>
                        <a:rPr lang="en-US" dirty="0" err="1"/>
                        <a:t>en</a:t>
                      </a:r>
                      <a:r>
                        <a:rPr lang="en-US" dirty="0"/>
                        <a:t> UTF-8. Les 2 premier bytes </a:t>
                      </a:r>
                      <a:r>
                        <a:rPr lang="en-US" dirty="0" err="1"/>
                        <a:t>sont</a:t>
                      </a:r>
                      <a:r>
                        <a:rPr lang="en-US" dirty="0"/>
                        <a:t> </a:t>
                      </a:r>
                      <a:r>
                        <a:rPr lang="en-US" dirty="0" err="1"/>
                        <a:t>codés</a:t>
                      </a:r>
                      <a:r>
                        <a:rPr lang="en-US" dirty="0"/>
                        <a:t> </a:t>
                      </a:r>
                      <a:r>
                        <a:rPr lang="en-US" dirty="0" err="1"/>
                        <a:t>en</a:t>
                      </a:r>
                      <a:r>
                        <a:rPr lang="en-US" dirty="0"/>
                        <a:t> unsigned short et </a:t>
                      </a:r>
                      <a:r>
                        <a:rPr lang="en-US" dirty="0" err="1"/>
                        <a:t>donnent</a:t>
                      </a:r>
                      <a:r>
                        <a:rPr lang="en-US" dirty="0"/>
                        <a:t> la longueur de la </a:t>
                      </a:r>
                      <a:r>
                        <a:rPr lang="en-US" dirty="0" err="1"/>
                        <a:t>chaîne</a:t>
                      </a:r>
                      <a:r>
                        <a:rPr lang="en-US" dirty="0"/>
                        <a:t> (</a:t>
                      </a:r>
                      <a:r>
                        <a:rPr lang="en-US" dirty="0" err="1"/>
                        <a:t>voir</a:t>
                      </a:r>
                      <a:r>
                        <a:rPr lang="en-US" dirty="0"/>
                        <a:t> </a:t>
                      </a:r>
                      <a:r>
                        <a:rPr lang="en-US" dirty="0" err="1"/>
                        <a:t>exemple</a:t>
                      </a:r>
                      <a:r>
                        <a:rPr lang="en-US" dirty="0"/>
                        <a:t>)</a:t>
                      </a:r>
                      <a:endParaRPr lang="fr-FR" dirty="0"/>
                    </a:p>
                  </a:txBody>
                  <a:tcPr marL="66675" marR="66675" marT="66675" marB="6667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5328231"/>
                  </a:ext>
                </a:extLst>
              </a:tr>
            </a:tbl>
          </a:graphicData>
        </a:graphic>
      </p:graphicFrame>
    </p:spTree>
    <p:extLst>
      <p:ext uri="{BB962C8B-B14F-4D97-AF65-F5344CB8AC3E}">
        <p14:creationId xmlns:p14="http://schemas.microsoft.com/office/powerpoint/2010/main" val="1929577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CB6B03-F204-27E6-26B2-F4FFD119DE21}"/>
              </a:ext>
            </a:extLst>
          </p:cNvPr>
          <p:cNvSpPr>
            <a:spLocks noGrp="1"/>
          </p:cNvSpPr>
          <p:nvPr>
            <p:ph type="ctrTitle"/>
          </p:nvPr>
        </p:nvSpPr>
        <p:spPr/>
        <p:txBody>
          <a:bodyPr/>
          <a:lstStyle/>
          <a:p>
            <a:r>
              <a:rPr lang="en-US" dirty="0" err="1"/>
              <a:t>java.nio</a:t>
            </a:r>
            <a:endParaRPr lang="fr-FR" dirty="0"/>
          </a:p>
        </p:txBody>
      </p:sp>
      <p:sp>
        <p:nvSpPr>
          <p:cNvPr id="5" name="Subtitle 4">
            <a:extLst>
              <a:ext uri="{FF2B5EF4-FFF2-40B4-BE49-F238E27FC236}">
                <a16:creationId xmlns:a16="http://schemas.microsoft.com/office/drawing/2014/main" id="{38C811EA-A305-1DE2-EE88-6CF762EB21D3}"/>
              </a:ext>
            </a:extLst>
          </p:cNvPr>
          <p:cNvSpPr>
            <a:spLocks noGrp="1"/>
          </p:cNvSpPr>
          <p:nvPr>
            <p:ph type="subTitle" idx="1"/>
          </p:nvPr>
        </p:nvSpPr>
        <p:spPr/>
        <p:txBody>
          <a:bodyPr/>
          <a:lstStyle/>
          <a:p>
            <a:r>
              <a:rPr lang="en-US" dirty="0" err="1"/>
              <a:t>Conseillé</a:t>
            </a:r>
            <a:r>
              <a:rPr lang="en-US" dirty="0"/>
              <a:t> </a:t>
            </a:r>
            <a:r>
              <a:rPr lang="en-US" dirty="0" err="1"/>
              <a:t>depuis</a:t>
            </a:r>
            <a:r>
              <a:rPr lang="en-US" dirty="0"/>
              <a:t> Java 7 (2011)</a:t>
            </a:r>
            <a:endParaRPr lang="fr-FR" dirty="0"/>
          </a:p>
        </p:txBody>
      </p:sp>
    </p:spTree>
    <p:extLst>
      <p:ext uri="{BB962C8B-B14F-4D97-AF65-F5344CB8AC3E}">
        <p14:creationId xmlns:p14="http://schemas.microsoft.com/office/powerpoint/2010/main" val="1608543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823612-A652-CA50-381C-07591EAD8E99}"/>
              </a:ext>
            </a:extLst>
          </p:cNvPr>
          <p:cNvSpPr/>
          <p:nvPr/>
        </p:nvSpPr>
        <p:spPr>
          <a:xfrm>
            <a:off x="2293544" y="3001891"/>
            <a:ext cx="6690511" cy="3150606"/>
          </a:xfrm>
          <a:prstGeom prst="rect">
            <a:avLst/>
          </a:prstGeom>
          <a:solidFill>
            <a:srgbClr val="92D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CE65E319-C1F5-0063-F867-2F219A0B411C}"/>
              </a:ext>
            </a:extLst>
          </p:cNvPr>
          <p:cNvSpPr>
            <a:spLocks noGrp="1"/>
          </p:cNvSpPr>
          <p:nvPr>
            <p:ph type="title"/>
          </p:nvPr>
        </p:nvSpPr>
        <p:spPr/>
        <p:txBody>
          <a:bodyPr/>
          <a:lstStyle/>
          <a:p>
            <a:r>
              <a:rPr lang="en-US" dirty="0" err="1"/>
              <a:t>Intérêts</a:t>
            </a:r>
            <a:r>
              <a:rPr lang="en-US" dirty="0"/>
              <a:t> de </a:t>
            </a:r>
            <a:r>
              <a:rPr lang="en-US" dirty="0" err="1"/>
              <a:t>java.nio</a:t>
            </a:r>
            <a:endParaRPr lang="fr-FR" dirty="0"/>
          </a:p>
        </p:txBody>
      </p:sp>
      <p:sp>
        <p:nvSpPr>
          <p:cNvPr id="3" name="Content Placeholder 2">
            <a:extLst>
              <a:ext uri="{FF2B5EF4-FFF2-40B4-BE49-F238E27FC236}">
                <a16:creationId xmlns:a16="http://schemas.microsoft.com/office/drawing/2014/main" id="{9FAE11A5-0093-5E87-1E09-CC7496CBEEAA}"/>
              </a:ext>
            </a:extLst>
          </p:cNvPr>
          <p:cNvSpPr>
            <a:spLocks noGrp="1"/>
          </p:cNvSpPr>
          <p:nvPr>
            <p:ph idx="1"/>
          </p:nvPr>
        </p:nvSpPr>
        <p:spPr/>
        <p:txBody>
          <a:bodyPr/>
          <a:lstStyle/>
          <a:p>
            <a:r>
              <a:rPr lang="en-US" dirty="0"/>
              <a:t>Simplification de la gestion d’un </a:t>
            </a:r>
            <a:r>
              <a:rPr lang="en-US" dirty="0" err="1"/>
              <a:t>système</a:t>
            </a:r>
            <a:r>
              <a:rPr lang="en-US" dirty="0"/>
              <a:t> de </a:t>
            </a:r>
            <a:r>
              <a:rPr lang="en-US" dirty="0" err="1"/>
              <a:t>fichiers</a:t>
            </a:r>
            <a:endParaRPr lang="en-US" dirty="0"/>
          </a:p>
          <a:p>
            <a:r>
              <a:rPr lang="en-US" dirty="0"/>
              <a:t>Lecture et </a:t>
            </a:r>
            <a:r>
              <a:rPr lang="en-US" dirty="0" err="1"/>
              <a:t>écriture</a:t>
            </a:r>
            <a:r>
              <a:rPr lang="en-US" dirty="0"/>
              <a:t> </a:t>
            </a:r>
            <a:r>
              <a:rPr lang="en-US" dirty="0" err="1"/>
              <a:t>asynchrones</a:t>
            </a:r>
            <a:r>
              <a:rPr lang="en-US" dirty="0"/>
              <a:t> (performances)</a:t>
            </a:r>
            <a:endParaRPr lang="fr-FR" dirty="0"/>
          </a:p>
        </p:txBody>
      </p:sp>
      <p:sp>
        <p:nvSpPr>
          <p:cNvPr id="5" name="TextBox 4">
            <a:extLst>
              <a:ext uri="{FF2B5EF4-FFF2-40B4-BE49-F238E27FC236}">
                <a16:creationId xmlns:a16="http://schemas.microsoft.com/office/drawing/2014/main" id="{FBD02610-C4FA-2F47-FB3A-9389DBA2092E}"/>
              </a:ext>
            </a:extLst>
          </p:cNvPr>
          <p:cNvSpPr txBox="1"/>
          <p:nvPr/>
        </p:nvSpPr>
        <p:spPr>
          <a:xfrm>
            <a:off x="2589440" y="3284533"/>
            <a:ext cx="6098720" cy="2585323"/>
          </a:xfrm>
          <a:prstGeom prst="rect">
            <a:avLst/>
          </a:prstGeom>
          <a:noFill/>
        </p:spPr>
        <p:txBody>
          <a:bodyPr wrap="square">
            <a:spAutoFit/>
          </a:bodyPr>
          <a:lstStyle/>
          <a:p>
            <a:pPr algn="ctr"/>
            <a:r>
              <a:rPr lang="fr-FR" b="1" dirty="0"/>
              <a:t>CARACTERISTIQUES</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t>Séparation des responsabilités : </a:t>
            </a:r>
            <a:r>
              <a:rPr lang="fr-FR" dirty="0"/>
              <a:t>un chemin (Path) représente un élément du système de fichiers (</a:t>
            </a:r>
            <a:r>
              <a:rPr lang="fr-FR" dirty="0" err="1"/>
              <a:t>FileSystem</a:t>
            </a:r>
            <a:r>
              <a:rPr lang="fr-FR" dirty="0"/>
              <a:t>) stocké dans un système de stockage (</a:t>
            </a:r>
            <a:r>
              <a:rPr lang="fr-FR" dirty="0" err="1"/>
              <a:t>FileStorage</a:t>
            </a:r>
            <a:r>
              <a:rPr lang="fr-FR" dirty="0"/>
              <a:t>) et est manipulé en utilisant la classe Files</a:t>
            </a:r>
          </a:p>
          <a:p>
            <a:pPr marL="285750" indent="-285750">
              <a:buFont typeface="Arial" panose="020B0604020202020204" pitchFamily="34" charset="0"/>
              <a:buChar char="•"/>
            </a:pPr>
            <a:r>
              <a:rPr lang="fr-FR" dirty="0"/>
              <a:t>Gestion de toutes les erreurs avec des </a:t>
            </a:r>
            <a:r>
              <a:rPr lang="fr-FR" b="1" dirty="0"/>
              <a:t>exceptions</a:t>
            </a:r>
          </a:p>
          <a:p>
            <a:pPr marL="285750" indent="-285750">
              <a:buFont typeface="Arial" panose="020B0604020202020204" pitchFamily="34" charset="0"/>
              <a:buChar char="•"/>
            </a:pPr>
            <a:r>
              <a:rPr lang="fr-FR" b="1" dirty="0"/>
              <a:t>Utilisation de fabriques </a:t>
            </a:r>
            <a:r>
              <a:rPr lang="fr-FR" dirty="0"/>
              <a:t>pour créer les différentes instances de l'API et de la rendre extensible</a:t>
            </a:r>
          </a:p>
        </p:txBody>
      </p:sp>
    </p:spTree>
    <p:extLst>
      <p:ext uri="{BB962C8B-B14F-4D97-AF65-F5344CB8AC3E}">
        <p14:creationId xmlns:p14="http://schemas.microsoft.com/office/powerpoint/2010/main" val="227788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8B785-07AD-1791-2E9D-131B9304115D}"/>
              </a:ext>
            </a:extLst>
          </p:cNvPr>
          <p:cNvSpPr>
            <a:spLocks noGrp="1"/>
          </p:cNvSpPr>
          <p:nvPr>
            <p:ph type="title"/>
          </p:nvPr>
        </p:nvSpPr>
        <p:spPr/>
        <p:txBody>
          <a:bodyPr/>
          <a:lstStyle/>
          <a:p>
            <a:r>
              <a:rPr lang="en-US" dirty="0" err="1"/>
              <a:t>Quelques</a:t>
            </a:r>
            <a:r>
              <a:rPr lang="en-US" dirty="0"/>
              <a:t> </a:t>
            </a:r>
            <a:r>
              <a:rPr lang="en-US" dirty="0" err="1"/>
              <a:t>ajouts</a:t>
            </a:r>
            <a:r>
              <a:rPr lang="en-US" dirty="0"/>
              <a:t> pratiques</a:t>
            </a:r>
            <a:endParaRPr lang="fr-FR" dirty="0"/>
          </a:p>
        </p:txBody>
      </p:sp>
      <p:sp>
        <p:nvSpPr>
          <p:cNvPr id="3" name="Content Placeholder 2">
            <a:extLst>
              <a:ext uri="{FF2B5EF4-FFF2-40B4-BE49-F238E27FC236}">
                <a16:creationId xmlns:a16="http://schemas.microsoft.com/office/drawing/2014/main" id="{89795E06-D3B4-AB9C-050B-DEFD17DA075A}"/>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fr-FR" dirty="0"/>
              <a:t>le support des liens physiques et symboliques s'ils sont pris en charge par le système de fichiers</a:t>
            </a:r>
          </a:p>
          <a:p>
            <a:pPr>
              <a:buFont typeface="Arial" panose="020B0604020202020204" pitchFamily="34" charset="0"/>
              <a:buChar char="•"/>
            </a:pPr>
            <a:r>
              <a:rPr lang="fr-FR" dirty="0"/>
              <a:t>la gestion des attributs sur les fichiers des systèmes Dos et POSIX (Portable Operating System)</a:t>
            </a:r>
          </a:p>
          <a:p>
            <a:pPr>
              <a:buFont typeface="Arial" panose="020B0604020202020204" pitchFamily="34" charset="0"/>
              <a:buChar char="•"/>
            </a:pPr>
            <a:r>
              <a:rPr lang="fr-FR" dirty="0"/>
              <a:t>Le support de notifications en cas de changement dans le contenu d'un répertoire (ajout, suppression, modification d'un fichier du répertoire) en utilisant l'API </a:t>
            </a:r>
            <a:r>
              <a:rPr lang="fr-FR" dirty="0" err="1"/>
              <a:t>WatchService</a:t>
            </a:r>
            <a:endParaRPr lang="fr-FR" dirty="0"/>
          </a:p>
          <a:p>
            <a:pPr>
              <a:buFont typeface="Arial" panose="020B0604020202020204" pitchFamily="34" charset="0"/>
              <a:buChar char="•"/>
            </a:pPr>
            <a:r>
              <a:rPr lang="fr-FR" dirty="0"/>
              <a:t>le support du parcours d'un répertoire avec la possibilité de filtrer les fichiers obtenus</a:t>
            </a:r>
          </a:p>
          <a:p>
            <a:pPr>
              <a:buFont typeface="Arial" panose="020B0604020202020204" pitchFamily="34" charset="0"/>
              <a:buChar char="•"/>
            </a:pPr>
            <a:r>
              <a:rPr lang="fr-FR" dirty="0"/>
              <a:t>l'utilisation de channels asynchrones avec lesquels les opérations de lecture/écriture sont réalisées en utilisant un pool de threads</a:t>
            </a:r>
          </a:p>
          <a:p>
            <a:pPr>
              <a:buFont typeface="Arial" panose="020B0604020202020204" pitchFamily="34" charset="0"/>
              <a:buChar char="•"/>
            </a:pPr>
            <a:r>
              <a:rPr lang="fr-FR" dirty="0"/>
              <a:t>l'ajout de fonctionnalités de base comme la copie ou le déplacement de fichiers</a:t>
            </a:r>
          </a:p>
          <a:p>
            <a:pPr>
              <a:buFont typeface="Arial" panose="020B0604020202020204" pitchFamily="34" charset="0"/>
              <a:buChar char="•"/>
            </a:pPr>
            <a:r>
              <a:rPr lang="fr-FR" dirty="0"/>
              <a:t>l'utilisation de fabriques pour permettre à l'API d'être extensible : il est par exemple possible de créer sa propre implémentation d'un système de fichiers. Une implémentation permettant de gérer les fichiers zip est d'ailleurs fournie en standard.</a:t>
            </a:r>
          </a:p>
          <a:p>
            <a:pPr marL="0" indent="0">
              <a:buNone/>
            </a:pPr>
            <a:endParaRPr lang="fr-FR" dirty="0"/>
          </a:p>
        </p:txBody>
      </p:sp>
    </p:spTree>
    <p:extLst>
      <p:ext uri="{BB962C8B-B14F-4D97-AF65-F5344CB8AC3E}">
        <p14:creationId xmlns:p14="http://schemas.microsoft.com/office/powerpoint/2010/main" val="156496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5EFBD-3407-2FE4-5A7F-B71C5D43E43C}"/>
              </a:ext>
            </a:extLst>
          </p:cNvPr>
          <p:cNvSpPr>
            <a:spLocks noGrp="1"/>
          </p:cNvSpPr>
          <p:nvPr>
            <p:ph type="title"/>
          </p:nvPr>
        </p:nvSpPr>
        <p:spPr/>
        <p:txBody>
          <a:bodyPr/>
          <a:lstStyle/>
          <a:p>
            <a:r>
              <a:rPr lang="en-US" dirty="0" err="1"/>
              <a:t>Principales</a:t>
            </a:r>
            <a:r>
              <a:rPr lang="en-US" dirty="0"/>
              <a:t> classes/interfaces</a:t>
            </a:r>
            <a:endParaRPr lang="fr-FR" dirty="0"/>
          </a:p>
        </p:txBody>
      </p:sp>
      <p:sp>
        <p:nvSpPr>
          <p:cNvPr id="3" name="Content Placeholder 2">
            <a:extLst>
              <a:ext uri="{FF2B5EF4-FFF2-40B4-BE49-F238E27FC236}">
                <a16:creationId xmlns:a16="http://schemas.microsoft.com/office/drawing/2014/main" id="{CA059E1B-39F9-336E-262E-341D202BBAE2}"/>
              </a:ext>
            </a:extLst>
          </p:cNvPr>
          <p:cNvSpPr>
            <a:spLocks noGrp="1"/>
          </p:cNvSpPr>
          <p:nvPr>
            <p:ph idx="1"/>
          </p:nvPr>
        </p:nvSpPr>
        <p:spPr/>
        <p:txBody>
          <a:bodyPr/>
          <a:lstStyle/>
          <a:p>
            <a:pPr>
              <a:buFont typeface="Arial" panose="020B0604020202020204" pitchFamily="34" charset="0"/>
              <a:buChar char="•"/>
            </a:pPr>
            <a:r>
              <a:rPr lang="fr-FR" dirty="0"/>
              <a:t>Path : encapsule un chemin dans le système de fichiers</a:t>
            </a:r>
          </a:p>
          <a:p>
            <a:pPr>
              <a:buFont typeface="Arial" panose="020B0604020202020204" pitchFamily="34" charset="0"/>
              <a:buChar char="•"/>
            </a:pPr>
            <a:r>
              <a:rPr lang="fr-FR" dirty="0"/>
              <a:t>Files : contient des méthodes statiques pour manipuler les éléments du système de fichiers</a:t>
            </a:r>
          </a:p>
          <a:p>
            <a:pPr>
              <a:buFont typeface="Arial" panose="020B0604020202020204" pitchFamily="34" charset="0"/>
              <a:buChar char="•"/>
            </a:pPr>
            <a:r>
              <a:rPr lang="fr-FR" dirty="0" err="1"/>
              <a:t>FileSystemProvider</a:t>
            </a:r>
            <a:r>
              <a:rPr lang="fr-FR" dirty="0"/>
              <a:t> : service provider qui interagit avec le système de fichiers sous-jacent</a:t>
            </a:r>
          </a:p>
          <a:p>
            <a:pPr>
              <a:buFont typeface="Arial" panose="020B0604020202020204" pitchFamily="34" charset="0"/>
              <a:buChar char="•"/>
            </a:pPr>
            <a:r>
              <a:rPr lang="fr-FR" dirty="0" err="1"/>
              <a:t>FileSystem</a:t>
            </a:r>
            <a:r>
              <a:rPr lang="fr-FR" dirty="0"/>
              <a:t> : encapsule un système de fichiers</a:t>
            </a:r>
          </a:p>
          <a:p>
            <a:pPr>
              <a:buFont typeface="Arial" panose="020B0604020202020204" pitchFamily="34" charset="0"/>
              <a:buChar char="•"/>
            </a:pPr>
            <a:r>
              <a:rPr lang="fr-FR" dirty="0" err="1"/>
              <a:t>FileSystems</a:t>
            </a:r>
            <a:r>
              <a:rPr lang="fr-FR" dirty="0"/>
              <a:t> : fabrique qui permet de créer une instance de </a:t>
            </a:r>
            <a:r>
              <a:rPr lang="fr-FR" dirty="0" err="1"/>
              <a:t>FileSystem</a:t>
            </a:r>
            <a:endParaRPr lang="fr-FR" dirty="0"/>
          </a:p>
          <a:p>
            <a:endParaRPr lang="fr-FR" dirty="0"/>
          </a:p>
        </p:txBody>
      </p:sp>
    </p:spTree>
    <p:extLst>
      <p:ext uri="{BB962C8B-B14F-4D97-AF65-F5344CB8AC3E}">
        <p14:creationId xmlns:p14="http://schemas.microsoft.com/office/powerpoint/2010/main" val="1134784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49170-014E-3CB2-64B4-3582094C44BE}"/>
              </a:ext>
            </a:extLst>
          </p:cNvPr>
          <p:cNvSpPr>
            <a:spLocks noGrp="1"/>
          </p:cNvSpPr>
          <p:nvPr>
            <p:ph type="title"/>
          </p:nvPr>
        </p:nvSpPr>
        <p:spPr/>
        <p:txBody>
          <a:bodyPr/>
          <a:lstStyle/>
          <a:p>
            <a:r>
              <a:rPr lang="en-US" dirty="0"/>
              <a:t>Path</a:t>
            </a:r>
            <a:endParaRPr lang="fr-FR" dirty="0"/>
          </a:p>
        </p:txBody>
      </p:sp>
      <p:sp>
        <p:nvSpPr>
          <p:cNvPr id="3" name="Content Placeholder 2">
            <a:extLst>
              <a:ext uri="{FF2B5EF4-FFF2-40B4-BE49-F238E27FC236}">
                <a16:creationId xmlns:a16="http://schemas.microsoft.com/office/drawing/2014/main" id="{3372301E-99D6-AC79-A40D-9AD950674185}"/>
              </a:ext>
            </a:extLst>
          </p:cNvPr>
          <p:cNvSpPr>
            <a:spLocks noGrp="1"/>
          </p:cNvSpPr>
          <p:nvPr>
            <p:ph idx="1"/>
          </p:nvPr>
        </p:nvSpPr>
        <p:spPr/>
        <p:txBody>
          <a:bodyPr>
            <a:normAutofit fontScale="85000" lnSpcReduction="20000"/>
          </a:bodyPr>
          <a:lstStyle/>
          <a:p>
            <a:pPr marL="0" indent="0">
              <a:buNone/>
            </a:pPr>
            <a:r>
              <a:rPr lang="fr-FR" dirty="0"/>
              <a:t>Peut être : </a:t>
            </a:r>
          </a:p>
          <a:p>
            <a:pPr>
              <a:buFont typeface="Arial" panose="020B0604020202020204" pitchFamily="34" charset="0"/>
              <a:buChar char="•"/>
            </a:pPr>
            <a:r>
              <a:rPr lang="fr-FR" dirty="0"/>
              <a:t>Un fichier</a:t>
            </a:r>
          </a:p>
          <a:p>
            <a:pPr>
              <a:buFont typeface="Arial" panose="020B0604020202020204" pitchFamily="34" charset="0"/>
              <a:buChar char="•"/>
            </a:pPr>
            <a:r>
              <a:rPr lang="fr-FR" dirty="0"/>
              <a:t>Un répertoire</a:t>
            </a:r>
          </a:p>
          <a:p>
            <a:pPr>
              <a:buFont typeface="Arial" panose="020B0604020202020204" pitchFamily="34" charset="0"/>
              <a:buChar char="•"/>
            </a:pPr>
            <a:r>
              <a:rPr lang="fr-FR" dirty="0"/>
              <a:t>Un lien symbolique : permet de faire référence à un fichier ou un autre répertoire</a:t>
            </a:r>
          </a:p>
          <a:p>
            <a:pPr>
              <a:buFont typeface="Arial" panose="020B0604020202020204" pitchFamily="34" charset="0"/>
              <a:buChar char="•"/>
            </a:pPr>
            <a:r>
              <a:rPr lang="fr-FR" dirty="0"/>
              <a:t>Un sous-chemin (chemin absolu ou chemin relatif calculé par rapport au chemin courant)</a:t>
            </a:r>
          </a:p>
          <a:p>
            <a:pPr marL="0" indent="0">
              <a:buNone/>
            </a:pPr>
            <a:r>
              <a:rPr lang="fr-FR" dirty="0"/>
              <a:t>Obtenu via : </a:t>
            </a:r>
          </a:p>
          <a:p>
            <a:pPr>
              <a:buFont typeface="Arial" panose="020B0604020202020204" pitchFamily="34" charset="0"/>
              <a:buChar char="•"/>
            </a:pPr>
            <a:r>
              <a:rPr lang="fr-FR" dirty="0"/>
              <a:t>la méthode </a:t>
            </a:r>
            <a:r>
              <a:rPr lang="fr-FR" dirty="0" err="1"/>
              <a:t>getPath</a:t>
            </a:r>
            <a:r>
              <a:rPr lang="fr-FR" dirty="0"/>
              <a:t>() d'une instance de type </a:t>
            </a:r>
            <a:r>
              <a:rPr lang="fr-FR" dirty="0" err="1"/>
              <a:t>FileSystem</a:t>
            </a:r>
            <a:endParaRPr lang="fr-FR" dirty="0"/>
          </a:p>
          <a:p>
            <a:pPr>
              <a:buFont typeface="Arial" panose="020B0604020202020204" pitchFamily="34" charset="0"/>
              <a:buChar char="•"/>
            </a:pPr>
            <a:r>
              <a:rPr lang="fr-FR" dirty="0"/>
              <a:t>la méthode </a:t>
            </a:r>
            <a:r>
              <a:rPr lang="fr-FR" dirty="0" err="1"/>
              <a:t>Paths.get</a:t>
            </a:r>
            <a:r>
              <a:rPr lang="fr-FR" dirty="0"/>
              <a:t>() qui invoque la méthode </a:t>
            </a:r>
            <a:r>
              <a:rPr lang="fr-FR" dirty="0" err="1"/>
              <a:t>FileSystems.getDefault</a:t>
            </a:r>
            <a:r>
              <a:rPr lang="fr-FR" dirty="0"/>
              <a:t>().</a:t>
            </a:r>
            <a:r>
              <a:rPr lang="fr-FR" dirty="0" err="1"/>
              <a:t>getPath</a:t>
            </a:r>
            <a:r>
              <a:rPr lang="fr-FR" dirty="0"/>
              <a:t>()</a:t>
            </a:r>
          </a:p>
          <a:p>
            <a:pPr>
              <a:buFont typeface="Arial" panose="020B0604020202020204" pitchFamily="34" charset="0"/>
              <a:buChar char="•"/>
            </a:pPr>
            <a:r>
              <a:rPr lang="fr-FR" dirty="0"/>
              <a:t>la méthode </a:t>
            </a:r>
            <a:r>
              <a:rPr lang="fr-FR" dirty="0" err="1"/>
              <a:t>toPath</a:t>
            </a:r>
            <a:r>
              <a:rPr lang="fr-FR" dirty="0"/>
              <a:t>() sur un objet de type </a:t>
            </a:r>
            <a:r>
              <a:rPr lang="fr-FR" dirty="0" err="1"/>
              <a:t>java.io.File</a:t>
            </a:r>
            <a:endParaRPr lang="fr-FR" dirty="0"/>
          </a:p>
          <a:p>
            <a:pPr marL="0" indent="0">
              <a:buNone/>
            </a:pPr>
            <a:r>
              <a:rPr lang="fr-FR" dirty="0"/>
              <a:t>On ne vérifie pas qu’il existe sur le système de fichiers ! (Files va faire ça)</a:t>
            </a:r>
          </a:p>
          <a:p>
            <a:pPr marL="0" indent="0">
              <a:buNone/>
            </a:pPr>
            <a:endParaRPr lang="fr-FR" dirty="0"/>
          </a:p>
          <a:p>
            <a:endParaRPr lang="fr-FR" dirty="0"/>
          </a:p>
        </p:txBody>
      </p:sp>
    </p:spTree>
    <p:extLst>
      <p:ext uri="{BB962C8B-B14F-4D97-AF65-F5344CB8AC3E}">
        <p14:creationId xmlns:p14="http://schemas.microsoft.com/office/powerpoint/2010/main" val="3920514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D07D-112A-C9D0-43BD-2B1C459EABE8}"/>
              </a:ext>
            </a:extLst>
          </p:cNvPr>
          <p:cNvSpPr>
            <a:spLocks noGrp="1"/>
          </p:cNvSpPr>
          <p:nvPr>
            <p:ph type="title"/>
          </p:nvPr>
        </p:nvSpPr>
        <p:spPr/>
        <p:txBody>
          <a:bodyPr/>
          <a:lstStyle/>
          <a:p>
            <a:r>
              <a:rPr lang="en-US" dirty="0"/>
              <a:t>Path</a:t>
            </a:r>
            <a:endParaRPr lang="fr-FR" dirty="0"/>
          </a:p>
        </p:txBody>
      </p:sp>
      <p:graphicFrame>
        <p:nvGraphicFramePr>
          <p:cNvPr id="4" name="Content Placeholder 3">
            <a:extLst>
              <a:ext uri="{FF2B5EF4-FFF2-40B4-BE49-F238E27FC236}">
                <a16:creationId xmlns:a16="http://schemas.microsoft.com/office/drawing/2014/main" id="{D1F291A2-6330-CD09-398A-F56CA53BFD95}"/>
              </a:ext>
            </a:extLst>
          </p:cNvPr>
          <p:cNvGraphicFramePr>
            <a:graphicFrameLocks noGrp="1"/>
          </p:cNvGraphicFramePr>
          <p:nvPr>
            <p:ph idx="1"/>
            <p:extLst>
              <p:ext uri="{D42A27DB-BD31-4B8C-83A1-F6EECF244321}">
                <p14:modId xmlns:p14="http://schemas.microsoft.com/office/powerpoint/2010/main" val="1420767959"/>
              </p:ext>
            </p:extLst>
          </p:nvPr>
        </p:nvGraphicFramePr>
        <p:xfrm>
          <a:off x="1519135" y="1785246"/>
          <a:ext cx="9153730" cy="4432096"/>
        </p:xfrm>
        <a:graphic>
          <a:graphicData uri="http://schemas.openxmlformats.org/drawingml/2006/table">
            <a:tbl>
              <a:tblPr/>
              <a:tblGrid>
                <a:gridCol w="4576865">
                  <a:extLst>
                    <a:ext uri="{9D8B030D-6E8A-4147-A177-3AD203B41FA5}">
                      <a16:colId xmlns:a16="http://schemas.microsoft.com/office/drawing/2014/main" val="1346132600"/>
                    </a:ext>
                  </a:extLst>
                </a:gridCol>
                <a:gridCol w="4576865">
                  <a:extLst>
                    <a:ext uri="{9D8B030D-6E8A-4147-A177-3AD203B41FA5}">
                      <a16:colId xmlns:a16="http://schemas.microsoft.com/office/drawing/2014/main" val="2564855229"/>
                    </a:ext>
                  </a:extLst>
                </a:gridCol>
              </a:tblGrid>
              <a:tr h="305124">
                <a:tc>
                  <a:txBody>
                    <a:bodyPr/>
                    <a:lstStyle/>
                    <a:p>
                      <a:pPr algn="ctr"/>
                      <a:r>
                        <a:rPr lang="fr-FR" sz="1600" b="1" dirty="0"/>
                        <a:t>Méthode</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dirty="0"/>
                        <a:t>Rôle</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570440"/>
                  </a:ext>
                </a:extLst>
              </a:tr>
              <a:tr h="782710">
                <a:tc>
                  <a:txBody>
                    <a:bodyPr/>
                    <a:lstStyle/>
                    <a:p>
                      <a:pPr algn="l"/>
                      <a:r>
                        <a:rPr lang="fr-FR" sz="1600" dirty="0"/>
                        <a:t>String </a:t>
                      </a:r>
                      <a:r>
                        <a:rPr lang="fr-FR" sz="1600" dirty="0" err="1"/>
                        <a:t>getFileName</a:t>
                      </a:r>
                      <a:r>
                        <a:rPr lang="fr-FR"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le nom du dernier élément du chemin. Si le chemin concerne un fichier alors c'est le nom du fichier qui est retourné</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7917176"/>
                  </a:ext>
                </a:extLst>
              </a:tr>
              <a:tr h="543917">
                <a:tc>
                  <a:txBody>
                    <a:bodyPr/>
                    <a:lstStyle/>
                    <a:p>
                      <a:pPr algn="l"/>
                      <a:r>
                        <a:rPr lang="fr-FR" sz="1600" dirty="0"/>
                        <a:t>Path </a:t>
                      </a:r>
                      <a:r>
                        <a:rPr lang="fr-FR" sz="1600" dirty="0" err="1"/>
                        <a:t>getName</a:t>
                      </a:r>
                      <a:r>
                        <a:rPr lang="fr-FR" sz="1600" dirty="0"/>
                        <a:t>(</a:t>
                      </a:r>
                      <a:r>
                        <a:rPr lang="fr-FR" sz="1600" dirty="0" err="1"/>
                        <a:t>int</a:t>
                      </a:r>
                      <a:r>
                        <a:rPr lang="fr-FR" sz="1600" dirty="0"/>
                        <a:t> index)</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l'élément du chemin dont l'index est fourni en paramètre. Le premier élément possède l'index 0</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79845"/>
                  </a:ext>
                </a:extLst>
              </a:tr>
              <a:tr h="305124">
                <a:tc>
                  <a:txBody>
                    <a:bodyPr/>
                    <a:lstStyle/>
                    <a:p>
                      <a:pPr algn="l"/>
                      <a:r>
                        <a:rPr lang="fr-FR" sz="1600" dirty="0" err="1"/>
                        <a:t>int</a:t>
                      </a:r>
                      <a:r>
                        <a:rPr lang="fr-FR" sz="1600" dirty="0"/>
                        <a:t> </a:t>
                      </a:r>
                      <a:r>
                        <a:rPr lang="fr-FR" sz="1600" dirty="0" err="1"/>
                        <a:t>getNameCount</a:t>
                      </a:r>
                      <a:r>
                        <a:rPr lang="fr-FR"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le nombre d'éléments du chemin</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5131569"/>
                  </a:ext>
                </a:extLst>
              </a:tr>
              <a:tr h="543917">
                <a:tc>
                  <a:txBody>
                    <a:bodyPr/>
                    <a:lstStyle/>
                    <a:p>
                      <a:pPr algn="l"/>
                      <a:r>
                        <a:rPr lang="fr-FR" sz="1600" dirty="0"/>
                        <a:t>Path </a:t>
                      </a:r>
                      <a:r>
                        <a:rPr lang="fr-FR" sz="1600" dirty="0" err="1"/>
                        <a:t>getParent</a:t>
                      </a:r>
                      <a:r>
                        <a:rPr lang="fr-FR"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le chemin parent ou </a:t>
                      </a:r>
                      <a:r>
                        <a:rPr lang="fr-FR" sz="1600" dirty="0" err="1"/>
                        <a:t>null</a:t>
                      </a:r>
                      <a:r>
                        <a:rPr lang="fr-FR" sz="1600" dirty="0"/>
                        <a:t> s'il n'existe pas (dans ce cas, le chemin correspond à une racine)</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8579397"/>
                  </a:ext>
                </a:extLst>
              </a:tr>
              <a:tr h="782710">
                <a:tc>
                  <a:txBody>
                    <a:bodyPr/>
                    <a:lstStyle/>
                    <a:p>
                      <a:pPr algn="l"/>
                      <a:r>
                        <a:rPr lang="fr-FR" sz="1600" dirty="0"/>
                        <a:t>Path </a:t>
                      </a:r>
                      <a:r>
                        <a:rPr lang="fr-FR" sz="1600" dirty="0" err="1"/>
                        <a:t>getRoot</a:t>
                      </a:r>
                      <a:r>
                        <a:rPr lang="fr-FR"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la racine d'un chemin absolu (par exemple C:\ sous Dos ou / sous Unix) ou </a:t>
                      </a:r>
                      <a:r>
                        <a:rPr lang="fr-FR" sz="1600" dirty="0" err="1"/>
                        <a:t>null</a:t>
                      </a:r>
                      <a:r>
                        <a:rPr lang="fr-FR" sz="1600" dirty="0"/>
                        <a:t> pour un chemin relatif</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20515"/>
                  </a:ext>
                </a:extLst>
              </a:tr>
              <a:tr h="543917">
                <a:tc>
                  <a:txBody>
                    <a:bodyPr/>
                    <a:lstStyle/>
                    <a:p>
                      <a:pPr algn="l"/>
                      <a:r>
                        <a:rPr lang="fr-FR" sz="1600" dirty="0"/>
                        <a:t>String </a:t>
                      </a:r>
                      <a:r>
                        <a:rPr lang="fr-FR" sz="1600" dirty="0" err="1"/>
                        <a:t>toString</a:t>
                      </a:r>
                      <a:r>
                        <a:rPr lang="fr-FR"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le chemin sous la forme d'une chaîne de caractères</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6309910"/>
                  </a:ext>
                </a:extLst>
              </a:tr>
              <a:tr h="543917">
                <a:tc>
                  <a:txBody>
                    <a:bodyPr/>
                    <a:lstStyle/>
                    <a:p>
                      <a:pPr algn="l"/>
                      <a:r>
                        <a:rPr lang="en-US" sz="1600" dirty="0"/>
                        <a:t>Path </a:t>
                      </a:r>
                      <a:r>
                        <a:rPr lang="en-US" sz="1600" dirty="0" err="1"/>
                        <a:t>subPath</a:t>
                      </a:r>
                      <a:r>
                        <a:rPr lang="en-US" sz="1600" dirty="0"/>
                        <a:t>(int </a:t>
                      </a:r>
                      <a:r>
                        <a:rPr lang="en-US" sz="1600" dirty="0" err="1"/>
                        <a:t>beginIndex</a:t>
                      </a:r>
                      <a:r>
                        <a:rPr lang="en-US" sz="1600" dirty="0"/>
                        <a:t>, int </a:t>
                      </a:r>
                      <a:r>
                        <a:rPr lang="en-US" sz="1600" dirty="0" err="1"/>
                        <a:t>endIndex</a:t>
                      </a:r>
                      <a:r>
                        <a:rPr lang="en-US" sz="1600" dirty="0"/>
                        <a:t>)</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600" dirty="0"/>
                        <a:t>Retourner un sous-chemin correspondant aux deux index fournis en paramètres</a:t>
                      </a:r>
                    </a:p>
                  </a:txBody>
                  <a:tcPr marL="33166" marR="33166" marT="33166" marB="331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500759"/>
                  </a:ext>
                </a:extLst>
              </a:tr>
            </a:tbl>
          </a:graphicData>
        </a:graphic>
      </p:graphicFrame>
      <p:sp>
        <p:nvSpPr>
          <p:cNvPr id="5" name="TextBox 4">
            <a:extLst>
              <a:ext uri="{FF2B5EF4-FFF2-40B4-BE49-F238E27FC236}">
                <a16:creationId xmlns:a16="http://schemas.microsoft.com/office/drawing/2014/main" id="{23E3311A-FFF6-F1C7-9401-19AEA4B0ADC5}"/>
              </a:ext>
            </a:extLst>
          </p:cNvPr>
          <p:cNvSpPr txBox="1"/>
          <p:nvPr/>
        </p:nvSpPr>
        <p:spPr>
          <a:xfrm>
            <a:off x="4276437" y="6488668"/>
            <a:ext cx="2511072" cy="369332"/>
          </a:xfrm>
          <a:prstGeom prst="rect">
            <a:avLst/>
          </a:prstGeom>
          <a:noFill/>
        </p:spPr>
        <p:txBody>
          <a:bodyPr wrap="none" rtlCol="0">
            <a:spAutoFit/>
          </a:bodyPr>
          <a:lstStyle/>
          <a:p>
            <a:r>
              <a:rPr lang="en-US" dirty="0" err="1"/>
              <a:t>Fichier</a:t>
            </a:r>
            <a:r>
              <a:rPr lang="en-US" dirty="0"/>
              <a:t> ExemplePath.java</a:t>
            </a:r>
            <a:endParaRPr lang="fr-FR" dirty="0"/>
          </a:p>
        </p:txBody>
      </p:sp>
    </p:spTree>
    <p:extLst>
      <p:ext uri="{BB962C8B-B14F-4D97-AF65-F5344CB8AC3E}">
        <p14:creationId xmlns:p14="http://schemas.microsoft.com/office/powerpoint/2010/main" val="3301803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7851-9BCC-A114-23FB-78715EEF15D9}"/>
              </a:ext>
            </a:extLst>
          </p:cNvPr>
          <p:cNvSpPr>
            <a:spLocks noGrp="1"/>
          </p:cNvSpPr>
          <p:nvPr>
            <p:ph type="title"/>
          </p:nvPr>
        </p:nvSpPr>
        <p:spPr/>
        <p:txBody>
          <a:bodyPr/>
          <a:lstStyle/>
          <a:p>
            <a:r>
              <a:rPr lang="en-US" dirty="0"/>
              <a:t>Path </a:t>
            </a:r>
            <a:endParaRPr lang="fr-FR" dirty="0"/>
          </a:p>
        </p:txBody>
      </p:sp>
      <p:graphicFrame>
        <p:nvGraphicFramePr>
          <p:cNvPr id="4" name="Content Placeholder 3">
            <a:extLst>
              <a:ext uri="{FF2B5EF4-FFF2-40B4-BE49-F238E27FC236}">
                <a16:creationId xmlns:a16="http://schemas.microsoft.com/office/drawing/2014/main" id="{2DED0614-59FA-CF7E-8323-F7CD56316BC0}"/>
              </a:ext>
            </a:extLst>
          </p:cNvPr>
          <p:cNvGraphicFramePr>
            <a:graphicFrameLocks noGrp="1"/>
          </p:cNvGraphicFramePr>
          <p:nvPr>
            <p:ph idx="1"/>
            <p:extLst>
              <p:ext uri="{D42A27DB-BD31-4B8C-83A1-F6EECF244321}">
                <p14:modId xmlns:p14="http://schemas.microsoft.com/office/powerpoint/2010/main" val="690229715"/>
              </p:ext>
            </p:extLst>
          </p:nvPr>
        </p:nvGraphicFramePr>
        <p:xfrm>
          <a:off x="838200" y="3163094"/>
          <a:ext cx="10515600" cy="1676400"/>
        </p:xfrm>
        <a:graphic>
          <a:graphicData uri="http://schemas.openxmlformats.org/drawingml/2006/table">
            <a:tbl>
              <a:tblPr/>
              <a:tblGrid>
                <a:gridCol w="5257800">
                  <a:extLst>
                    <a:ext uri="{9D8B030D-6E8A-4147-A177-3AD203B41FA5}">
                      <a16:colId xmlns:a16="http://schemas.microsoft.com/office/drawing/2014/main" val="3751377317"/>
                    </a:ext>
                  </a:extLst>
                </a:gridCol>
                <a:gridCol w="5257800">
                  <a:extLst>
                    <a:ext uri="{9D8B030D-6E8A-4147-A177-3AD203B41FA5}">
                      <a16:colId xmlns:a16="http://schemas.microsoft.com/office/drawing/2014/main" val="2668247774"/>
                    </a:ext>
                  </a:extLst>
                </a:gridCol>
              </a:tblGrid>
              <a:tr h="0">
                <a:tc>
                  <a:txBody>
                    <a:bodyPr/>
                    <a:lstStyle/>
                    <a:p>
                      <a:pPr algn="ctr"/>
                      <a:r>
                        <a:rPr lang="fr-FR" b="1" dirty="0"/>
                        <a:t>Méthode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5521216"/>
                  </a:ext>
                </a:extLst>
              </a:tr>
              <a:tr h="0">
                <a:tc>
                  <a:txBody>
                    <a:bodyPr/>
                    <a:lstStyle/>
                    <a:p>
                      <a:pPr algn="l"/>
                      <a:r>
                        <a:rPr lang="fr-FR" dirty="0"/>
                        <a:t>Path </a:t>
                      </a:r>
                      <a:r>
                        <a:rPr lang="fr-FR" dirty="0" err="1"/>
                        <a:t>normalize</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Nettoyer le chemin en supprimant les éléments « . » et « .. » qu'il contient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351070"/>
                  </a:ext>
                </a:extLst>
              </a:tr>
              <a:tr h="0">
                <a:tc>
                  <a:txBody>
                    <a:bodyPr/>
                    <a:lstStyle/>
                    <a:p>
                      <a:pPr algn="l"/>
                      <a:r>
                        <a:rPr lang="fr-FR" dirty="0"/>
                        <a:t>Path </a:t>
                      </a:r>
                      <a:r>
                        <a:rPr lang="fr-FR" dirty="0" err="1"/>
                        <a:t>relativize</a:t>
                      </a:r>
                      <a:r>
                        <a:rPr lang="fr-FR" dirty="0"/>
                        <a:t>(Path </a:t>
                      </a:r>
                      <a:r>
                        <a:rPr lang="fr-FR" dirty="0" err="1"/>
                        <a:t>other</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Retourner le chemin relatif à celui fourni en paramètres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4484258"/>
                  </a:ext>
                </a:extLst>
              </a:tr>
              <a:tr h="0">
                <a:tc>
                  <a:txBody>
                    <a:bodyPr/>
                    <a:lstStyle/>
                    <a:p>
                      <a:pPr algn="l"/>
                      <a:r>
                        <a:rPr lang="fr-FR"/>
                        <a:t>Path resolve(Path)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Combiner deux chemins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823681"/>
                  </a:ext>
                </a:extLst>
              </a:tr>
            </a:tbl>
          </a:graphicData>
        </a:graphic>
      </p:graphicFrame>
    </p:spTree>
    <p:extLst>
      <p:ext uri="{BB962C8B-B14F-4D97-AF65-F5344CB8AC3E}">
        <p14:creationId xmlns:p14="http://schemas.microsoft.com/office/powerpoint/2010/main" val="260222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4A0AB-CE09-00EE-BE80-75275391E42F}"/>
              </a:ext>
            </a:extLst>
          </p:cNvPr>
          <p:cNvSpPr/>
          <p:nvPr/>
        </p:nvSpPr>
        <p:spPr>
          <a:xfrm>
            <a:off x="609600" y="1690687"/>
            <a:ext cx="10744200" cy="1325563"/>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a:extLst>
              <a:ext uri="{FF2B5EF4-FFF2-40B4-BE49-F238E27FC236}">
                <a16:creationId xmlns:a16="http://schemas.microsoft.com/office/drawing/2014/main" id="{7AF0764A-DD75-349F-1CDB-F8996553E86B}"/>
              </a:ext>
            </a:extLst>
          </p:cNvPr>
          <p:cNvSpPr>
            <a:spLocks noGrp="1"/>
          </p:cNvSpPr>
          <p:nvPr>
            <p:ph type="title"/>
          </p:nvPr>
        </p:nvSpPr>
        <p:spPr/>
        <p:txBody>
          <a:bodyPr/>
          <a:lstStyle/>
          <a:p>
            <a:r>
              <a:rPr lang="en-US" dirty="0"/>
              <a:t>But du </a:t>
            </a:r>
            <a:r>
              <a:rPr lang="en-US" dirty="0" err="1"/>
              <a:t>cours</a:t>
            </a:r>
            <a:r>
              <a:rPr lang="en-US" dirty="0"/>
              <a:t> (</a:t>
            </a:r>
            <a:r>
              <a:rPr lang="en-US" dirty="0" err="1"/>
              <a:t>compétences</a:t>
            </a:r>
            <a:r>
              <a:rPr lang="en-US" dirty="0"/>
              <a:t>)</a:t>
            </a:r>
            <a:endParaRPr lang="fr-FR" dirty="0"/>
          </a:p>
        </p:txBody>
      </p:sp>
      <p:sp>
        <p:nvSpPr>
          <p:cNvPr id="3" name="Content Placeholder 2">
            <a:extLst>
              <a:ext uri="{FF2B5EF4-FFF2-40B4-BE49-F238E27FC236}">
                <a16:creationId xmlns:a16="http://schemas.microsoft.com/office/drawing/2014/main" id="{C7E3EF9E-7824-3DE6-425F-4CDC8B873101}"/>
              </a:ext>
            </a:extLst>
          </p:cNvPr>
          <p:cNvSpPr>
            <a:spLocks noGrp="1"/>
          </p:cNvSpPr>
          <p:nvPr>
            <p:ph idx="1"/>
          </p:nvPr>
        </p:nvSpPr>
        <p:spPr/>
        <p:txBody>
          <a:bodyPr>
            <a:normAutofit fontScale="92500" lnSpcReduction="20000"/>
          </a:bodyPr>
          <a:lstStyle/>
          <a:p>
            <a:r>
              <a:rPr lang="en-US" dirty="0"/>
              <a:t>Savoir coder </a:t>
            </a:r>
            <a:r>
              <a:rPr lang="en-US" dirty="0" err="1"/>
              <a:t>une</a:t>
            </a:r>
            <a:r>
              <a:rPr lang="en-US" dirty="0"/>
              <a:t> application </a:t>
            </a:r>
            <a:r>
              <a:rPr lang="en-US" dirty="0" err="1"/>
              <a:t>complexe</a:t>
            </a:r>
            <a:r>
              <a:rPr lang="en-US" dirty="0"/>
              <a:t> </a:t>
            </a:r>
            <a:r>
              <a:rPr lang="en-US" dirty="0" err="1"/>
              <a:t>en</a:t>
            </a:r>
            <a:r>
              <a:rPr lang="en-US" dirty="0"/>
              <a:t> Java (avec des tests </a:t>
            </a:r>
            <a:r>
              <a:rPr lang="en-US" dirty="0" err="1"/>
              <a:t>unitaires</a:t>
            </a:r>
            <a:r>
              <a:rPr lang="en-US" dirty="0"/>
              <a:t>)</a:t>
            </a:r>
          </a:p>
          <a:p>
            <a:r>
              <a:rPr lang="en-US" dirty="0"/>
              <a:t>Savoir </a:t>
            </a:r>
            <a:r>
              <a:rPr lang="en-US" dirty="0" err="1"/>
              <a:t>débugger</a:t>
            </a:r>
            <a:r>
              <a:rPr lang="en-US" dirty="0"/>
              <a:t> </a:t>
            </a:r>
            <a:r>
              <a:rPr lang="en-US" dirty="0" err="1"/>
              <a:t>une</a:t>
            </a:r>
            <a:r>
              <a:rPr lang="en-US" dirty="0"/>
              <a:t> application </a:t>
            </a:r>
            <a:r>
              <a:rPr lang="en-US" dirty="0" err="1"/>
              <a:t>complexe</a:t>
            </a:r>
            <a:r>
              <a:rPr lang="en-US" dirty="0"/>
              <a:t> </a:t>
            </a:r>
            <a:r>
              <a:rPr lang="en-US" dirty="0" err="1"/>
              <a:t>en</a:t>
            </a:r>
            <a:r>
              <a:rPr lang="en-US" dirty="0"/>
              <a:t> Java</a:t>
            </a:r>
          </a:p>
          <a:p>
            <a:r>
              <a:rPr lang="en-US" dirty="0"/>
              <a:t>Savoir </a:t>
            </a:r>
            <a:r>
              <a:rPr lang="en-US" dirty="0" err="1"/>
              <a:t>gérer</a:t>
            </a:r>
            <a:r>
              <a:rPr lang="en-US" dirty="0"/>
              <a:t> les </a:t>
            </a:r>
            <a:r>
              <a:rPr lang="en-US" dirty="0" err="1"/>
              <a:t>fichiers</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la </a:t>
            </a:r>
            <a:r>
              <a:rPr lang="en-US" dirty="0" err="1"/>
              <a:t>sérialisation</a:t>
            </a:r>
            <a:endParaRPr lang="en-US" dirty="0"/>
          </a:p>
          <a:p>
            <a:r>
              <a:rPr lang="en-US" dirty="0"/>
              <a:t>Savoir </a:t>
            </a:r>
            <a:r>
              <a:rPr lang="en-US" dirty="0" err="1"/>
              <a:t>utiliser</a:t>
            </a:r>
            <a:r>
              <a:rPr lang="en-US" dirty="0"/>
              <a:t> les threads </a:t>
            </a:r>
            <a:r>
              <a:rPr lang="en-US" dirty="0" err="1"/>
              <a:t>en</a:t>
            </a:r>
            <a:r>
              <a:rPr lang="en-US" dirty="0"/>
              <a:t> Java</a:t>
            </a:r>
          </a:p>
          <a:p>
            <a:r>
              <a:rPr lang="en-US" dirty="0"/>
              <a:t>Savoir </a:t>
            </a:r>
            <a:r>
              <a:rPr lang="en-US" dirty="0" err="1"/>
              <a:t>créer</a:t>
            </a:r>
            <a:r>
              <a:rPr lang="en-US" dirty="0"/>
              <a:t> </a:t>
            </a:r>
            <a:r>
              <a:rPr lang="en-US" dirty="0" err="1"/>
              <a:t>une</a:t>
            </a:r>
            <a:r>
              <a:rPr lang="en-US" dirty="0"/>
              <a:t> interface </a:t>
            </a:r>
            <a:r>
              <a:rPr lang="en-US" dirty="0" err="1"/>
              <a:t>graphique</a:t>
            </a:r>
            <a:r>
              <a:rPr lang="en-US" dirty="0"/>
              <a:t> simple </a:t>
            </a:r>
            <a:r>
              <a:rPr lang="en-US" dirty="0" err="1"/>
              <a:t>en</a:t>
            </a:r>
            <a:r>
              <a:rPr lang="en-US" dirty="0"/>
              <a:t> Java (</a:t>
            </a:r>
            <a:r>
              <a:rPr lang="en-US" dirty="0" err="1"/>
              <a:t>approche</a:t>
            </a:r>
            <a:r>
              <a:rPr lang="en-US" dirty="0"/>
              <a:t> </a:t>
            </a:r>
            <a:r>
              <a:rPr lang="en-US" dirty="0" err="1"/>
              <a:t>modèle</a:t>
            </a:r>
            <a:r>
              <a:rPr lang="en-US" dirty="0"/>
              <a:t> MVC)</a:t>
            </a:r>
          </a:p>
          <a:p>
            <a:pPr marL="0" indent="0">
              <a:buNone/>
            </a:pPr>
            <a:r>
              <a:rPr lang="fr-FR" i="1" dirty="0"/>
              <a:t>Si le temps le permet … </a:t>
            </a:r>
          </a:p>
          <a:p>
            <a:r>
              <a:rPr lang="en-US" dirty="0" err="1"/>
              <a:t>Connaître</a:t>
            </a:r>
            <a:r>
              <a:rPr lang="en-US" dirty="0"/>
              <a:t> les </a:t>
            </a:r>
            <a:r>
              <a:rPr lang="en-US" dirty="0" err="1"/>
              <a:t>bibliothèques</a:t>
            </a:r>
            <a:r>
              <a:rPr lang="en-US" dirty="0"/>
              <a:t> </a:t>
            </a:r>
            <a:r>
              <a:rPr lang="en-US" dirty="0" err="1"/>
              <a:t>cryptographiques</a:t>
            </a:r>
            <a:r>
              <a:rPr lang="en-US" dirty="0"/>
              <a:t> </a:t>
            </a:r>
            <a:r>
              <a:rPr lang="en-US" dirty="0" err="1"/>
              <a:t>en</a:t>
            </a:r>
            <a:r>
              <a:rPr lang="en-US" dirty="0"/>
              <a:t> Java</a:t>
            </a:r>
          </a:p>
          <a:p>
            <a:r>
              <a:rPr lang="en-US" dirty="0" err="1"/>
              <a:t>Comprendre</a:t>
            </a:r>
            <a:r>
              <a:rPr lang="en-US" dirty="0"/>
              <a:t> et </a:t>
            </a:r>
            <a:r>
              <a:rPr lang="en-US" dirty="0" err="1"/>
              <a:t>avoir</a:t>
            </a:r>
            <a:r>
              <a:rPr lang="en-US" dirty="0"/>
              <a:t> </a:t>
            </a:r>
            <a:r>
              <a:rPr lang="en-US" dirty="0" err="1"/>
              <a:t>utilisé</a:t>
            </a:r>
            <a:r>
              <a:rPr lang="en-US" dirty="0"/>
              <a:t> le </a:t>
            </a:r>
            <a:r>
              <a:rPr lang="en-US" dirty="0" err="1"/>
              <a:t>mécanisme</a:t>
            </a:r>
            <a:r>
              <a:rPr lang="en-US" dirty="0"/>
              <a:t> </a:t>
            </a:r>
            <a:r>
              <a:rPr lang="en-US" dirty="0" err="1"/>
              <a:t>d’introspection</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a:t>
            </a:r>
            <a:r>
              <a:rPr lang="en-US" dirty="0" err="1"/>
              <a:t>une</a:t>
            </a:r>
            <a:r>
              <a:rPr lang="en-US" dirty="0"/>
              <a:t> base de </a:t>
            </a:r>
            <a:r>
              <a:rPr lang="en-US" dirty="0" err="1"/>
              <a:t>données</a:t>
            </a:r>
            <a:endParaRPr lang="en-US" dirty="0"/>
          </a:p>
          <a:p>
            <a:endParaRPr lang="en-US" dirty="0"/>
          </a:p>
        </p:txBody>
      </p:sp>
    </p:spTree>
    <p:extLst>
      <p:ext uri="{BB962C8B-B14F-4D97-AF65-F5344CB8AC3E}">
        <p14:creationId xmlns:p14="http://schemas.microsoft.com/office/powerpoint/2010/main" val="848530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DA6E-06A1-86DB-EA48-E2C2E5EB09BE}"/>
              </a:ext>
            </a:extLst>
          </p:cNvPr>
          <p:cNvSpPr>
            <a:spLocks noGrp="1"/>
          </p:cNvSpPr>
          <p:nvPr>
            <p:ph type="title"/>
          </p:nvPr>
        </p:nvSpPr>
        <p:spPr/>
        <p:txBody>
          <a:bodyPr/>
          <a:lstStyle/>
          <a:p>
            <a:r>
              <a:rPr lang="en-US" dirty="0"/>
              <a:t>Path : </a:t>
            </a:r>
            <a:r>
              <a:rPr lang="en-US" dirty="0" err="1"/>
              <a:t>comparaison</a:t>
            </a:r>
            <a:r>
              <a:rPr lang="en-US" dirty="0"/>
              <a:t> de chemins</a:t>
            </a:r>
            <a:endParaRPr lang="fr-FR" dirty="0"/>
          </a:p>
        </p:txBody>
      </p:sp>
      <p:graphicFrame>
        <p:nvGraphicFramePr>
          <p:cNvPr id="4" name="Content Placeholder 3">
            <a:extLst>
              <a:ext uri="{FF2B5EF4-FFF2-40B4-BE49-F238E27FC236}">
                <a16:creationId xmlns:a16="http://schemas.microsoft.com/office/drawing/2014/main" id="{1DBE4B30-212E-E6C3-35DA-3C16EF9D485E}"/>
              </a:ext>
            </a:extLst>
          </p:cNvPr>
          <p:cNvGraphicFramePr>
            <a:graphicFrameLocks noGrp="1"/>
          </p:cNvGraphicFramePr>
          <p:nvPr>
            <p:ph idx="1"/>
            <p:extLst>
              <p:ext uri="{D42A27DB-BD31-4B8C-83A1-F6EECF244321}">
                <p14:modId xmlns:p14="http://schemas.microsoft.com/office/powerpoint/2010/main" val="372212691"/>
              </p:ext>
            </p:extLst>
          </p:nvPr>
        </p:nvGraphicFramePr>
        <p:xfrm>
          <a:off x="838200" y="2401094"/>
          <a:ext cx="10515600" cy="3200400"/>
        </p:xfrm>
        <a:graphic>
          <a:graphicData uri="http://schemas.openxmlformats.org/drawingml/2006/table">
            <a:tbl>
              <a:tblPr/>
              <a:tblGrid>
                <a:gridCol w="5257800">
                  <a:extLst>
                    <a:ext uri="{9D8B030D-6E8A-4147-A177-3AD203B41FA5}">
                      <a16:colId xmlns:a16="http://schemas.microsoft.com/office/drawing/2014/main" val="3012914275"/>
                    </a:ext>
                  </a:extLst>
                </a:gridCol>
                <a:gridCol w="5257800">
                  <a:extLst>
                    <a:ext uri="{9D8B030D-6E8A-4147-A177-3AD203B41FA5}">
                      <a16:colId xmlns:a16="http://schemas.microsoft.com/office/drawing/2014/main" val="1662639937"/>
                    </a:ext>
                  </a:extLst>
                </a:gridCol>
              </a:tblGrid>
              <a:tr h="0">
                <a:tc>
                  <a:txBody>
                    <a:bodyPr/>
                    <a:lstStyle/>
                    <a:p>
                      <a:pPr algn="ctr"/>
                      <a:r>
                        <a:rPr lang="fr-FR" b="1" dirty="0"/>
                        <a:t>Méthode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6885209"/>
                  </a:ext>
                </a:extLst>
              </a:tr>
              <a:tr h="0">
                <a:tc>
                  <a:txBody>
                    <a:bodyPr/>
                    <a:lstStyle/>
                    <a:p>
                      <a:pPr algn="l"/>
                      <a:r>
                        <a:rPr lang="fr-FR" dirty="0" err="1"/>
                        <a:t>int</a:t>
                      </a:r>
                      <a:r>
                        <a:rPr lang="fr-FR" dirty="0"/>
                        <a:t> </a:t>
                      </a:r>
                      <a:r>
                        <a:rPr lang="fr-FR" dirty="0" err="1"/>
                        <a:t>compareTo</a:t>
                      </a:r>
                      <a:r>
                        <a:rPr lang="fr-FR" dirty="0"/>
                        <a:t>(Path </a:t>
                      </a:r>
                      <a:r>
                        <a:rPr lang="fr-FR" dirty="0" err="1"/>
                        <a:t>other</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a:t>Comparer le chemin avec celui fourni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24891"/>
                  </a:ext>
                </a:extLst>
              </a:tr>
              <a:tr h="0">
                <a:tc>
                  <a:txBody>
                    <a:bodyPr/>
                    <a:lstStyle/>
                    <a:p>
                      <a:pPr algn="l"/>
                      <a:r>
                        <a:rPr lang="fr-FR" dirty="0" err="1"/>
                        <a:t>boolean</a:t>
                      </a:r>
                      <a:r>
                        <a:rPr lang="fr-FR" dirty="0"/>
                        <a:t> </a:t>
                      </a:r>
                      <a:r>
                        <a:rPr lang="fr-FR" dirty="0" err="1"/>
                        <a:t>endsWith</a:t>
                      </a:r>
                      <a:r>
                        <a:rPr lang="fr-FR" dirty="0"/>
                        <a:t>(Path </a:t>
                      </a:r>
                      <a:r>
                        <a:rPr lang="fr-FR" dirty="0" err="1"/>
                        <a:t>other</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Comparer la fin du chemin avec celui fourni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1029094"/>
                  </a:ext>
                </a:extLst>
              </a:tr>
              <a:tr h="0">
                <a:tc>
                  <a:txBody>
                    <a:bodyPr/>
                    <a:lstStyle/>
                    <a:p>
                      <a:pPr algn="l"/>
                      <a:r>
                        <a:rPr lang="fr-FR" dirty="0" err="1"/>
                        <a:t>boolean</a:t>
                      </a:r>
                      <a:r>
                        <a:rPr lang="fr-FR" dirty="0"/>
                        <a:t> </a:t>
                      </a:r>
                      <a:r>
                        <a:rPr lang="fr-FR" dirty="0" err="1"/>
                        <a:t>endsWith</a:t>
                      </a:r>
                      <a:r>
                        <a:rPr lang="fr-FR" dirty="0"/>
                        <a:t>(String </a:t>
                      </a:r>
                      <a:r>
                        <a:rPr lang="fr-FR" dirty="0" err="1"/>
                        <a:t>other</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Comparer la fin du chemin avec celui fourni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196392"/>
                  </a:ext>
                </a:extLst>
              </a:tr>
              <a:tr h="0">
                <a:tc>
                  <a:txBody>
                    <a:bodyPr/>
                    <a:lstStyle/>
                    <a:p>
                      <a:pPr algn="l"/>
                      <a:r>
                        <a:rPr lang="fr-FR"/>
                        <a:t>boolean startsWith(Path other)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Comparer le début du chemin avec celui fourni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086149"/>
                  </a:ext>
                </a:extLst>
              </a:tr>
              <a:tr h="0">
                <a:tc>
                  <a:txBody>
                    <a:bodyPr/>
                    <a:lstStyle/>
                    <a:p>
                      <a:pPr algn="l"/>
                      <a:r>
                        <a:rPr lang="fr-FR"/>
                        <a:t>boolean startsWith(String other)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Comparer le début du chemin avec celui fourni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9746494"/>
                  </a:ext>
                </a:extLst>
              </a:tr>
            </a:tbl>
          </a:graphicData>
        </a:graphic>
      </p:graphicFrame>
    </p:spTree>
    <p:extLst>
      <p:ext uri="{BB962C8B-B14F-4D97-AF65-F5344CB8AC3E}">
        <p14:creationId xmlns:p14="http://schemas.microsoft.com/office/powerpoint/2010/main" val="391783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6DBEC-35A3-E876-2022-F341C3BB2082}"/>
              </a:ext>
            </a:extLst>
          </p:cNvPr>
          <p:cNvSpPr>
            <a:spLocks noGrp="1"/>
          </p:cNvSpPr>
          <p:nvPr>
            <p:ph type="title"/>
          </p:nvPr>
        </p:nvSpPr>
        <p:spPr/>
        <p:txBody>
          <a:bodyPr/>
          <a:lstStyle/>
          <a:p>
            <a:r>
              <a:rPr lang="en-US" dirty="0"/>
              <a:t>Recherche de </a:t>
            </a:r>
            <a:r>
              <a:rPr lang="en-US" dirty="0" err="1"/>
              <a:t>fichiers</a:t>
            </a:r>
            <a:r>
              <a:rPr lang="en-US" dirty="0"/>
              <a:t> : le GLOB (global command) </a:t>
            </a:r>
            <a:endParaRPr lang="fr-FR" dirty="0"/>
          </a:p>
        </p:txBody>
      </p:sp>
      <p:sp>
        <p:nvSpPr>
          <p:cNvPr id="3" name="Content Placeholder 2">
            <a:extLst>
              <a:ext uri="{FF2B5EF4-FFF2-40B4-BE49-F238E27FC236}">
                <a16:creationId xmlns:a16="http://schemas.microsoft.com/office/drawing/2014/main" id="{7C6D4C95-F5D8-7161-58B5-A7C42EEDE2FD}"/>
              </a:ext>
            </a:extLst>
          </p:cNvPr>
          <p:cNvSpPr>
            <a:spLocks noGrp="1"/>
          </p:cNvSpPr>
          <p:nvPr>
            <p:ph idx="1"/>
          </p:nvPr>
        </p:nvSpPr>
        <p:spPr/>
        <p:txBody>
          <a:bodyPr/>
          <a:lstStyle/>
          <a:p>
            <a:r>
              <a:rPr lang="en-US" dirty="0"/>
              <a:t>Expression </a:t>
            </a:r>
            <a:r>
              <a:rPr lang="en-US" dirty="0" err="1"/>
              <a:t>régulière</a:t>
            </a:r>
            <a:r>
              <a:rPr lang="en-US" dirty="0"/>
              <a:t> simple</a:t>
            </a:r>
            <a:endParaRPr lang="fr-FR" dirty="0"/>
          </a:p>
        </p:txBody>
      </p:sp>
      <p:graphicFrame>
        <p:nvGraphicFramePr>
          <p:cNvPr id="5" name="Table 4">
            <a:extLst>
              <a:ext uri="{FF2B5EF4-FFF2-40B4-BE49-F238E27FC236}">
                <a16:creationId xmlns:a16="http://schemas.microsoft.com/office/drawing/2014/main" id="{C201B8E8-F53C-63BB-882F-32EAB78B88B5}"/>
              </a:ext>
            </a:extLst>
          </p:cNvPr>
          <p:cNvGraphicFramePr>
            <a:graphicFrameLocks noGrp="1"/>
          </p:cNvGraphicFramePr>
          <p:nvPr>
            <p:extLst>
              <p:ext uri="{D42A27DB-BD31-4B8C-83A1-F6EECF244321}">
                <p14:modId xmlns:p14="http://schemas.microsoft.com/office/powerpoint/2010/main" val="1657279551"/>
              </p:ext>
            </p:extLst>
          </p:nvPr>
        </p:nvGraphicFramePr>
        <p:xfrm>
          <a:off x="2578963" y="2330665"/>
          <a:ext cx="6886292" cy="4422560"/>
        </p:xfrm>
        <a:graphic>
          <a:graphicData uri="http://schemas.openxmlformats.org/drawingml/2006/table">
            <a:tbl>
              <a:tblPr/>
              <a:tblGrid>
                <a:gridCol w="3443146">
                  <a:extLst>
                    <a:ext uri="{9D8B030D-6E8A-4147-A177-3AD203B41FA5}">
                      <a16:colId xmlns:a16="http://schemas.microsoft.com/office/drawing/2014/main" val="2204065154"/>
                    </a:ext>
                  </a:extLst>
                </a:gridCol>
                <a:gridCol w="3443146">
                  <a:extLst>
                    <a:ext uri="{9D8B030D-6E8A-4147-A177-3AD203B41FA5}">
                      <a16:colId xmlns:a16="http://schemas.microsoft.com/office/drawing/2014/main" val="1779152083"/>
                    </a:ext>
                  </a:extLst>
                </a:gridCol>
              </a:tblGrid>
              <a:tr h="229543">
                <a:tc>
                  <a:txBody>
                    <a:bodyPr/>
                    <a:lstStyle/>
                    <a:p>
                      <a:pPr algn="ctr"/>
                      <a:r>
                        <a:rPr lang="fr-FR" sz="1200" b="1" dirty="0"/>
                        <a:t>Motif</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Rôle</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0379801"/>
                  </a:ext>
                </a:extLst>
              </a:tr>
              <a:tr h="229543">
                <a:tc>
                  <a:txBody>
                    <a:bodyPr/>
                    <a:lstStyle/>
                    <a:p>
                      <a:pPr algn="ctr"/>
                      <a:r>
                        <a:rPr lang="fr-FR" sz="1200" dirty="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Aucun ou plusieurs caractères</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7548600"/>
                  </a:ext>
                </a:extLst>
              </a:tr>
              <a:tr h="229543">
                <a:tc>
                  <a:txBody>
                    <a:bodyPr/>
                    <a:lstStyle/>
                    <a:p>
                      <a:pPr algn="ctr"/>
                      <a:r>
                        <a:rPr lang="fr-FR" sz="1200" dirty="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a:t>Aucun ou plusieurs sous-répertoires</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4065519"/>
                  </a:ext>
                </a:extLst>
              </a:tr>
              <a:tr h="229543">
                <a:tc>
                  <a:txBody>
                    <a:bodyPr/>
                    <a:lstStyle/>
                    <a:p>
                      <a:pPr algn="ctr"/>
                      <a:r>
                        <a:rPr lang="fr-FR" sz="120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Un caractère quelconque</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163871"/>
                  </a:ext>
                </a:extLst>
              </a:tr>
              <a:tr h="409185">
                <a:tc>
                  <a:txBody>
                    <a:bodyPr/>
                    <a:lstStyle/>
                    <a:p>
                      <a:pPr algn="ctr"/>
                      <a:r>
                        <a:rPr lang="fr-FR" sz="120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Un ensemble de motifs</a:t>
                      </a:r>
                      <a:br>
                        <a:rPr lang="fr-FR" sz="1200" dirty="0"/>
                      </a:br>
                      <a:r>
                        <a:rPr lang="fr-FR" sz="1200" dirty="0"/>
                        <a:t>exemple : {htm, html}</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595649"/>
                  </a:ext>
                </a:extLst>
              </a:tr>
              <a:tr h="2205609">
                <a:tc>
                  <a:txBody>
                    <a:bodyPr/>
                    <a:lstStyle/>
                    <a:p>
                      <a:pPr algn="ctr"/>
                      <a:r>
                        <a:rPr lang="fr-FR" sz="120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Un ensemble de caractères.</a:t>
                      </a:r>
                    </a:p>
                    <a:p>
                      <a:pPr algn="l"/>
                      <a:r>
                        <a:rPr lang="fr-FR" sz="1200" dirty="0"/>
                        <a:t>Exemple : </a:t>
                      </a:r>
                      <a:br>
                        <a:rPr lang="fr-FR" sz="1200" dirty="0"/>
                      </a:br>
                      <a:r>
                        <a:rPr lang="fr-FR" sz="1200" dirty="0"/>
                        <a:t>[A-Z] : toutes les lettres majuscules</a:t>
                      </a:r>
                    </a:p>
                    <a:p>
                      <a:pPr algn="l"/>
                      <a:r>
                        <a:rPr lang="fr-FR" sz="1200" dirty="0"/>
                        <a:t>[0-9] : tous les chiffres</a:t>
                      </a:r>
                    </a:p>
                    <a:p>
                      <a:pPr algn="l"/>
                      <a:r>
                        <a:rPr lang="fr-FR" sz="1200" dirty="0"/>
                        <a:t>[a-</a:t>
                      </a:r>
                      <a:r>
                        <a:rPr lang="fr-FR" sz="1200" dirty="0" err="1"/>
                        <a:t>z,A</a:t>
                      </a:r>
                      <a:r>
                        <a:rPr lang="fr-FR" sz="1200" dirty="0"/>
                        <a:t>-Z] : toutes les lettres indépendamment de la casse</a:t>
                      </a:r>
                    </a:p>
                    <a:p>
                      <a:pPr algn="l"/>
                      <a:r>
                        <a:rPr lang="fr-FR" sz="1200" dirty="0"/>
                        <a:t>Chaque élément de l'ensemble est séparé par un caractère virgule</a:t>
                      </a:r>
                    </a:p>
                    <a:p>
                      <a:pPr algn="l"/>
                      <a:r>
                        <a:rPr lang="fr-FR" sz="1200" dirty="0"/>
                        <a:t>Le caractère - permet de définir une plage de caractères</a:t>
                      </a:r>
                    </a:p>
                    <a:p>
                      <a:pPr algn="l"/>
                      <a:r>
                        <a:rPr lang="fr-FR" sz="1200" dirty="0"/>
                        <a:t>A l'intérieur des crochets, les caractères *, ? et / ne sont pas interprétés</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8456848"/>
                  </a:ext>
                </a:extLst>
              </a:tr>
              <a:tr h="588828">
                <a:tc>
                  <a:txBody>
                    <a:bodyPr/>
                    <a:lstStyle/>
                    <a:p>
                      <a:pPr algn="ctr"/>
                      <a:r>
                        <a:rPr lang="fr-FR" sz="1200"/>
                        <a:t>\</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Il permet d'échapper des caractères pour éviter qu'ils ne soient interprétés.</a:t>
                      </a:r>
                      <a:br>
                        <a:rPr lang="fr-FR" sz="1200" dirty="0"/>
                      </a:br>
                      <a:r>
                        <a:rPr lang="fr-FR" sz="1200" dirty="0"/>
                        <a:t>Il sert notamment à échapper le caractère \ lui-même</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1280972"/>
                  </a:ext>
                </a:extLst>
              </a:tr>
              <a:tr h="229543">
                <a:tc>
                  <a:txBody>
                    <a:bodyPr/>
                    <a:lstStyle/>
                    <a:p>
                      <a:pPr algn="ctr"/>
                      <a:r>
                        <a:rPr lang="fr-FR" sz="1200"/>
                        <a:t>Les autres caractères</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Ils se représentent eux-mêmes sans être interprétés</a:t>
                      </a:r>
                    </a:p>
                  </a:txBody>
                  <a:tcPr marL="24950" marR="24950" marT="24950" marB="24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954404"/>
                  </a:ext>
                </a:extLst>
              </a:tr>
            </a:tbl>
          </a:graphicData>
        </a:graphic>
      </p:graphicFrame>
    </p:spTree>
    <p:extLst>
      <p:ext uri="{BB962C8B-B14F-4D97-AF65-F5344CB8AC3E}">
        <p14:creationId xmlns:p14="http://schemas.microsoft.com/office/powerpoint/2010/main" val="3030450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4B710-C2A6-4B3F-A0B3-C3DE3739DDE6}"/>
              </a:ext>
            </a:extLst>
          </p:cNvPr>
          <p:cNvSpPr>
            <a:spLocks noGrp="1"/>
          </p:cNvSpPr>
          <p:nvPr>
            <p:ph type="title"/>
          </p:nvPr>
        </p:nvSpPr>
        <p:spPr/>
        <p:txBody>
          <a:bodyPr/>
          <a:lstStyle/>
          <a:p>
            <a:r>
              <a:rPr lang="en-US" dirty="0"/>
              <a:t>Files</a:t>
            </a:r>
            <a:endParaRPr lang="fr-FR" dirty="0"/>
          </a:p>
        </p:txBody>
      </p:sp>
      <p:graphicFrame>
        <p:nvGraphicFramePr>
          <p:cNvPr id="4" name="Content Placeholder 3">
            <a:extLst>
              <a:ext uri="{FF2B5EF4-FFF2-40B4-BE49-F238E27FC236}">
                <a16:creationId xmlns:a16="http://schemas.microsoft.com/office/drawing/2014/main" id="{041207C9-903D-A67C-CA51-B05CFD785798}"/>
              </a:ext>
            </a:extLst>
          </p:cNvPr>
          <p:cNvGraphicFramePr>
            <a:graphicFrameLocks noGrp="1"/>
          </p:cNvGraphicFramePr>
          <p:nvPr>
            <p:ph idx="1"/>
            <p:extLst>
              <p:ext uri="{D42A27DB-BD31-4B8C-83A1-F6EECF244321}">
                <p14:modId xmlns:p14="http://schemas.microsoft.com/office/powerpoint/2010/main" val="1761901015"/>
              </p:ext>
            </p:extLst>
          </p:nvPr>
        </p:nvGraphicFramePr>
        <p:xfrm>
          <a:off x="838200" y="1280160"/>
          <a:ext cx="10515600" cy="2148840"/>
        </p:xfrm>
        <a:graphic>
          <a:graphicData uri="http://schemas.openxmlformats.org/drawingml/2006/table">
            <a:tbl>
              <a:tblPr/>
              <a:tblGrid>
                <a:gridCol w="5257800">
                  <a:extLst>
                    <a:ext uri="{9D8B030D-6E8A-4147-A177-3AD203B41FA5}">
                      <a16:colId xmlns:a16="http://schemas.microsoft.com/office/drawing/2014/main" val="1487803730"/>
                    </a:ext>
                  </a:extLst>
                </a:gridCol>
                <a:gridCol w="5257800">
                  <a:extLst>
                    <a:ext uri="{9D8B030D-6E8A-4147-A177-3AD203B41FA5}">
                      <a16:colId xmlns:a16="http://schemas.microsoft.com/office/drawing/2014/main" val="1670478474"/>
                    </a:ext>
                  </a:extLst>
                </a:gridCol>
              </a:tblGrid>
              <a:tr h="0">
                <a:tc>
                  <a:txBody>
                    <a:bodyPr/>
                    <a:lstStyle/>
                    <a:p>
                      <a:pPr algn="ctr"/>
                      <a:r>
                        <a:rPr lang="fr-FR" b="1" dirty="0"/>
                        <a:t>Méthode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744178"/>
                  </a:ext>
                </a:extLst>
              </a:tr>
              <a:tr h="0">
                <a:tc>
                  <a:txBody>
                    <a:bodyPr/>
                    <a:lstStyle/>
                    <a:p>
                      <a:pPr algn="l"/>
                      <a:r>
                        <a:rPr lang="fr-FR" i="1" dirty="0" err="1"/>
                        <a:t>boolean</a:t>
                      </a:r>
                      <a:r>
                        <a:rPr lang="fr-FR" i="1" dirty="0"/>
                        <a:t> </a:t>
                      </a:r>
                      <a:r>
                        <a:rPr lang="fr-FR" i="1" dirty="0" err="1"/>
                        <a:t>exists</a:t>
                      </a:r>
                      <a:r>
                        <a:rPr lang="fr-FR" i="1" dirty="0"/>
                        <a:t>(Path)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vérifier l'existence sur le système de fichiers de l'élément dont le chemin est encapsulé dans le paramètre de type Path fourni</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96403"/>
                  </a:ext>
                </a:extLst>
              </a:tr>
              <a:tr h="0">
                <a:tc>
                  <a:txBody>
                    <a:bodyPr/>
                    <a:lstStyle/>
                    <a:p>
                      <a:pPr algn="l"/>
                      <a:r>
                        <a:rPr lang="fr-FR" i="1" dirty="0" err="1"/>
                        <a:t>boolean</a:t>
                      </a:r>
                      <a:r>
                        <a:rPr lang="fr-FR" i="1" dirty="0"/>
                        <a:t> </a:t>
                      </a:r>
                      <a:r>
                        <a:rPr lang="fr-FR" i="1" dirty="0" err="1"/>
                        <a:t>notExists</a:t>
                      </a:r>
                      <a:r>
                        <a:rPr lang="fr-FR" i="1" dirty="0"/>
                        <a:t>(Path)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vérifier que l'élément dont le chemin est encapsulé dans l'instance de type Path fournie en paramètre n'existe pas sur le système de fichiers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5930640"/>
                  </a:ext>
                </a:extLst>
              </a:tr>
            </a:tbl>
          </a:graphicData>
        </a:graphic>
      </p:graphicFrame>
      <p:graphicFrame>
        <p:nvGraphicFramePr>
          <p:cNvPr id="6" name="Table 5">
            <a:extLst>
              <a:ext uri="{FF2B5EF4-FFF2-40B4-BE49-F238E27FC236}">
                <a16:creationId xmlns:a16="http://schemas.microsoft.com/office/drawing/2014/main" id="{43772219-700A-A0C6-A08E-358774AF9175}"/>
              </a:ext>
            </a:extLst>
          </p:cNvPr>
          <p:cNvGraphicFramePr>
            <a:graphicFrameLocks noGrp="1"/>
          </p:cNvGraphicFramePr>
          <p:nvPr>
            <p:extLst>
              <p:ext uri="{D42A27DB-BD31-4B8C-83A1-F6EECF244321}">
                <p14:modId xmlns:p14="http://schemas.microsoft.com/office/powerpoint/2010/main" val="645932455"/>
              </p:ext>
            </p:extLst>
          </p:nvPr>
        </p:nvGraphicFramePr>
        <p:xfrm>
          <a:off x="838200" y="3430385"/>
          <a:ext cx="10515600" cy="3304310"/>
        </p:xfrm>
        <a:graphic>
          <a:graphicData uri="http://schemas.openxmlformats.org/drawingml/2006/table">
            <a:tbl>
              <a:tblPr/>
              <a:tblGrid>
                <a:gridCol w="5257800">
                  <a:extLst>
                    <a:ext uri="{9D8B030D-6E8A-4147-A177-3AD203B41FA5}">
                      <a16:colId xmlns:a16="http://schemas.microsoft.com/office/drawing/2014/main" val="1059700076"/>
                    </a:ext>
                  </a:extLst>
                </a:gridCol>
                <a:gridCol w="5257800">
                  <a:extLst>
                    <a:ext uri="{9D8B030D-6E8A-4147-A177-3AD203B41FA5}">
                      <a16:colId xmlns:a16="http://schemas.microsoft.com/office/drawing/2014/main" val="2418938334"/>
                    </a:ext>
                  </a:extLst>
                </a:gridCol>
              </a:tblGrid>
              <a:tr h="353291">
                <a:tc>
                  <a:txBody>
                    <a:bodyPr/>
                    <a:lstStyle/>
                    <a:p>
                      <a:pPr algn="l"/>
                      <a:r>
                        <a:rPr lang="fr-FR" sz="1800" dirty="0" err="1"/>
                        <a:t>boolean</a:t>
                      </a:r>
                      <a:r>
                        <a:rPr lang="fr-FR" sz="1800" dirty="0"/>
                        <a:t> </a:t>
                      </a:r>
                      <a:r>
                        <a:rPr lang="fr-FR" sz="1800" dirty="0" err="1"/>
                        <a:t>isReadable</a:t>
                      </a:r>
                      <a:r>
                        <a:rPr lang="fr-FR" sz="1800" dirty="0"/>
                        <a:t>(Path </a:t>
                      </a:r>
                      <a:r>
                        <a:rPr lang="fr-FR" sz="1800" dirty="0" err="1"/>
                        <a:t>path</a:t>
                      </a:r>
                      <a:r>
                        <a:rPr lang="fr-FR" sz="1800"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a:t>Retourner true si le fichier peut être lu</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8845419"/>
                  </a:ext>
                </a:extLst>
              </a:tr>
              <a:tr h="353291">
                <a:tc>
                  <a:txBody>
                    <a:bodyPr/>
                    <a:lstStyle/>
                    <a:p>
                      <a:pPr algn="l"/>
                      <a:r>
                        <a:rPr lang="fr-FR" sz="1800" dirty="0" err="1"/>
                        <a:t>boolean</a:t>
                      </a:r>
                      <a:r>
                        <a:rPr lang="fr-FR" sz="1800" dirty="0"/>
                        <a:t> </a:t>
                      </a:r>
                      <a:r>
                        <a:rPr lang="fr-FR" sz="1800" dirty="0" err="1"/>
                        <a:t>isWritable</a:t>
                      </a:r>
                      <a:r>
                        <a:rPr lang="fr-FR" sz="1800" dirty="0"/>
                        <a:t>(Path </a:t>
                      </a:r>
                      <a:r>
                        <a:rPr lang="fr-FR" sz="1800" dirty="0" err="1"/>
                        <a:t>path</a:t>
                      </a:r>
                      <a:r>
                        <a:rPr lang="fr-FR" sz="1800"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a:t>Retourner true si le fichier peut être modifié</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3613886"/>
                  </a:ext>
                </a:extLst>
              </a:tr>
              <a:tr h="353291">
                <a:tc>
                  <a:txBody>
                    <a:bodyPr/>
                    <a:lstStyle/>
                    <a:p>
                      <a:pPr algn="l"/>
                      <a:r>
                        <a:rPr lang="fr-FR" sz="1800" dirty="0" err="1"/>
                        <a:t>boolean</a:t>
                      </a:r>
                      <a:r>
                        <a:rPr lang="fr-FR" sz="1800" dirty="0"/>
                        <a:t> </a:t>
                      </a:r>
                      <a:r>
                        <a:rPr lang="fr-FR" sz="1800" dirty="0" err="1"/>
                        <a:t>isHidden</a:t>
                      </a:r>
                      <a:r>
                        <a:rPr lang="fr-FR" sz="1800" dirty="0"/>
                        <a:t>(Path </a:t>
                      </a:r>
                      <a:r>
                        <a:rPr lang="fr-FR" sz="1800" dirty="0" err="1"/>
                        <a:t>path</a:t>
                      </a:r>
                      <a:r>
                        <a:rPr lang="fr-FR" sz="1800"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a:t>Retourner true si le fichier est caché</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0776010"/>
                  </a:ext>
                </a:extLst>
              </a:tr>
              <a:tr h="353291">
                <a:tc>
                  <a:txBody>
                    <a:bodyPr/>
                    <a:lstStyle/>
                    <a:p>
                      <a:pPr algn="l"/>
                      <a:r>
                        <a:rPr lang="fr-FR" sz="1800" dirty="0" err="1"/>
                        <a:t>boolean</a:t>
                      </a:r>
                      <a:r>
                        <a:rPr lang="fr-FR" sz="1800" dirty="0"/>
                        <a:t> </a:t>
                      </a:r>
                      <a:r>
                        <a:rPr lang="fr-FR" sz="1800" dirty="0" err="1"/>
                        <a:t>isExecutable</a:t>
                      </a:r>
                      <a:r>
                        <a:rPr lang="fr-FR" sz="1800" dirty="0"/>
                        <a:t>(Path </a:t>
                      </a:r>
                      <a:r>
                        <a:rPr lang="fr-FR" sz="1800" dirty="0" err="1"/>
                        <a:t>path</a:t>
                      </a:r>
                      <a:r>
                        <a:rPr lang="fr-FR" sz="1800"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Retourner </a:t>
                      </a:r>
                      <a:r>
                        <a:rPr lang="fr-FR" sz="1800" dirty="0" err="1"/>
                        <a:t>true</a:t>
                      </a:r>
                      <a:r>
                        <a:rPr lang="fr-FR" sz="1800" dirty="0"/>
                        <a:t> si le fichier est exécutable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8459529"/>
                  </a:ext>
                </a:extLst>
              </a:tr>
              <a:tr h="630382">
                <a:tc>
                  <a:txBody>
                    <a:bodyPr/>
                    <a:lstStyle/>
                    <a:p>
                      <a:pPr algn="l"/>
                      <a:r>
                        <a:rPr lang="fr-FR" sz="1800"/>
                        <a:t>boolean isRegularFile(Path 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Retourner </a:t>
                      </a:r>
                      <a:r>
                        <a:rPr lang="fr-FR" sz="1800" dirty="0" err="1"/>
                        <a:t>true</a:t>
                      </a:r>
                      <a:r>
                        <a:rPr lang="fr-FR" sz="1800" dirty="0"/>
                        <a:t> si l'objet encapsulé dans le Path est un fichier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041899"/>
                  </a:ext>
                </a:extLst>
              </a:tr>
              <a:tr h="630382">
                <a:tc>
                  <a:txBody>
                    <a:bodyPr/>
                    <a:lstStyle/>
                    <a:p>
                      <a:pPr algn="l"/>
                      <a:r>
                        <a:rPr lang="fr-FR" sz="1800"/>
                        <a:t>boolean isDirectory(Path 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Retourner </a:t>
                      </a:r>
                      <a:r>
                        <a:rPr lang="fr-FR" sz="1800" dirty="0" err="1"/>
                        <a:t>true</a:t>
                      </a:r>
                      <a:r>
                        <a:rPr lang="fr-FR" sz="1800" dirty="0"/>
                        <a:t> si l'objet encapsulé dans le Path est un répertoire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1980224"/>
                  </a:ext>
                </a:extLst>
              </a:tr>
              <a:tr h="630382">
                <a:tc>
                  <a:txBody>
                    <a:bodyPr/>
                    <a:lstStyle/>
                    <a:p>
                      <a:pPr algn="l"/>
                      <a:r>
                        <a:rPr lang="fr-FR" sz="1800"/>
                        <a:t>boolean isSymbolicLink(Path path)</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Retourner </a:t>
                      </a:r>
                      <a:r>
                        <a:rPr lang="fr-FR" sz="1800" dirty="0" err="1"/>
                        <a:t>true</a:t>
                      </a:r>
                      <a:r>
                        <a:rPr lang="fr-FR" sz="1800" dirty="0"/>
                        <a:t> si l'objet encapsulé dans le Path est un lien symbolique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569279"/>
                  </a:ext>
                </a:extLst>
              </a:tr>
            </a:tbl>
          </a:graphicData>
        </a:graphic>
      </p:graphicFrame>
    </p:spTree>
    <p:extLst>
      <p:ext uri="{BB962C8B-B14F-4D97-AF65-F5344CB8AC3E}">
        <p14:creationId xmlns:p14="http://schemas.microsoft.com/office/powerpoint/2010/main" val="4134970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27AC-C0A4-C7F8-A0F6-9000907EFE17}"/>
              </a:ext>
            </a:extLst>
          </p:cNvPr>
          <p:cNvSpPr>
            <a:spLocks noGrp="1"/>
          </p:cNvSpPr>
          <p:nvPr>
            <p:ph type="title"/>
          </p:nvPr>
        </p:nvSpPr>
        <p:spPr/>
        <p:txBody>
          <a:bodyPr/>
          <a:lstStyle/>
          <a:p>
            <a:r>
              <a:rPr lang="en-US" dirty="0"/>
              <a:t>Files : </a:t>
            </a:r>
            <a:r>
              <a:rPr lang="en-US" dirty="0" err="1"/>
              <a:t>création</a:t>
            </a:r>
            <a:r>
              <a:rPr lang="en-US" dirty="0"/>
              <a:t> de </a:t>
            </a:r>
            <a:r>
              <a:rPr lang="en-US" dirty="0" err="1"/>
              <a:t>fichiers</a:t>
            </a:r>
            <a:r>
              <a:rPr lang="en-US" dirty="0"/>
              <a:t> (y </a:t>
            </a:r>
            <a:r>
              <a:rPr lang="en-US" dirty="0" err="1"/>
              <a:t>compris</a:t>
            </a:r>
            <a:r>
              <a:rPr lang="en-US" dirty="0"/>
              <a:t> </a:t>
            </a:r>
            <a:r>
              <a:rPr lang="en-US" dirty="0" err="1"/>
              <a:t>temporaires</a:t>
            </a:r>
            <a:r>
              <a:rPr lang="en-US" dirty="0"/>
              <a:t>)</a:t>
            </a:r>
            <a:endParaRPr lang="fr-FR" dirty="0"/>
          </a:p>
        </p:txBody>
      </p:sp>
      <p:graphicFrame>
        <p:nvGraphicFramePr>
          <p:cNvPr id="4" name="Content Placeholder 3">
            <a:extLst>
              <a:ext uri="{FF2B5EF4-FFF2-40B4-BE49-F238E27FC236}">
                <a16:creationId xmlns:a16="http://schemas.microsoft.com/office/drawing/2014/main" id="{87C27533-FC77-16C5-6987-D1B9CAC90EFF}"/>
              </a:ext>
            </a:extLst>
          </p:cNvPr>
          <p:cNvGraphicFramePr>
            <a:graphicFrameLocks noGrp="1"/>
          </p:cNvGraphicFramePr>
          <p:nvPr>
            <p:ph idx="1"/>
            <p:extLst>
              <p:ext uri="{D42A27DB-BD31-4B8C-83A1-F6EECF244321}">
                <p14:modId xmlns:p14="http://schemas.microsoft.com/office/powerpoint/2010/main" val="13766418"/>
              </p:ext>
            </p:extLst>
          </p:nvPr>
        </p:nvGraphicFramePr>
        <p:xfrm>
          <a:off x="2166127" y="1825626"/>
          <a:ext cx="7859746" cy="4351336"/>
        </p:xfrm>
        <a:graphic>
          <a:graphicData uri="http://schemas.openxmlformats.org/drawingml/2006/table">
            <a:tbl>
              <a:tblPr/>
              <a:tblGrid>
                <a:gridCol w="3929873">
                  <a:extLst>
                    <a:ext uri="{9D8B030D-6E8A-4147-A177-3AD203B41FA5}">
                      <a16:colId xmlns:a16="http://schemas.microsoft.com/office/drawing/2014/main" val="3793627687"/>
                    </a:ext>
                  </a:extLst>
                </a:gridCol>
                <a:gridCol w="3929873">
                  <a:extLst>
                    <a:ext uri="{9D8B030D-6E8A-4147-A177-3AD203B41FA5}">
                      <a16:colId xmlns:a16="http://schemas.microsoft.com/office/drawing/2014/main" val="3494637406"/>
                    </a:ext>
                  </a:extLst>
                </a:gridCol>
              </a:tblGrid>
              <a:tr h="261992">
                <a:tc>
                  <a:txBody>
                    <a:bodyPr/>
                    <a:lstStyle/>
                    <a:p>
                      <a:pPr algn="ctr"/>
                      <a:r>
                        <a:rPr lang="fr-FR" sz="1300" b="1" dirty="0"/>
                        <a:t>Méthode</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300" b="1" dirty="0"/>
                        <a:t>Rôle</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6053082"/>
                  </a:ext>
                </a:extLst>
              </a:tr>
              <a:tr h="467028">
                <a:tc>
                  <a:txBody>
                    <a:bodyPr/>
                    <a:lstStyle/>
                    <a:p>
                      <a:pPr algn="l"/>
                      <a:r>
                        <a:rPr lang="en-US" sz="1300" dirty="0"/>
                        <a:t>Path </a:t>
                      </a:r>
                      <a:r>
                        <a:rPr lang="en-US" sz="1300" dirty="0" err="1"/>
                        <a:t>createFile</a:t>
                      </a:r>
                      <a:r>
                        <a:rPr lang="en-US" sz="1300" dirty="0"/>
                        <a:t>(Path </a:t>
                      </a:r>
                      <a:r>
                        <a:rPr lang="en-US" sz="1300" dirty="0" err="1"/>
                        <a:t>path</a:t>
                      </a:r>
                      <a:r>
                        <a:rPr lang="en-US" sz="1300" dirty="0"/>
                        <a:t>, </a:t>
                      </a:r>
                      <a:r>
                        <a:rPr lang="en-US" sz="1300" dirty="0" err="1"/>
                        <a:t>FileAttribute</a:t>
                      </a:r>
                      <a:r>
                        <a:rPr lang="en-US" sz="1300" dirty="0"/>
                        <a:t>&lt;?&gt;... </a:t>
                      </a:r>
                      <a:r>
                        <a:rPr lang="en-US" sz="1300" dirty="0" err="1"/>
                        <a:t>attrs</a:t>
                      </a:r>
                      <a:r>
                        <a:rPr lang="en-US" sz="1300" dirty="0"/>
                        <a:t>)</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a:t>Créer un fichier dont le chemin est encapsulé par l'instance de type Path fournie en paramètre</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0410568"/>
                  </a:ext>
                </a:extLst>
              </a:tr>
              <a:tr h="467028">
                <a:tc>
                  <a:txBody>
                    <a:bodyPr/>
                    <a:lstStyle/>
                    <a:p>
                      <a:pPr algn="l"/>
                      <a:r>
                        <a:rPr lang="en-US" sz="1300" dirty="0"/>
                        <a:t>Path </a:t>
                      </a:r>
                      <a:r>
                        <a:rPr lang="en-US" sz="1300" dirty="0" err="1"/>
                        <a:t>createDirectory</a:t>
                      </a:r>
                      <a:r>
                        <a:rPr lang="en-US" sz="1300" dirty="0"/>
                        <a:t>(Path </a:t>
                      </a:r>
                      <a:r>
                        <a:rPr lang="en-US" sz="1300" dirty="0" err="1"/>
                        <a:t>dir</a:t>
                      </a:r>
                      <a:r>
                        <a:rPr lang="en-US" sz="1300" dirty="0"/>
                        <a:t>, </a:t>
                      </a:r>
                      <a:r>
                        <a:rPr lang="en-US" sz="1300" dirty="0" err="1"/>
                        <a:t>FileAttribute</a:t>
                      </a:r>
                      <a:r>
                        <a:rPr lang="en-US" sz="1300" dirty="0"/>
                        <a:t>&lt;?&gt;... </a:t>
                      </a:r>
                      <a:r>
                        <a:rPr lang="en-US" sz="1300" dirty="0" err="1"/>
                        <a:t>attrs</a:t>
                      </a:r>
                      <a:r>
                        <a:rPr lang="en-US" sz="1300" dirty="0"/>
                        <a:t>)</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a:t>Créer un répertoire dont le chemin est encapsulé par l'instance de type Path fournie en paramètre</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941797"/>
                  </a:ext>
                </a:extLst>
              </a:tr>
              <a:tr h="467028">
                <a:tc>
                  <a:txBody>
                    <a:bodyPr/>
                    <a:lstStyle/>
                    <a:p>
                      <a:pPr algn="l"/>
                      <a:r>
                        <a:rPr lang="en-US" sz="1300"/>
                        <a:t>Path createDirectories(Path dir, FileAttribute&lt;?&gt;... attrs)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dirty="0"/>
                        <a:t>Créer dans le répertoire dont le chemin est fourni en paramètre un sous-répertoire avec les attributs fournis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7177523"/>
                  </a:ext>
                </a:extLst>
              </a:tr>
              <a:tr h="672065">
                <a:tc>
                  <a:txBody>
                    <a:bodyPr/>
                    <a:lstStyle/>
                    <a:p>
                      <a:pPr algn="l"/>
                      <a:r>
                        <a:rPr lang="en-US" sz="1300"/>
                        <a:t>Path createTempDirectory(Path dir, String prefix, FileAttribute&lt;?&gt;... attrs)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dirty="0"/>
                        <a:t>Créer dans le répertoire dont le chemin est fourni en paramètre un sous-répertoire temporaire dont le nom utilisera le préfixe fourni</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5386085"/>
                  </a:ext>
                </a:extLst>
              </a:tr>
              <a:tr h="672065">
                <a:tc>
                  <a:txBody>
                    <a:bodyPr/>
                    <a:lstStyle/>
                    <a:p>
                      <a:pPr algn="l"/>
                      <a:r>
                        <a:rPr lang="en-US" sz="1300"/>
                        <a:t>Path createTempDirectory(String prefix, FileAttribute&lt;?&gt;... attrs)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dirty="0"/>
                        <a:t>Créer dans le répertoire temporaire par défaut du système, un sous-répertoire temporaire dont le nom utilisera la préfixe fourni</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9422101"/>
                  </a:ext>
                </a:extLst>
              </a:tr>
              <a:tr h="672065">
                <a:tc>
                  <a:txBody>
                    <a:bodyPr/>
                    <a:lstStyle/>
                    <a:p>
                      <a:pPr algn="l"/>
                      <a:r>
                        <a:rPr lang="en-US" sz="1300"/>
                        <a:t>Path createTempFile(Path dir, String prefix, String suffix, FileAttribute&lt;?&gt;... attrs)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dirty="0"/>
                        <a:t>Créer dans le répertoire dont le chemin est fourni en paramètre un fichier temporaire dont le nom utilisera le préfixe fourni</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0735721"/>
                  </a:ext>
                </a:extLst>
              </a:tr>
              <a:tr h="672065">
                <a:tc>
                  <a:txBody>
                    <a:bodyPr/>
                    <a:lstStyle/>
                    <a:p>
                      <a:pPr algn="l"/>
                      <a:r>
                        <a:rPr lang="en-US" sz="1300"/>
                        <a:t>Path createTempFile(String prefix, String suffix, FileAttribute&lt;?&gt;... attrs)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300" dirty="0"/>
                        <a:t>Créer dans le répertoire temporaire par défaut du système un fichier temporaire dont le nom utilisera le préfixe et le suffixe fournis</a:t>
                      </a:r>
                    </a:p>
                  </a:txBody>
                  <a:tcPr marL="28477" marR="28477" marT="28477" marB="284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5942787"/>
                  </a:ext>
                </a:extLst>
              </a:tr>
            </a:tbl>
          </a:graphicData>
        </a:graphic>
      </p:graphicFrame>
    </p:spTree>
    <p:extLst>
      <p:ext uri="{BB962C8B-B14F-4D97-AF65-F5344CB8AC3E}">
        <p14:creationId xmlns:p14="http://schemas.microsoft.com/office/powerpoint/2010/main" val="872665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B884-350C-FE9D-BCEB-7589261CB88D}"/>
              </a:ext>
            </a:extLst>
          </p:cNvPr>
          <p:cNvSpPr>
            <a:spLocks noGrp="1"/>
          </p:cNvSpPr>
          <p:nvPr>
            <p:ph type="title"/>
          </p:nvPr>
        </p:nvSpPr>
        <p:spPr/>
        <p:txBody>
          <a:bodyPr/>
          <a:lstStyle/>
          <a:p>
            <a:r>
              <a:rPr lang="en-US" dirty="0"/>
              <a:t>Files : </a:t>
            </a:r>
            <a:r>
              <a:rPr lang="en-US" dirty="0" err="1"/>
              <a:t>copie</a:t>
            </a:r>
            <a:r>
              <a:rPr lang="en-US" dirty="0"/>
              <a:t>, </a:t>
            </a:r>
            <a:r>
              <a:rPr lang="en-US" dirty="0" err="1"/>
              <a:t>déplacement</a:t>
            </a:r>
            <a:r>
              <a:rPr lang="en-US" dirty="0"/>
              <a:t> </a:t>
            </a:r>
            <a:r>
              <a:rPr lang="en-US" dirty="0" err="1"/>
              <a:t>etc</a:t>
            </a:r>
            <a:endParaRPr lang="fr-FR" dirty="0"/>
          </a:p>
        </p:txBody>
      </p:sp>
      <p:sp>
        <p:nvSpPr>
          <p:cNvPr id="3" name="Content Placeholder 2">
            <a:extLst>
              <a:ext uri="{FF2B5EF4-FFF2-40B4-BE49-F238E27FC236}">
                <a16:creationId xmlns:a16="http://schemas.microsoft.com/office/drawing/2014/main" id="{53A2F94C-A77D-D26E-1D45-1F553EC52BEC}"/>
              </a:ext>
            </a:extLst>
          </p:cNvPr>
          <p:cNvSpPr>
            <a:spLocks noGrp="1"/>
          </p:cNvSpPr>
          <p:nvPr>
            <p:ph idx="1"/>
          </p:nvPr>
        </p:nvSpPr>
        <p:spPr/>
        <p:txBody>
          <a:bodyPr/>
          <a:lstStyle/>
          <a:p>
            <a:r>
              <a:rPr lang="en-US" dirty="0"/>
              <a:t>avec les </a:t>
            </a:r>
            <a:r>
              <a:rPr lang="en-US" dirty="0" err="1"/>
              <a:t>méthodes</a:t>
            </a:r>
            <a:r>
              <a:rPr lang="en-US" dirty="0"/>
              <a:t> </a:t>
            </a:r>
          </a:p>
          <a:p>
            <a:pPr lvl="1"/>
            <a:r>
              <a:rPr lang="en-US" dirty="0"/>
              <a:t>copy</a:t>
            </a:r>
          </a:p>
          <a:p>
            <a:pPr lvl="1"/>
            <a:r>
              <a:rPr lang="en-US" dirty="0"/>
              <a:t>move</a:t>
            </a:r>
          </a:p>
          <a:p>
            <a:pPr lvl="1"/>
            <a:r>
              <a:rPr lang="en-US" dirty="0"/>
              <a:t>delete</a:t>
            </a:r>
          </a:p>
          <a:p>
            <a:pPr lvl="1"/>
            <a:r>
              <a:rPr lang="en-US" dirty="0" err="1"/>
              <a:t>probeContentType</a:t>
            </a:r>
            <a:r>
              <a:rPr lang="en-US" dirty="0"/>
              <a:t> : </a:t>
            </a:r>
            <a:r>
              <a:rPr lang="en-US" dirty="0" err="1"/>
              <a:t>donne</a:t>
            </a:r>
            <a:r>
              <a:rPr lang="en-US" dirty="0"/>
              <a:t> le type de </a:t>
            </a:r>
            <a:r>
              <a:rPr lang="en-US" dirty="0" err="1"/>
              <a:t>fichier</a:t>
            </a:r>
            <a:endParaRPr lang="fr-FR" dirty="0"/>
          </a:p>
        </p:txBody>
      </p:sp>
    </p:spTree>
    <p:extLst>
      <p:ext uri="{BB962C8B-B14F-4D97-AF65-F5344CB8AC3E}">
        <p14:creationId xmlns:p14="http://schemas.microsoft.com/office/powerpoint/2010/main" val="3896881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9EB8-B9A2-FB13-8BB1-C88B1DADA4E6}"/>
              </a:ext>
            </a:extLst>
          </p:cNvPr>
          <p:cNvSpPr>
            <a:spLocks noGrp="1"/>
          </p:cNvSpPr>
          <p:nvPr>
            <p:ph type="title"/>
          </p:nvPr>
        </p:nvSpPr>
        <p:spPr/>
        <p:txBody>
          <a:bodyPr/>
          <a:lstStyle/>
          <a:p>
            <a:r>
              <a:rPr lang="en-US" dirty="0"/>
              <a:t>Files : </a:t>
            </a:r>
            <a:r>
              <a:rPr lang="en-US" dirty="0" err="1"/>
              <a:t>copie</a:t>
            </a:r>
            <a:r>
              <a:rPr lang="en-US" dirty="0"/>
              <a:t> de </a:t>
            </a:r>
            <a:r>
              <a:rPr lang="en-US" dirty="0" err="1"/>
              <a:t>fichier</a:t>
            </a:r>
            <a:endParaRPr lang="fr-FR" dirty="0"/>
          </a:p>
        </p:txBody>
      </p:sp>
      <p:graphicFrame>
        <p:nvGraphicFramePr>
          <p:cNvPr id="4" name="Content Placeholder 3">
            <a:extLst>
              <a:ext uri="{FF2B5EF4-FFF2-40B4-BE49-F238E27FC236}">
                <a16:creationId xmlns:a16="http://schemas.microsoft.com/office/drawing/2014/main" id="{85096539-D141-098C-4F00-B47FE79B7899}"/>
              </a:ext>
            </a:extLst>
          </p:cNvPr>
          <p:cNvGraphicFramePr>
            <a:graphicFrameLocks noGrp="1"/>
          </p:cNvGraphicFramePr>
          <p:nvPr>
            <p:ph idx="1"/>
            <p:extLst>
              <p:ext uri="{D42A27DB-BD31-4B8C-83A1-F6EECF244321}">
                <p14:modId xmlns:p14="http://schemas.microsoft.com/office/powerpoint/2010/main" val="2894360763"/>
              </p:ext>
            </p:extLst>
          </p:nvPr>
        </p:nvGraphicFramePr>
        <p:xfrm>
          <a:off x="838200" y="2614454"/>
          <a:ext cx="10515600" cy="2773680"/>
        </p:xfrm>
        <a:graphic>
          <a:graphicData uri="http://schemas.openxmlformats.org/drawingml/2006/table">
            <a:tbl>
              <a:tblPr/>
              <a:tblGrid>
                <a:gridCol w="5257800">
                  <a:extLst>
                    <a:ext uri="{9D8B030D-6E8A-4147-A177-3AD203B41FA5}">
                      <a16:colId xmlns:a16="http://schemas.microsoft.com/office/drawing/2014/main" val="474031974"/>
                    </a:ext>
                  </a:extLst>
                </a:gridCol>
                <a:gridCol w="5257800">
                  <a:extLst>
                    <a:ext uri="{9D8B030D-6E8A-4147-A177-3AD203B41FA5}">
                      <a16:colId xmlns:a16="http://schemas.microsoft.com/office/drawing/2014/main" val="1811963225"/>
                    </a:ext>
                  </a:extLst>
                </a:gridCol>
              </a:tblGrid>
              <a:tr h="0">
                <a:tc>
                  <a:txBody>
                    <a:bodyPr/>
                    <a:lstStyle/>
                    <a:p>
                      <a:pPr algn="ctr"/>
                      <a:r>
                        <a:rPr lang="fr-FR" b="1" dirty="0"/>
                        <a:t>Valeur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1450630"/>
                  </a:ext>
                </a:extLst>
              </a:tr>
              <a:tr h="0">
                <a:tc>
                  <a:txBody>
                    <a:bodyPr/>
                    <a:lstStyle/>
                    <a:p>
                      <a:pPr algn="l"/>
                      <a:r>
                        <a:rPr lang="fr-FR" dirty="0" err="1"/>
                        <a:t>StandardCopyOption.COPY_ATTRIBUTES</a:t>
                      </a: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La copie se fait en conservant les attributs du fichier : ceux-ci sont dépendants du système sous-jacent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539052"/>
                  </a:ext>
                </a:extLst>
              </a:tr>
              <a:tr h="0">
                <a:tc>
                  <a:txBody>
                    <a:bodyPr/>
                    <a:lstStyle/>
                    <a:p>
                      <a:pPr algn="l"/>
                      <a:r>
                        <a:rPr lang="fr-FR" dirty="0" err="1"/>
                        <a:t>StandardCopyOption.REPLACE_EXISTING</a:t>
                      </a: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Remplacer le fichier cible s'il existe. Si le chemin cible est un répertoire non vide, une exception de type </a:t>
                      </a:r>
                      <a:r>
                        <a:rPr lang="fr-FR" dirty="0" err="1"/>
                        <a:t>FileAlreadyExistsException</a:t>
                      </a:r>
                      <a:r>
                        <a:rPr lang="fr-FR" dirty="0"/>
                        <a:t> est levée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65023"/>
                  </a:ext>
                </a:extLst>
              </a:tr>
              <a:tr h="0">
                <a:tc>
                  <a:txBody>
                    <a:bodyPr/>
                    <a:lstStyle/>
                    <a:p>
                      <a:pPr algn="l"/>
                      <a:r>
                        <a:rPr lang="fr-FR"/>
                        <a:t>LinkOption.NOFOLLOW_LINKS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Ne pas suivre les liens symboliques. Si le chemin à copier est un lien symbolique, c'est le lien lui-même qui est copié</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036093"/>
                  </a:ext>
                </a:extLst>
              </a:tr>
            </a:tbl>
          </a:graphicData>
        </a:graphic>
      </p:graphicFrame>
    </p:spTree>
    <p:extLst>
      <p:ext uri="{BB962C8B-B14F-4D97-AF65-F5344CB8AC3E}">
        <p14:creationId xmlns:p14="http://schemas.microsoft.com/office/powerpoint/2010/main" val="3094864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8E7A-E74E-1B01-89FD-DBF8854279AA}"/>
              </a:ext>
            </a:extLst>
          </p:cNvPr>
          <p:cNvSpPr>
            <a:spLocks noGrp="1"/>
          </p:cNvSpPr>
          <p:nvPr>
            <p:ph type="title"/>
          </p:nvPr>
        </p:nvSpPr>
        <p:spPr/>
        <p:txBody>
          <a:bodyPr/>
          <a:lstStyle/>
          <a:p>
            <a:r>
              <a:rPr lang="en-US" dirty="0" err="1"/>
              <a:t>Ecriture</a:t>
            </a:r>
            <a:r>
              <a:rPr lang="en-US" dirty="0"/>
              <a:t> et lecture dans des </a:t>
            </a:r>
            <a:r>
              <a:rPr lang="en-US" dirty="0" err="1"/>
              <a:t>fichiers</a:t>
            </a:r>
            <a:endParaRPr lang="fr-FR" dirty="0"/>
          </a:p>
        </p:txBody>
      </p:sp>
      <p:graphicFrame>
        <p:nvGraphicFramePr>
          <p:cNvPr id="4" name="Content Placeholder 3">
            <a:extLst>
              <a:ext uri="{FF2B5EF4-FFF2-40B4-BE49-F238E27FC236}">
                <a16:creationId xmlns:a16="http://schemas.microsoft.com/office/drawing/2014/main" id="{F4CCD1F8-9842-BD11-BC82-D663B5536240}"/>
              </a:ext>
            </a:extLst>
          </p:cNvPr>
          <p:cNvGraphicFramePr>
            <a:graphicFrameLocks noGrp="1"/>
          </p:cNvGraphicFramePr>
          <p:nvPr>
            <p:ph idx="1"/>
            <p:extLst>
              <p:ext uri="{D42A27DB-BD31-4B8C-83A1-F6EECF244321}">
                <p14:modId xmlns:p14="http://schemas.microsoft.com/office/powerpoint/2010/main" val="1165033575"/>
              </p:ext>
            </p:extLst>
          </p:nvPr>
        </p:nvGraphicFramePr>
        <p:xfrm>
          <a:off x="424873" y="2477294"/>
          <a:ext cx="10206181" cy="3048000"/>
        </p:xfrm>
        <a:graphic>
          <a:graphicData uri="http://schemas.openxmlformats.org/drawingml/2006/table">
            <a:tbl>
              <a:tblPr/>
              <a:tblGrid>
                <a:gridCol w="5026924">
                  <a:extLst>
                    <a:ext uri="{9D8B030D-6E8A-4147-A177-3AD203B41FA5}">
                      <a16:colId xmlns:a16="http://schemas.microsoft.com/office/drawing/2014/main" val="1838604207"/>
                    </a:ext>
                  </a:extLst>
                </a:gridCol>
                <a:gridCol w="5179257">
                  <a:extLst>
                    <a:ext uri="{9D8B030D-6E8A-4147-A177-3AD203B41FA5}">
                      <a16:colId xmlns:a16="http://schemas.microsoft.com/office/drawing/2014/main" val="4212906239"/>
                    </a:ext>
                  </a:extLst>
                </a:gridCol>
              </a:tblGrid>
              <a:tr h="0">
                <a:tc>
                  <a:txBody>
                    <a:bodyPr/>
                    <a:lstStyle/>
                    <a:p>
                      <a:pPr algn="ctr"/>
                      <a:r>
                        <a:rPr lang="fr-FR" b="1" dirty="0"/>
                        <a:t>IO</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NIO2</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931358"/>
                  </a:ext>
                </a:extLst>
              </a:tr>
              <a:tr h="0">
                <a:tc>
                  <a:txBody>
                    <a:bodyPr/>
                    <a:lstStyle/>
                    <a:p>
                      <a:pPr algn="ctr"/>
                      <a:r>
                        <a:rPr lang="fr-FR" dirty="0"/>
                        <a:t>Java 1.0 et 1.1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Java 7</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501037"/>
                  </a:ext>
                </a:extLst>
              </a:tr>
              <a:tr h="0">
                <a:tc>
                  <a:txBody>
                    <a:bodyPr/>
                    <a:lstStyle/>
                    <a:p>
                      <a:pPr algn="ctr"/>
                      <a:r>
                        <a:rPr lang="fr-FR"/>
                        <a:t>Synchrone bloquant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Asynchrone non bloquant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225483"/>
                  </a:ext>
                </a:extLst>
              </a:tr>
              <a:tr h="0">
                <a:tc>
                  <a:txBody>
                    <a:bodyPr/>
                    <a:lstStyle/>
                    <a:p>
                      <a:pPr algn="l"/>
                      <a:r>
                        <a:rPr lang="fr-FR" dirty="0"/>
                        <a:t>File</a:t>
                      </a:r>
                    </a:p>
                    <a:p>
                      <a:pPr algn="l"/>
                      <a:r>
                        <a:rPr lang="fr-FR" dirty="0" err="1"/>
                        <a:t>InputStream</a:t>
                      </a:r>
                      <a:endParaRPr lang="fr-FR" dirty="0"/>
                    </a:p>
                    <a:p>
                      <a:pPr algn="l"/>
                      <a:r>
                        <a:rPr lang="fr-FR" dirty="0" err="1"/>
                        <a:t>OutputStream</a:t>
                      </a:r>
                      <a:endParaRPr lang="fr-FR" dirty="0"/>
                    </a:p>
                    <a:p>
                      <a:pPr algn="l"/>
                      <a:r>
                        <a:rPr lang="fr-FR" dirty="0"/>
                        <a:t>Reader </a:t>
                      </a:r>
                    </a:p>
                    <a:p>
                      <a:pPr algn="l"/>
                      <a:r>
                        <a:rPr lang="fr-FR" dirty="0"/>
                        <a:t>Writer </a:t>
                      </a:r>
                    </a:p>
                    <a:p>
                      <a:pPr algn="l"/>
                      <a:r>
                        <a:rPr lang="fr-FR" dirty="0"/>
                        <a:t>Socket</a:t>
                      </a:r>
                    </a:p>
                    <a:p>
                      <a:pPr algn="l"/>
                      <a:r>
                        <a:rPr lang="fr-FR" dirty="0" err="1"/>
                        <a:t>RandomAccessFile</a:t>
                      </a: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dirty="0"/>
                        <a:t>Path</a:t>
                      </a:r>
                    </a:p>
                    <a:p>
                      <a:pPr algn="l"/>
                      <a:r>
                        <a:rPr lang="fr-FR" dirty="0" err="1"/>
                        <a:t>AsynchronousFileChannel</a:t>
                      </a:r>
                      <a:endParaRPr lang="fr-FR" dirty="0"/>
                    </a:p>
                    <a:p>
                      <a:pPr algn="l"/>
                      <a:r>
                        <a:rPr lang="fr-FR" dirty="0" err="1"/>
                        <a:t>AsynchronousByteChannel</a:t>
                      </a:r>
                      <a:endParaRPr lang="fr-FR" dirty="0"/>
                    </a:p>
                    <a:p>
                      <a:pPr algn="l"/>
                      <a:r>
                        <a:rPr lang="fr-FR" dirty="0" err="1"/>
                        <a:t>AsynchronousSocketChannel</a:t>
                      </a:r>
                      <a:endParaRPr lang="fr-FR" dirty="0"/>
                    </a:p>
                    <a:p>
                      <a:pPr algn="l"/>
                      <a:r>
                        <a:rPr lang="fr-FR" dirty="0" err="1"/>
                        <a:t>AsynchronousServerSocketChannel</a:t>
                      </a:r>
                      <a:endParaRPr lang="fr-FR" dirty="0"/>
                    </a:p>
                    <a:p>
                      <a:pPr algn="l"/>
                      <a:r>
                        <a:rPr lang="fr-FR" dirty="0" err="1"/>
                        <a:t>SeekableByteChannel</a:t>
                      </a: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980664"/>
                  </a:ext>
                </a:extLst>
              </a:tr>
            </a:tbl>
          </a:graphicData>
        </a:graphic>
      </p:graphicFrame>
      <p:sp>
        <p:nvSpPr>
          <p:cNvPr id="5" name="TextBox 4">
            <a:extLst>
              <a:ext uri="{FF2B5EF4-FFF2-40B4-BE49-F238E27FC236}">
                <a16:creationId xmlns:a16="http://schemas.microsoft.com/office/drawing/2014/main" id="{1D76F12A-C733-37D1-AB4B-F3293308A821}"/>
              </a:ext>
            </a:extLst>
          </p:cNvPr>
          <p:cNvSpPr txBox="1"/>
          <p:nvPr/>
        </p:nvSpPr>
        <p:spPr>
          <a:xfrm>
            <a:off x="2881745" y="5809673"/>
            <a:ext cx="6272551" cy="369332"/>
          </a:xfrm>
          <a:prstGeom prst="rect">
            <a:avLst/>
          </a:prstGeom>
          <a:noFill/>
        </p:spPr>
        <p:txBody>
          <a:bodyPr wrap="none" rtlCol="0">
            <a:spAutoFit/>
          </a:bodyPr>
          <a:lstStyle/>
          <a:p>
            <a:r>
              <a:rPr lang="en-US" dirty="0">
                <a:solidFill>
                  <a:srgbClr val="FF0000"/>
                </a:solidFill>
              </a:rPr>
              <a:t>Les options </a:t>
            </a:r>
            <a:r>
              <a:rPr lang="en-US" dirty="0" err="1">
                <a:solidFill>
                  <a:srgbClr val="FF0000"/>
                </a:solidFill>
              </a:rPr>
              <a:t>d’ouverture</a:t>
            </a:r>
            <a:r>
              <a:rPr lang="en-US" dirty="0">
                <a:solidFill>
                  <a:srgbClr val="FF0000"/>
                </a:solidFill>
              </a:rPr>
              <a:t> </a:t>
            </a:r>
            <a:r>
              <a:rPr lang="en-US" dirty="0" err="1">
                <a:solidFill>
                  <a:srgbClr val="FF0000"/>
                </a:solidFill>
              </a:rPr>
              <a:t>indiquent</a:t>
            </a:r>
            <a:r>
              <a:rPr lang="en-US" dirty="0">
                <a:solidFill>
                  <a:srgbClr val="FF0000"/>
                </a:solidFill>
              </a:rPr>
              <a:t> </a:t>
            </a:r>
            <a:r>
              <a:rPr lang="en-US" dirty="0" err="1">
                <a:solidFill>
                  <a:srgbClr val="FF0000"/>
                </a:solidFill>
              </a:rPr>
              <a:t>si</a:t>
            </a:r>
            <a:r>
              <a:rPr lang="en-US" dirty="0">
                <a:solidFill>
                  <a:srgbClr val="FF0000"/>
                </a:solidFill>
              </a:rPr>
              <a:t> on </a:t>
            </a:r>
            <a:r>
              <a:rPr lang="en-US" dirty="0" err="1">
                <a:solidFill>
                  <a:srgbClr val="FF0000"/>
                </a:solidFill>
              </a:rPr>
              <a:t>est</a:t>
            </a:r>
            <a:r>
              <a:rPr lang="en-US" dirty="0">
                <a:solidFill>
                  <a:srgbClr val="FF0000"/>
                </a:solidFill>
              </a:rPr>
              <a:t> </a:t>
            </a:r>
            <a:r>
              <a:rPr lang="en-US" dirty="0" err="1">
                <a:solidFill>
                  <a:srgbClr val="FF0000"/>
                </a:solidFill>
              </a:rPr>
              <a:t>en</a:t>
            </a:r>
            <a:r>
              <a:rPr lang="en-US" dirty="0">
                <a:solidFill>
                  <a:srgbClr val="FF0000"/>
                </a:solidFill>
              </a:rPr>
              <a:t> READ, WRITE, </a:t>
            </a:r>
            <a:r>
              <a:rPr lang="en-US" dirty="0" err="1">
                <a:solidFill>
                  <a:srgbClr val="FF0000"/>
                </a:solidFill>
              </a:rPr>
              <a:t>etc</a:t>
            </a:r>
            <a:r>
              <a:rPr lang="en-US" dirty="0">
                <a:solidFill>
                  <a:srgbClr val="FF0000"/>
                </a:solidFill>
              </a:rPr>
              <a:t> !</a:t>
            </a:r>
            <a:endParaRPr lang="fr-FR" dirty="0">
              <a:solidFill>
                <a:srgbClr val="FF0000"/>
              </a:solidFill>
            </a:endParaRPr>
          </a:p>
        </p:txBody>
      </p:sp>
    </p:spTree>
    <p:extLst>
      <p:ext uri="{BB962C8B-B14F-4D97-AF65-F5344CB8AC3E}">
        <p14:creationId xmlns:p14="http://schemas.microsoft.com/office/powerpoint/2010/main" val="1886606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96FC9-13CE-99EF-E13F-3F5F6859ADA2}"/>
              </a:ext>
            </a:extLst>
          </p:cNvPr>
          <p:cNvSpPr>
            <a:spLocks noGrp="1"/>
          </p:cNvSpPr>
          <p:nvPr>
            <p:ph type="title"/>
          </p:nvPr>
        </p:nvSpPr>
        <p:spPr/>
        <p:txBody>
          <a:bodyPr/>
          <a:lstStyle/>
          <a:p>
            <a:r>
              <a:rPr lang="en-US" dirty="0"/>
              <a:t>Options </a:t>
            </a:r>
            <a:r>
              <a:rPr lang="en-US" dirty="0" err="1"/>
              <a:t>d’ouverture</a:t>
            </a:r>
            <a:r>
              <a:rPr lang="en-US" dirty="0"/>
              <a:t> du </a:t>
            </a:r>
            <a:r>
              <a:rPr lang="en-US" dirty="0" err="1"/>
              <a:t>fichier</a:t>
            </a:r>
            <a:endParaRPr lang="fr-FR" dirty="0"/>
          </a:p>
        </p:txBody>
      </p:sp>
      <p:graphicFrame>
        <p:nvGraphicFramePr>
          <p:cNvPr id="4" name="Content Placeholder 3">
            <a:extLst>
              <a:ext uri="{FF2B5EF4-FFF2-40B4-BE49-F238E27FC236}">
                <a16:creationId xmlns:a16="http://schemas.microsoft.com/office/drawing/2014/main" id="{5C321C8C-3617-276B-E2CF-D8496F946B66}"/>
              </a:ext>
            </a:extLst>
          </p:cNvPr>
          <p:cNvGraphicFramePr>
            <a:graphicFrameLocks noGrp="1"/>
          </p:cNvGraphicFramePr>
          <p:nvPr>
            <p:ph idx="1"/>
            <p:extLst>
              <p:ext uri="{D42A27DB-BD31-4B8C-83A1-F6EECF244321}">
                <p14:modId xmlns:p14="http://schemas.microsoft.com/office/powerpoint/2010/main" val="126783726"/>
              </p:ext>
            </p:extLst>
          </p:nvPr>
        </p:nvGraphicFramePr>
        <p:xfrm>
          <a:off x="3013430" y="1576267"/>
          <a:ext cx="6165140" cy="4850054"/>
        </p:xfrm>
        <a:graphic>
          <a:graphicData uri="http://schemas.openxmlformats.org/drawingml/2006/table">
            <a:tbl>
              <a:tblPr/>
              <a:tblGrid>
                <a:gridCol w="3082570">
                  <a:extLst>
                    <a:ext uri="{9D8B030D-6E8A-4147-A177-3AD203B41FA5}">
                      <a16:colId xmlns:a16="http://schemas.microsoft.com/office/drawing/2014/main" val="2063377078"/>
                    </a:ext>
                  </a:extLst>
                </a:gridCol>
                <a:gridCol w="3082570">
                  <a:extLst>
                    <a:ext uri="{9D8B030D-6E8A-4147-A177-3AD203B41FA5}">
                      <a16:colId xmlns:a16="http://schemas.microsoft.com/office/drawing/2014/main" val="2316641197"/>
                    </a:ext>
                  </a:extLst>
                </a:gridCol>
              </a:tblGrid>
              <a:tr h="205505">
                <a:tc>
                  <a:txBody>
                    <a:bodyPr/>
                    <a:lstStyle/>
                    <a:p>
                      <a:pPr algn="ctr"/>
                      <a:r>
                        <a:rPr lang="fr-FR" sz="1100" b="1" dirty="0"/>
                        <a:t>Valeur</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b="1" dirty="0"/>
                        <a:t>Rôle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8975980"/>
                  </a:ext>
                </a:extLst>
              </a:tr>
              <a:tr h="527164">
                <a:tc>
                  <a:txBody>
                    <a:bodyPr/>
                    <a:lstStyle/>
                    <a:p>
                      <a:pPr algn="l"/>
                      <a:r>
                        <a:rPr lang="fr-FR" sz="1100" dirty="0"/>
                        <a:t>APPEND</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Si le fichier est ouvert en écriture alors les données sont ajoutées au fichier. Cette option doit être utilisée avec les options CREATE ou WRITE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1713307"/>
                  </a:ext>
                </a:extLst>
              </a:tr>
              <a:tr h="366334">
                <a:tc>
                  <a:txBody>
                    <a:bodyPr/>
                    <a:lstStyle/>
                    <a:p>
                      <a:pPr algn="l"/>
                      <a:r>
                        <a:rPr lang="fr-FR" sz="1100"/>
                        <a:t>CREATE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Créer un nouveau fichier s'il n'existe pas sinon le fichier est ouvert</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0214353"/>
                  </a:ext>
                </a:extLst>
              </a:tr>
              <a:tr h="366334">
                <a:tc>
                  <a:txBody>
                    <a:bodyPr/>
                    <a:lstStyle/>
                    <a:p>
                      <a:pPr algn="l"/>
                      <a:r>
                        <a:rPr lang="fr-FR" sz="1100"/>
                        <a:t>CREATE_NEW</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Créer un nouveau fichier : si le fichier existe déjà alors une exception est levée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3315443"/>
                  </a:ext>
                </a:extLst>
              </a:tr>
              <a:tr h="366334">
                <a:tc>
                  <a:txBody>
                    <a:bodyPr/>
                    <a:lstStyle/>
                    <a:p>
                      <a:pPr algn="l"/>
                      <a:r>
                        <a:rPr lang="fr-FR" sz="1100"/>
                        <a:t>DELETE_ON_CLOSE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Supprimer le fichier lorsque son flux associé est fermé : cette option est utile pour des fichiers temporaires</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6234431"/>
                  </a:ext>
                </a:extLst>
              </a:tr>
              <a:tr h="527164">
                <a:tc>
                  <a:txBody>
                    <a:bodyPr/>
                    <a:lstStyle/>
                    <a:p>
                      <a:pPr algn="l"/>
                      <a:r>
                        <a:rPr lang="fr-FR" sz="1100"/>
                        <a:t>DSYNC</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Demander l'écriture synchronisée des données dans le système de stockage sous-jacent (pas d'utilisation des tampons du système)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8942923"/>
                  </a:ext>
                </a:extLst>
              </a:tr>
              <a:tr h="205505">
                <a:tc>
                  <a:txBody>
                    <a:bodyPr/>
                    <a:lstStyle/>
                    <a:p>
                      <a:pPr algn="l"/>
                      <a:r>
                        <a:rPr lang="fr-FR" sz="1100"/>
                        <a:t>READ</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Ouvrir le fichier en lecture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79000"/>
                  </a:ext>
                </a:extLst>
              </a:tr>
              <a:tr h="687994">
                <a:tc>
                  <a:txBody>
                    <a:bodyPr/>
                    <a:lstStyle/>
                    <a:p>
                      <a:pPr algn="l"/>
                      <a:r>
                        <a:rPr lang="fr-FR" sz="1100"/>
                        <a:t>SPARSE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Indiquer au système que le fichier est clairsemé ce qui peut lui permettre de réaliser certaines optimisations si l'option est supportée par le système de fichiers (c'est notamment le cas avec NTFS)</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1897903"/>
                  </a:ext>
                </a:extLst>
              </a:tr>
              <a:tr h="366334">
                <a:tc>
                  <a:txBody>
                    <a:bodyPr/>
                    <a:lstStyle/>
                    <a:p>
                      <a:pPr algn="l"/>
                      <a:r>
                        <a:rPr lang="fr-FR" sz="1100"/>
                        <a:t>SYNC</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Demander l'écriture synchronisée des données et des métadonnées dans le système de stockage sous-jacent</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9812654"/>
                  </a:ext>
                </a:extLst>
              </a:tr>
              <a:tr h="527164">
                <a:tc>
                  <a:txBody>
                    <a:bodyPr/>
                    <a:lstStyle/>
                    <a:p>
                      <a:pPr algn="l"/>
                      <a:r>
                        <a:rPr lang="fr-FR" sz="1100"/>
                        <a:t>TRUNCATE_EXISTING</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Si le fichier existe et qu'il est ouvert en écriture alors il est vidé. Cette option doit être utilisée avec l'option WRITE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931158"/>
                  </a:ext>
                </a:extLst>
              </a:tr>
              <a:tr h="205505">
                <a:tc>
                  <a:txBody>
                    <a:bodyPr/>
                    <a:lstStyle/>
                    <a:p>
                      <a:pPr algn="l"/>
                      <a:r>
                        <a:rPr lang="fr-FR" sz="1100"/>
                        <a:t>WRITE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Ouvrir le fichier en écriture</a:t>
                      </a:r>
                    </a:p>
                  </a:txBody>
                  <a:tcPr marL="22337" marR="22337" marT="22337" marB="223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8505823"/>
                  </a:ext>
                </a:extLst>
              </a:tr>
            </a:tbl>
          </a:graphicData>
        </a:graphic>
      </p:graphicFrame>
    </p:spTree>
    <p:extLst>
      <p:ext uri="{BB962C8B-B14F-4D97-AF65-F5344CB8AC3E}">
        <p14:creationId xmlns:p14="http://schemas.microsoft.com/office/powerpoint/2010/main" val="3388035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18676-DF79-E25C-3B87-0ECFA307C899}"/>
              </a:ext>
            </a:extLst>
          </p:cNvPr>
          <p:cNvSpPr>
            <a:spLocks noGrp="1"/>
          </p:cNvSpPr>
          <p:nvPr>
            <p:ph type="title"/>
          </p:nvPr>
        </p:nvSpPr>
        <p:spPr/>
        <p:txBody>
          <a:bodyPr/>
          <a:lstStyle/>
          <a:p>
            <a:r>
              <a:rPr lang="en-US" dirty="0"/>
              <a:t>Lectures et </a:t>
            </a:r>
            <a:r>
              <a:rPr lang="en-US" dirty="0" err="1"/>
              <a:t>écriture</a:t>
            </a:r>
            <a:endParaRPr lang="fr-FR" dirty="0"/>
          </a:p>
        </p:txBody>
      </p:sp>
      <p:sp>
        <p:nvSpPr>
          <p:cNvPr id="3" name="Content Placeholder 2">
            <a:extLst>
              <a:ext uri="{FF2B5EF4-FFF2-40B4-BE49-F238E27FC236}">
                <a16:creationId xmlns:a16="http://schemas.microsoft.com/office/drawing/2014/main" id="{DCDE4FA1-843D-9E39-F498-86E638C428B1}"/>
              </a:ext>
            </a:extLst>
          </p:cNvPr>
          <p:cNvSpPr>
            <a:spLocks noGrp="1"/>
          </p:cNvSpPr>
          <p:nvPr>
            <p:ph idx="1"/>
          </p:nvPr>
        </p:nvSpPr>
        <p:spPr/>
        <p:txBody>
          <a:bodyPr/>
          <a:lstStyle/>
          <a:p>
            <a:pPr marL="0" indent="0" algn="l">
              <a:buNone/>
            </a:pPr>
            <a:r>
              <a:rPr lang="en-US" sz="2400" dirty="0" err="1">
                <a:solidFill>
                  <a:srgbClr val="000000"/>
                </a:solidFill>
              </a:rPr>
              <a:t>Méthodes</a:t>
            </a:r>
            <a:r>
              <a:rPr lang="en-US" sz="2400" dirty="0">
                <a:solidFill>
                  <a:srgbClr val="000000"/>
                </a:solidFill>
              </a:rPr>
              <a:t> de lecture </a:t>
            </a:r>
            <a:r>
              <a:rPr lang="en-US" sz="2400" dirty="0" err="1">
                <a:solidFill>
                  <a:srgbClr val="000000"/>
                </a:solidFill>
              </a:rPr>
              <a:t>chaîne</a:t>
            </a:r>
            <a:r>
              <a:rPr lang="en-US" sz="2400" dirty="0">
                <a:solidFill>
                  <a:srgbClr val="000000"/>
                </a:solidFill>
              </a:rPr>
              <a:t> de </a:t>
            </a:r>
            <a:r>
              <a:rPr lang="en-US" sz="2400" dirty="0" err="1">
                <a:solidFill>
                  <a:srgbClr val="000000"/>
                </a:solidFill>
              </a:rPr>
              <a:t>caractères</a:t>
            </a:r>
            <a:r>
              <a:rPr lang="en-US" sz="2400" dirty="0">
                <a:solidFill>
                  <a:srgbClr val="000000"/>
                </a:solidFill>
              </a:rPr>
              <a:t>: </a:t>
            </a:r>
          </a:p>
          <a:p>
            <a:pPr marL="0" indent="0" algn="l">
              <a:buNone/>
            </a:pPr>
            <a:endParaRPr lang="en-US" sz="2400" dirty="0">
              <a:solidFill>
                <a:srgbClr val="000000"/>
              </a:solidFill>
            </a:endParaRPr>
          </a:p>
          <a:p>
            <a:pPr marL="0" indent="0" algn="l">
              <a:buNone/>
            </a:pPr>
            <a:r>
              <a:rPr lang="en-US" sz="2400" dirty="0" err="1">
                <a:solidFill>
                  <a:srgbClr val="000000"/>
                </a:solidFill>
              </a:rPr>
              <a:t>Files.readString</a:t>
            </a:r>
            <a:r>
              <a:rPr lang="en-US" sz="2400" dirty="0">
                <a:solidFill>
                  <a:srgbClr val="000000"/>
                </a:solidFill>
              </a:rPr>
              <a:t>(Path p)</a:t>
            </a:r>
          </a:p>
          <a:p>
            <a:pPr marL="0" indent="0" algn="l">
              <a:buNone/>
            </a:pPr>
            <a:r>
              <a:rPr lang="en-US" sz="2400" dirty="0" err="1">
                <a:solidFill>
                  <a:srgbClr val="000000"/>
                </a:solidFill>
              </a:rPr>
              <a:t>Files.readAllLines</a:t>
            </a:r>
            <a:r>
              <a:rPr lang="en-US" sz="2400" dirty="0">
                <a:solidFill>
                  <a:srgbClr val="000000"/>
                </a:solidFill>
              </a:rPr>
              <a:t>(Path p)</a:t>
            </a:r>
          </a:p>
          <a:p>
            <a:pPr marL="0" indent="0" algn="l">
              <a:buNone/>
            </a:pPr>
            <a:endParaRPr lang="en-US" sz="2400" dirty="0">
              <a:solidFill>
                <a:srgbClr val="000000"/>
              </a:solidFill>
            </a:endParaRPr>
          </a:p>
          <a:p>
            <a:pPr marL="0" indent="0" algn="l">
              <a:buNone/>
            </a:pPr>
            <a:r>
              <a:rPr lang="en-US" sz="2400" dirty="0" err="1">
                <a:solidFill>
                  <a:srgbClr val="000000"/>
                </a:solidFill>
              </a:rPr>
              <a:t>Files.readAllBytes</a:t>
            </a:r>
            <a:r>
              <a:rPr lang="en-US" sz="2400" dirty="0">
                <a:solidFill>
                  <a:srgbClr val="000000"/>
                </a:solidFill>
              </a:rPr>
              <a:t>(Path p) pour un </a:t>
            </a:r>
            <a:r>
              <a:rPr lang="en-US" sz="2400" dirty="0" err="1">
                <a:solidFill>
                  <a:srgbClr val="000000"/>
                </a:solidFill>
              </a:rPr>
              <a:t>fichier</a:t>
            </a:r>
            <a:r>
              <a:rPr lang="en-US" sz="2400" dirty="0">
                <a:solidFill>
                  <a:srgbClr val="000000"/>
                </a:solidFill>
              </a:rPr>
              <a:t> </a:t>
            </a:r>
            <a:r>
              <a:rPr lang="en-US" sz="2400" dirty="0" err="1">
                <a:solidFill>
                  <a:srgbClr val="000000"/>
                </a:solidFill>
              </a:rPr>
              <a:t>binaire</a:t>
            </a:r>
            <a:endParaRPr lang="en-US" sz="2400" dirty="0">
              <a:solidFill>
                <a:srgbClr val="000000"/>
              </a:solidFill>
            </a:endParaRPr>
          </a:p>
          <a:p>
            <a:pPr marL="0" indent="0">
              <a:buNone/>
            </a:pPr>
            <a:endParaRPr lang="fr-FR" dirty="0"/>
          </a:p>
        </p:txBody>
      </p:sp>
      <p:sp>
        <p:nvSpPr>
          <p:cNvPr id="4" name="TextBox 3">
            <a:extLst>
              <a:ext uri="{FF2B5EF4-FFF2-40B4-BE49-F238E27FC236}">
                <a16:creationId xmlns:a16="http://schemas.microsoft.com/office/drawing/2014/main" id="{4E3FE464-9CAF-AEBF-94BC-6E49AA01E496}"/>
              </a:ext>
            </a:extLst>
          </p:cNvPr>
          <p:cNvSpPr txBox="1"/>
          <p:nvPr/>
        </p:nvSpPr>
        <p:spPr>
          <a:xfrm>
            <a:off x="5006109" y="5329382"/>
            <a:ext cx="2395464" cy="369332"/>
          </a:xfrm>
          <a:prstGeom prst="rect">
            <a:avLst/>
          </a:prstGeom>
          <a:noFill/>
        </p:spPr>
        <p:txBody>
          <a:bodyPr wrap="none" rtlCol="0">
            <a:spAutoFit/>
          </a:bodyPr>
          <a:lstStyle/>
          <a:p>
            <a:r>
              <a:rPr lang="en-US" dirty="0" err="1"/>
              <a:t>Voir</a:t>
            </a:r>
            <a:r>
              <a:rPr lang="en-US" dirty="0"/>
              <a:t> </a:t>
            </a:r>
            <a:r>
              <a:rPr lang="en-US" dirty="0" err="1"/>
              <a:t>ExempleFichierNIO</a:t>
            </a:r>
            <a:endParaRPr lang="fr-FR" dirty="0"/>
          </a:p>
        </p:txBody>
      </p:sp>
    </p:spTree>
    <p:extLst>
      <p:ext uri="{BB962C8B-B14F-4D97-AF65-F5344CB8AC3E}">
        <p14:creationId xmlns:p14="http://schemas.microsoft.com/office/powerpoint/2010/main" val="1709152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DC9E-6495-10EF-39F0-B1A7B5E041B4}"/>
              </a:ext>
            </a:extLst>
          </p:cNvPr>
          <p:cNvSpPr>
            <a:spLocks noGrp="1"/>
          </p:cNvSpPr>
          <p:nvPr>
            <p:ph type="title"/>
          </p:nvPr>
        </p:nvSpPr>
        <p:spPr/>
        <p:txBody>
          <a:bodyPr/>
          <a:lstStyle/>
          <a:p>
            <a:r>
              <a:rPr lang="en-US" dirty="0" err="1"/>
              <a:t>Fichier</a:t>
            </a:r>
            <a:r>
              <a:rPr lang="en-US" dirty="0"/>
              <a:t> </a:t>
            </a:r>
            <a:r>
              <a:rPr lang="en-US" dirty="0" err="1"/>
              <a:t>RandomAccess</a:t>
            </a:r>
            <a:r>
              <a:rPr lang="en-US" dirty="0"/>
              <a:t> : </a:t>
            </a:r>
            <a:r>
              <a:rPr lang="en-US" dirty="0" err="1"/>
              <a:t>classe</a:t>
            </a:r>
            <a:r>
              <a:rPr lang="en-US" dirty="0"/>
              <a:t> </a:t>
            </a:r>
            <a:r>
              <a:rPr lang="fr-FR" dirty="0" err="1">
                <a:latin typeface="Courier New" panose="02070309020205020404" pitchFamily="49" charset="0"/>
                <a:cs typeface="Courier New" panose="02070309020205020404" pitchFamily="49" charset="0"/>
              </a:rPr>
              <a:t>SeekableByteChannel</a:t>
            </a:r>
            <a:endParaRPr lang="fr-FR" dirty="0">
              <a:latin typeface="Courier New" panose="02070309020205020404" pitchFamily="49" charset="0"/>
              <a:cs typeface="Courier New" panose="02070309020205020404" pitchFamily="49" charset="0"/>
            </a:endParaRPr>
          </a:p>
        </p:txBody>
      </p:sp>
      <p:graphicFrame>
        <p:nvGraphicFramePr>
          <p:cNvPr id="4" name="Content Placeholder 3">
            <a:extLst>
              <a:ext uri="{FF2B5EF4-FFF2-40B4-BE49-F238E27FC236}">
                <a16:creationId xmlns:a16="http://schemas.microsoft.com/office/drawing/2014/main" id="{176D0FC6-0FAD-A4EB-32C6-ECBDC531E0BA}"/>
              </a:ext>
            </a:extLst>
          </p:cNvPr>
          <p:cNvGraphicFramePr>
            <a:graphicFrameLocks noGrp="1"/>
          </p:cNvGraphicFramePr>
          <p:nvPr>
            <p:ph idx="1"/>
            <p:extLst>
              <p:ext uri="{D42A27DB-BD31-4B8C-83A1-F6EECF244321}">
                <p14:modId xmlns:p14="http://schemas.microsoft.com/office/powerpoint/2010/main" val="3377977548"/>
              </p:ext>
            </p:extLst>
          </p:nvPr>
        </p:nvGraphicFramePr>
        <p:xfrm>
          <a:off x="865298" y="1815726"/>
          <a:ext cx="10461404" cy="4371136"/>
        </p:xfrm>
        <a:graphic>
          <a:graphicData uri="http://schemas.openxmlformats.org/drawingml/2006/table">
            <a:tbl>
              <a:tblPr/>
              <a:tblGrid>
                <a:gridCol w="5230702">
                  <a:extLst>
                    <a:ext uri="{9D8B030D-6E8A-4147-A177-3AD203B41FA5}">
                      <a16:colId xmlns:a16="http://schemas.microsoft.com/office/drawing/2014/main" val="981717899"/>
                    </a:ext>
                  </a:extLst>
                </a:gridCol>
                <a:gridCol w="5230702">
                  <a:extLst>
                    <a:ext uri="{9D8B030D-6E8A-4147-A177-3AD203B41FA5}">
                      <a16:colId xmlns:a16="http://schemas.microsoft.com/office/drawing/2014/main" val="3178434545"/>
                    </a:ext>
                  </a:extLst>
                </a:gridCol>
              </a:tblGrid>
              <a:tr h="348713">
                <a:tc>
                  <a:txBody>
                    <a:bodyPr/>
                    <a:lstStyle/>
                    <a:p>
                      <a:pPr algn="ctr"/>
                      <a:r>
                        <a:rPr lang="fr-FR" sz="1800" b="1" dirty="0"/>
                        <a:t>Méthode </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a:t>Rôle</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763470"/>
                  </a:ext>
                </a:extLst>
              </a:tr>
              <a:tr h="348713">
                <a:tc>
                  <a:txBody>
                    <a:bodyPr/>
                    <a:lstStyle/>
                    <a:p>
                      <a:pPr algn="l"/>
                      <a:r>
                        <a:rPr lang="fr-FR" sz="1800" dirty="0"/>
                        <a:t>long position()</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a:t>Retourner la position courante dans le channel</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1923832"/>
                  </a:ext>
                </a:extLst>
              </a:tr>
              <a:tr h="348713">
                <a:tc>
                  <a:txBody>
                    <a:bodyPr/>
                    <a:lstStyle/>
                    <a:p>
                      <a:pPr algn="l"/>
                      <a:r>
                        <a:rPr lang="fr-FR" sz="1800" dirty="0" err="1"/>
                        <a:t>SeekableByteChannel</a:t>
                      </a:r>
                      <a:r>
                        <a:rPr lang="fr-FR" sz="1800" dirty="0"/>
                        <a:t> position(long </a:t>
                      </a:r>
                      <a:r>
                        <a:rPr lang="fr-FR" sz="1800" dirty="0" err="1"/>
                        <a:t>newPosition</a:t>
                      </a:r>
                      <a:r>
                        <a:rPr lang="fr-FR" sz="1800" dirty="0"/>
                        <a:t>)</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Changer la position dans le </a:t>
                      </a:r>
                      <a:r>
                        <a:rPr lang="fr-FR" sz="1800" dirty="0" err="1"/>
                        <a:t>channel</a:t>
                      </a:r>
                      <a:endParaRPr lang="fr-FR" sz="1800" dirty="0"/>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045639"/>
                  </a:ext>
                </a:extLst>
              </a:tr>
              <a:tr h="894526">
                <a:tc>
                  <a:txBody>
                    <a:bodyPr/>
                    <a:lstStyle/>
                    <a:p>
                      <a:pPr algn="l"/>
                      <a:r>
                        <a:rPr lang="fr-FR" sz="1800" dirty="0" err="1"/>
                        <a:t>int</a:t>
                      </a:r>
                      <a:r>
                        <a:rPr lang="fr-FR" sz="1800" dirty="0"/>
                        <a:t> </a:t>
                      </a:r>
                      <a:r>
                        <a:rPr lang="fr-FR" sz="1800" dirty="0" err="1"/>
                        <a:t>read</a:t>
                      </a:r>
                      <a:r>
                        <a:rPr lang="fr-FR" sz="1800" dirty="0"/>
                        <a:t>(</a:t>
                      </a:r>
                      <a:r>
                        <a:rPr lang="fr-FR" sz="1800" dirty="0" err="1"/>
                        <a:t>ByteBuffer</a:t>
                      </a:r>
                      <a:r>
                        <a:rPr lang="fr-FR" sz="1800" dirty="0"/>
                        <a:t> dst)</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Lire un ensemble d'octets du </a:t>
                      </a:r>
                      <a:r>
                        <a:rPr lang="fr-FR" sz="1800" dirty="0" err="1"/>
                        <a:t>channel</a:t>
                      </a:r>
                      <a:r>
                        <a:rPr lang="fr-FR" sz="1800" dirty="0"/>
                        <a:t> dans le tampon fourni en paramètre. Retourne le nombre d'octets lus ou -1 si la fin du </a:t>
                      </a:r>
                      <a:r>
                        <a:rPr lang="fr-FR" sz="1800" dirty="0" err="1"/>
                        <a:t>channel</a:t>
                      </a:r>
                      <a:r>
                        <a:rPr lang="fr-FR" sz="1800" dirty="0"/>
                        <a:t> est atteinte</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362896"/>
                  </a:ext>
                </a:extLst>
              </a:tr>
              <a:tr h="621620">
                <a:tc>
                  <a:txBody>
                    <a:bodyPr/>
                    <a:lstStyle/>
                    <a:p>
                      <a:pPr algn="l"/>
                      <a:r>
                        <a:rPr lang="fr-FR" sz="1800"/>
                        <a:t>long size()</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Retourner la taille en octets du flux auquel le </a:t>
                      </a:r>
                      <a:r>
                        <a:rPr lang="fr-FR" sz="1800" dirty="0" err="1"/>
                        <a:t>channel</a:t>
                      </a:r>
                      <a:r>
                        <a:rPr lang="fr-FR" sz="1800" dirty="0"/>
                        <a:t> est connecté</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9815524"/>
                  </a:ext>
                </a:extLst>
              </a:tr>
              <a:tr h="1167432">
                <a:tc>
                  <a:txBody>
                    <a:bodyPr/>
                    <a:lstStyle/>
                    <a:p>
                      <a:pPr algn="l"/>
                      <a:r>
                        <a:rPr lang="fr-FR" sz="1800"/>
                        <a:t>SeekableByteChannel truncate(long size)</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Tronquer le contenu de l'élément sur lequel le </a:t>
                      </a:r>
                      <a:r>
                        <a:rPr lang="fr-FR" sz="1800" dirty="0" err="1"/>
                        <a:t>channel</a:t>
                      </a:r>
                      <a:r>
                        <a:rPr lang="fr-FR" sz="1800" dirty="0"/>
                        <a:t> est connecté à la taille fournie en paramètre. Cela permet de redimensionner la taille du flux associé au </a:t>
                      </a:r>
                      <a:r>
                        <a:rPr lang="fr-FR" sz="1800" dirty="0" err="1"/>
                        <a:t>channel</a:t>
                      </a:r>
                      <a:r>
                        <a:rPr lang="fr-FR" sz="1800" dirty="0"/>
                        <a:t> avec la valeur fournie en paramètre</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215118"/>
                  </a:ext>
                </a:extLst>
              </a:tr>
              <a:tr h="621620">
                <a:tc>
                  <a:txBody>
                    <a:bodyPr/>
                    <a:lstStyle/>
                    <a:p>
                      <a:pPr algn="l"/>
                      <a:r>
                        <a:rPr lang="fr-FR" sz="1800"/>
                        <a:t>int write(ByteBuffer src)</a:t>
                      </a:r>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800" dirty="0"/>
                        <a:t>Ecrire les octets fournis en paramètre à la position courante dans le </a:t>
                      </a:r>
                      <a:r>
                        <a:rPr lang="fr-FR" sz="1800" dirty="0" err="1"/>
                        <a:t>channel</a:t>
                      </a:r>
                      <a:endParaRPr lang="fr-FR" sz="1800" dirty="0"/>
                    </a:p>
                  </a:txBody>
                  <a:tcPr marL="37904" marR="37904" marT="37904" marB="379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510496"/>
                  </a:ext>
                </a:extLst>
              </a:tr>
            </a:tbl>
          </a:graphicData>
        </a:graphic>
      </p:graphicFrame>
      <p:sp>
        <p:nvSpPr>
          <p:cNvPr id="5" name="TextBox 4">
            <a:extLst>
              <a:ext uri="{FF2B5EF4-FFF2-40B4-BE49-F238E27FC236}">
                <a16:creationId xmlns:a16="http://schemas.microsoft.com/office/drawing/2014/main" id="{58142BF0-A212-B56F-C899-3E0F712C291E}"/>
              </a:ext>
            </a:extLst>
          </p:cNvPr>
          <p:cNvSpPr txBox="1"/>
          <p:nvPr/>
        </p:nvSpPr>
        <p:spPr>
          <a:xfrm>
            <a:off x="4461164" y="6311900"/>
            <a:ext cx="3000630" cy="369332"/>
          </a:xfrm>
          <a:prstGeom prst="rect">
            <a:avLst/>
          </a:prstGeom>
          <a:noFill/>
        </p:spPr>
        <p:txBody>
          <a:bodyPr wrap="none" rtlCol="0">
            <a:spAutoFit/>
          </a:bodyPr>
          <a:lstStyle/>
          <a:p>
            <a:r>
              <a:rPr lang="en-US" dirty="0" err="1"/>
              <a:t>ExampleSeekableByteChannel</a:t>
            </a:r>
            <a:endParaRPr lang="fr-FR" dirty="0"/>
          </a:p>
        </p:txBody>
      </p:sp>
    </p:spTree>
    <p:extLst>
      <p:ext uri="{BB962C8B-B14F-4D97-AF65-F5344CB8AC3E}">
        <p14:creationId xmlns:p14="http://schemas.microsoft.com/office/powerpoint/2010/main" val="47138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F8494A-BADE-C8BD-5C5E-19992A8CE1DA}"/>
              </a:ext>
            </a:extLst>
          </p:cNvPr>
          <p:cNvSpPr>
            <a:spLocks noGrp="1"/>
          </p:cNvSpPr>
          <p:nvPr>
            <p:ph type="ctrTitle"/>
          </p:nvPr>
        </p:nvSpPr>
        <p:spPr/>
        <p:txBody>
          <a:bodyPr/>
          <a:lstStyle/>
          <a:p>
            <a:r>
              <a:rPr lang="en-US" dirty="0"/>
              <a:t>java.io</a:t>
            </a:r>
            <a:endParaRPr lang="fr-FR" dirty="0"/>
          </a:p>
        </p:txBody>
      </p:sp>
      <p:sp>
        <p:nvSpPr>
          <p:cNvPr id="5" name="Subtitle 4">
            <a:extLst>
              <a:ext uri="{FF2B5EF4-FFF2-40B4-BE49-F238E27FC236}">
                <a16:creationId xmlns:a16="http://schemas.microsoft.com/office/drawing/2014/main" id="{E7A5E289-4734-3865-F284-0833F0A09EDA}"/>
              </a:ext>
            </a:extLst>
          </p:cNvPr>
          <p:cNvSpPr>
            <a:spLocks noGrp="1"/>
          </p:cNvSpPr>
          <p:nvPr>
            <p:ph type="subTitle" idx="1"/>
          </p:nvPr>
        </p:nvSpPr>
        <p:spPr/>
        <p:txBody>
          <a:bodyPr/>
          <a:lstStyle/>
          <a:p>
            <a:r>
              <a:rPr lang="en-US" dirty="0" err="1"/>
              <a:t>depuis</a:t>
            </a:r>
            <a:r>
              <a:rPr lang="en-US" dirty="0"/>
              <a:t> java 1.1 (1997)</a:t>
            </a:r>
            <a:endParaRPr lang="fr-FR" dirty="0"/>
          </a:p>
        </p:txBody>
      </p:sp>
    </p:spTree>
    <p:extLst>
      <p:ext uri="{BB962C8B-B14F-4D97-AF65-F5344CB8AC3E}">
        <p14:creationId xmlns:p14="http://schemas.microsoft.com/office/powerpoint/2010/main" val="2627689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C1C16-D254-A322-BF5B-78D8F878DF9A}"/>
              </a:ext>
            </a:extLst>
          </p:cNvPr>
          <p:cNvSpPr>
            <a:spLocks noGrp="1"/>
          </p:cNvSpPr>
          <p:nvPr>
            <p:ph type="title"/>
          </p:nvPr>
        </p:nvSpPr>
        <p:spPr/>
        <p:txBody>
          <a:bodyPr/>
          <a:lstStyle/>
          <a:p>
            <a:r>
              <a:rPr lang="en-US" dirty="0"/>
              <a:t>Et on </a:t>
            </a:r>
            <a:r>
              <a:rPr lang="en-US" dirty="0" err="1"/>
              <a:t>n’a</a:t>
            </a:r>
            <a:r>
              <a:rPr lang="en-US" dirty="0"/>
              <a:t> pas </a:t>
            </a:r>
            <a:r>
              <a:rPr lang="en-US" dirty="0" err="1"/>
              <a:t>discuté</a:t>
            </a:r>
            <a:r>
              <a:rPr lang="en-US" dirty="0"/>
              <a:t> du </a:t>
            </a:r>
            <a:r>
              <a:rPr lang="en-US" dirty="0" err="1"/>
              <a:t>côté</a:t>
            </a:r>
            <a:r>
              <a:rPr lang="en-US" dirty="0"/>
              <a:t> </a:t>
            </a:r>
            <a:r>
              <a:rPr lang="en-US" dirty="0" err="1"/>
              <a:t>asynchrone</a:t>
            </a:r>
            <a:r>
              <a:rPr lang="en-US" dirty="0"/>
              <a:t> ! (</a:t>
            </a:r>
            <a:r>
              <a:rPr lang="en-US" dirty="0" err="1"/>
              <a:t>voir</a:t>
            </a:r>
            <a:r>
              <a:rPr lang="en-US"/>
              <a:t> plus tard)</a:t>
            </a:r>
            <a:endParaRPr lang="fr-FR"/>
          </a:p>
        </p:txBody>
      </p:sp>
      <p:sp>
        <p:nvSpPr>
          <p:cNvPr id="3" name="Content Placeholder 2">
            <a:extLst>
              <a:ext uri="{FF2B5EF4-FFF2-40B4-BE49-F238E27FC236}">
                <a16:creationId xmlns:a16="http://schemas.microsoft.com/office/drawing/2014/main" id="{07C5E826-1674-9BCC-BDB0-7EE0F7297EFD}"/>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8215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DA24-1784-3BDC-1D69-7A65A5EF3A6A}"/>
              </a:ext>
            </a:extLst>
          </p:cNvPr>
          <p:cNvSpPr>
            <a:spLocks noGrp="1"/>
          </p:cNvSpPr>
          <p:nvPr>
            <p:ph type="title"/>
          </p:nvPr>
        </p:nvSpPr>
        <p:spPr/>
        <p:txBody>
          <a:bodyPr/>
          <a:lstStyle/>
          <a:p>
            <a:r>
              <a:rPr lang="en-US" dirty="0"/>
              <a:t>Les </a:t>
            </a:r>
            <a:r>
              <a:rPr lang="en-US" dirty="0" err="1"/>
              <a:t>fichiers</a:t>
            </a:r>
            <a:r>
              <a:rPr lang="en-US" dirty="0"/>
              <a:t> : </a:t>
            </a:r>
            <a:r>
              <a:rPr lang="en-US" dirty="0">
                <a:latin typeface="Courier New" panose="02070309020205020404" pitchFamily="49" charset="0"/>
                <a:cs typeface="Courier New" panose="02070309020205020404" pitchFamily="49" charset="0"/>
              </a:rPr>
              <a:t>File</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3BC37381-D17A-E292-8B7F-375E2BA40503}"/>
              </a:ext>
            </a:extLst>
          </p:cNvPr>
          <p:cNvSpPr>
            <a:spLocks noGrp="1"/>
          </p:cNvSpPr>
          <p:nvPr>
            <p:ph idx="1"/>
          </p:nvPr>
        </p:nvSpPr>
        <p:spPr/>
        <p:txBody>
          <a:bodyPr/>
          <a:lstStyle/>
          <a:p>
            <a:r>
              <a:rPr lang="en-US" dirty="0" err="1"/>
              <a:t>Définis</a:t>
            </a:r>
            <a:r>
              <a:rPr lang="en-US" dirty="0"/>
              <a:t> dans la </a:t>
            </a:r>
            <a:r>
              <a:rPr lang="en-US" dirty="0" err="1"/>
              <a:t>bibliothèque</a:t>
            </a:r>
            <a:r>
              <a:rPr lang="en-US" dirty="0"/>
              <a:t> java.io</a:t>
            </a:r>
          </a:p>
          <a:p>
            <a:endParaRPr lang="fr-FR" dirty="0"/>
          </a:p>
        </p:txBody>
      </p:sp>
      <p:graphicFrame>
        <p:nvGraphicFramePr>
          <p:cNvPr id="4" name="Table 3">
            <a:extLst>
              <a:ext uri="{FF2B5EF4-FFF2-40B4-BE49-F238E27FC236}">
                <a16:creationId xmlns:a16="http://schemas.microsoft.com/office/drawing/2014/main" id="{234BA93A-47BF-CBF2-1F54-530E6370521A}"/>
              </a:ext>
            </a:extLst>
          </p:cNvPr>
          <p:cNvGraphicFramePr>
            <a:graphicFrameLocks noGrp="1"/>
          </p:cNvGraphicFramePr>
          <p:nvPr>
            <p:extLst>
              <p:ext uri="{D42A27DB-BD31-4B8C-83A1-F6EECF244321}">
                <p14:modId xmlns:p14="http://schemas.microsoft.com/office/powerpoint/2010/main" val="4180934391"/>
              </p:ext>
            </p:extLst>
          </p:nvPr>
        </p:nvGraphicFramePr>
        <p:xfrm>
          <a:off x="738187" y="2405550"/>
          <a:ext cx="10715625" cy="4383976"/>
        </p:xfrm>
        <a:graphic>
          <a:graphicData uri="http://schemas.openxmlformats.org/drawingml/2006/table">
            <a:tbl>
              <a:tblPr/>
              <a:tblGrid>
                <a:gridCol w="3750468">
                  <a:extLst>
                    <a:ext uri="{9D8B030D-6E8A-4147-A177-3AD203B41FA5}">
                      <a16:colId xmlns:a16="http://schemas.microsoft.com/office/drawing/2014/main" val="3857372484"/>
                    </a:ext>
                  </a:extLst>
                </a:gridCol>
                <a:gridCol w="6965157">
                  <a:extLst>
                    <a:ext uri="{9D8B030D-6E8A-4147-A177-3AD203B41FA5}">
                      <a16:colId xmlns:a16="http://schemas.microsoft.com/office/drawing/2014/main" val="194769062"/>
                    </a:ext>
                  </a:extLst>
                </a:gridCol>
              </a:tblGrid>
              <a:tr h="200600">
                <a:tc>
                  <a:txBody>
                    <a:bodyPr/>
                    <a:lstStyle/>
                    <a:p>
                      <a:r>
                        <a:rPr lang="fr-FR" sz="900" b="1" dirty="0"/>
                        <a:t>Méthode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b="1" dirty="0"/>
                        <a:t>Rôle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3364664"/>
                  </a:ext>
                </a:extLst>
              </a:tr>
              <a:tr h="200600">
                <a:tc>
                  <a:txBody>
                    <a:bodyPr/>
                    <a:lstStyle/>
                    <a:p>
                      <a:r>
                        <a:rPr lang="fr-FR" sz="900" dirty="0" err="1"/>
                        <a:t>boolean</a:t>
                      </a:r>
                      <a:r>
                        <a:rPr lang="fr-FR" sz="900" dirty="0"/>
                        <a:t> </a:t>
                      </a:r>
                      <a:r>
                        <a:rPr lang="fr-FR" sz="900" dirty="0" err="1"/>
                        <a:t>canRead</a:t>
                      </a:r>
                      <a:r>
                        <a:rPr lang="fr-FR" sz="900" dirty="0"/>
                        <a:t>()</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Indiquer si le fichier peut être lu</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1254574"/>
                  </a:ext>
                </a:extLst>
              </a:tr>
              <a:tr h="200600">
                <a:tc>
                  <a:txBody>
                    <a:bodyPr/>
                    <a:lstStyle/>
                    <a:p>
                      <a:r>
                        <a:rPr lang="fr-FR" sz="900" dirty="0" err="1"/>
                        <a:t>boolean</a:t>
                      </a:r>
                      <a:r>
                        <a:rPr lang="fr-FR" sz="900" dirty="0"/>
                        <a:t> </a:t>
                      </a:r>
                      <a:r>
                        <a:rPr lang="fr-FR" sz="900" dirty="0" err="1"/>
                        <a:t>canWrite</a:t>
                      </a:r>
                      <a:r>
                        <a:rPr lang="fr-FR" sz="900" dirty="0"/>
                        <a:t>()</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Indiquer si le fichier peut être modifié</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5475369"/>
                  </a:ext>
                </a:extLst>
              </a:tr>
              <a:tr h="200600">
                <a:tc>
                  <a:txBody>
                    <a:bodyPr/>
                    <a:lstStyle/>
                    <a:p>
                      <a:r>
                        <a:rPr lang="fr-FR" sz="900"/>
                        <a:t>boolean createNewFile()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Créer un nouveau fichier vide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5450928"/>
                  </a:ext>
                </a:extLst>
              </a:tr>
              <a:tr h="335584">
                <a:tc>
                  <a:txBody>
                    <a:bodyPr/>
                    <a:lstStyle/>
                    <a:p>
                      <a:r>
                        <a:rPr lang="fr-FR" sz="900" dirty="0"/>
                        <a:t>File </a:t>
                      </a:r>
                      <a:r>
                        <a:rPr lang="fr-FR" sz="900" dirty="0" err="1"/>
                        <a:t>createTempFile</a:t>
                      </a:r>
                      <a:r>
                        <a:rPr lang="fr-FR" sz="900" dirty="0"/>
                        <a:t>(String, String)</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Créer un nouveau fichier dans le répertoire par défaut des fichiers temporaires. Les deux arguments sont le nom et le suffixe du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358"/>
                  </a:ext>
                </a:extLst>
              </a:tr>
              <a:tr h="335584">
                <a:tc>
                  <a:txBody>
                    <a:bodyPr/>
                    <a:lstStyle/>
                    <a:p>
                      <a:r>
                        <a:rPr lang="fr-FR" sz="900" dirty="0"/>
                        <a:t>File </a:t>
                      </a:r>
                      <a:r>
                        <a:rPr lang="fr-FR" sz="900" dirty="0" err="1"/>
                        <a:t>createTempFile</a:t>
                      </a:r>
                      <a:r>
                        <a:rPr lang="fr-FR" sz="900" dirty="0"/>
                        <a:t>(String, String, File)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Créer un nouveau fichier temporaire. Les trois arguments sont le nom, le suffixe du fichier et le répertoire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0242453"/>
                  </a:ext>
                </a:extLst>
              </a:tr>
              <a:tr h="335584">
                <a:tc>
                  <a:txBody>
                    <a:bodyPr/>
                    <a:lstStyle/>
                    <a:p>
                      <a:r>
                        <a:rPr lang="fr-FR" sz="900"/>
                        <a:t>boolean delete()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Détruire le fichier ou le répertoire. Le booléen indique le succès de l'opération</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832646"/>
                  </a:ext>
                </a:extLst>
              </a:tr>
              <a:tr h="200600">
                <a:tc>
                  <a:txBody>
                    <a:bodyPr/>
                    <a:lstStyle/>
                    <a:p>
                      <a:r>
                        <a:rPr lang="fr-FR" sz="900"/>
                        <a:t>deleteOnExit()</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Demander la suppression du fichier à l'arrêt de la JVM</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14263"/>
                  </a:ext>
                </a:extLst>
              </a:tr>
              <a:tr h="200600">
                <a:tc>
                  <a:txBody>
                    <a:bodyPr/>
                    <a:lstStyle/>
                    <a:p>
                      <a:r>
                        <a:rPr lang="fr-FR" sz="900"/>
                        <a:t>boolean exists()</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Indique si le fichier existe physiquement</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7812136"/>
                  </a:ext>
                </a:extLst>
              </a:tr>
              <a:tr h="200600">
                <a:tc>
                  <a:txBody>
                    <a:bodyPr/>
                    <a:lstStyle/>
                    <a:p>
                      <a:r>
                        <a:rPr lang="fr-FR" sz="900"/>
                        <a:t>String getAbsolutePath()</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Renvoyer le chemin absolu du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8760557"/>
                  </a:ext>
                </a:extLst>
              </a:tr>
              <a:tr h="200600">
                <a:tc>
                  <a:txBody>
                    <a:bodyPr/>
                    <a:lstStyle/>
                    <a:p>
                      <a:r>
                        <a:rPr lang="fr-FR" sz="900"/>
                        <a:t>String getPath</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Renvoyer le chemin du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6762117"/>
                  </a:ext>
                </a:extLst>
              </a:tr>
              <a:tr h="200600">
                <a:tc>
                  <a:txBody>
                    <a:bodyPr/>
                    <a:lstStyle/>
                    <a:p>
                      <a:r>
                        <a:rPr lang="fr-FR" sz="900"/>
                        <a:t>boolean isAbsolute()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Indiquer si le chemin est absolu</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8672207"/>
                  </a:ext>
                </a:extLst>
              </a:tr>
              <a:tr h="200600">
                <a:tc>
                  <a:txBody>
                    <a:bodyPr/>
                    <a:lstStyle/>
                    <a:p>
                      <a:r>
                        <a:rPr lang="fr-FR" sz="900"/>
                        <a:t>boolean isDirectory()</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Indiquer si le fichier est un répertoire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182539"/>
                  </a:ext>
                </a:extLst>
              </a:tr>
              <a:tr h="200600">
                <a:tc>
                  <a:txBody>
                    <a:bodyPr/>
                    <a:lstStyle/>
                    <a:p>
                      <a:r>
                        <a:rPr lang="fr-FR" sz="900"/>
                        <a:t>boolean isFile()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Indiquer si l'objet représente un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7435833"/>
                  </a:ext>
                </a:extLst>
              </a:tr>
              <a:tr h="200600">
                <a:tc>
                  <a:txBody>
                    <a:bodyPr/>
                    <a:lstStyle/>
                    <a:p>
                      <a:r>
                        <a:rPr lang="fr-FR" sz="900"/>
                        <a:t>long length()</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Renvoyer la longueur du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8920519"/>
                  </a:ext>
                </a:extLst>
              </a:tr>
              <a:tr h="200600">
                <a:tc>
                  <a:txBody>
                    <a:bodyPr/>
                    <a:lstStyle/>
                    <a:p>
                      <a:r>
                        <a:rPr lang="fr-FR" sz="900"/>
                        <a:t>String[] list()</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a:t>Renvoyer la liste des fichiers et répertoires contenus dans le répertoire </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5149420"/>
                  </a:ext>
                </a:extLst>
              </a:tr>
              <a:tr h="200600">
                <a:tc>
                  <a:txBody>
                    <a:bodyPr/>
                    <a:lstStyle/>
                    <a:p>
                      <a:r>
                        <a:rPr lang="fr-FR" sz="900"/>
                        <a:t>boolean mkdir()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Créer le répertoire</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0946302"/>
                  </a:ext>
                </a:extLst>
              </a:tr>
              <a:tr h="335584">
                <a:tc>
                  <a:txBody>
                    <a:bodyPr/>
                    <a:lstStyle/>
                    <a:p>
                      <a:r>
                        <a:rPr lang="fr-FR" sz="900"/>
                        <a:t>boolean mkdirs()</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Créer le répertoire avec création des répertoires manquants dans l'arborescence du chemin</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81121"/>
                  </a:ext>
                </a:extLst>
              </a:tr>
              <a:tr h="200600">
                <a:tc>
                  <a:txBody>
                    <a:bodyPr/>
                    <a:lstStyle/>
                    <a:p>
                      <a:r>
                        <a:rPr lang="fr-FR" sz="900"/>
                        <a:t>boolean renameTo()</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900" dirty="0"/>
                        <a:t>Renommer le fichier</a:t>
                      </a:r>
                    </a:p>
                  </a:txBody>
                  <a:tcPr marL="32808" marR="32808" marT="32808" marB="328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079634"/>
                  </a:ext>
                </a:extLst>
              </a:tr>
            </a:tbl>
          </a:graphicData>
        </a:graphic>
      </p:graphicFrame>
    </p:spTree>
    <p:extLst>
      <p:ext uri="{BB962C8B-B14F-4D97-AF65-F5344CB8AC3E}">
        <p14:creationId xmlns:p14="http://schemas.microsoft.com/office/powerpoint/2010/main" val="158030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D99A-B54F-862E-0A2F-9965F05CDB87}"/>
              </a:ext>
            </a:extLst>
          </p:cNvPr>
          <p:cNvSpPr>
            <a:spLocks noGrp="1"/>
          </p:cNvSpPr>
          <p:nvPr>
            <p:ph type="title"/>
          </p:nvPr>
        </p:nvSpPr>
        <p:spPr/>
        <p:txBody>
          <a:bodyPr/>
          <a:lstStyle/>
          <a:p>
            <a:r>
              <a:rPr lang="en-US" dirty="0"/>
              <a:t>Petits tests </a:t>
            </a:r>
            <a:r>
              <a:rPr lang="en-US" dirty="0" err="1"/>
              <a:t>introductifs</a:t>
            </a:r>
            <a:endParaRPr lang="fr-FR" dirty="0"/>
          </a:p>
        </p:txBody>
      </p:sp>
      <p:sp>
        <p:nvSpPr>
          <p:cNvPr id="3" name="Content Placeholder 2">
            <a:extLst>
              <a:ext uri="{FF2B5EF4-FFF2-40B4-BE49-F238E27FC236}">
                <a16:creationId xmlns:a16="http://schemas.microsoft.com/office/drawing/2014/main" id="{9E77191E-943A-0D10-C2D5-929EC24F9F3D}"/>
              </a:ext>
            </a:extLst>
          </p:cNvPr>
          <p:cNvSpPr>
            <a:spLocks noGrp="1"/>
          </p:cNvSpPr>
          <p:nvPr>
            <p:ph idx="1"/>
          </p:nvPr>
        </p:nvSpPr>
        <p:spPr/>
        <p:txBody>
          <a:bodyPr/>
          <a:lstStyle/>
          <a:p>
            <a:r>
              <a:rPr lang="en-US" dirty="0" err="1"/>
              <a:t>Ces</a:t>
            </a:r>
            <a:r>
              <a:rPr lang="en-US" dirty="0"/>
              <a:t> </a:t>
            </a:r>
            <a:r>
              <a:rPr lang="en-US" dirty="0" err="1"/>
              <a:t>méthodes</a:t>
            </a:r>
            <a:r>
              <a:rPr lang="en-US" dirty="0"/>
              <a:t> </a:t>
            </a:r>
            <a:r>
              <a:rPr lang="en-US" dirty="0" err="1"/>
              <a:t>permettent</a:t>
            </a:r>
            <a:r>
              <a:rPr lang="en-US" dirty="0"/>
              <a:t> de </a:t>
            </a:r>
            <a:r>
              <a:rPr lang="en-US" dirty="0" err="1"/>
              <a:t>naviguer</a:t>
            </a:r>
            <a:r>
              <a:rPr lang="en-US" dirty="0"/>
              <a:t> dans la </a:t>
            </a:r>
            <a:r>
              <a:rPr lang="en-US" dirty="0" err="1"/>
              <a:t>hiérarchie</a:t>
            </a:r>
            <a:r>
              <a:rPr lang="en-US" dirty="0"/>
              <a:t>, </a:t>
            </a:r>
            <a:r>
              <a:rPr lang="en-US" dirty="0" err="1"/>
              <a:t>obtenir</a:t>
            </a:r>
            <a:r>
              <a:rPr lang="en-US" dirty="0"/>
              <a:t> des </a:t>
            </a:r>
            <a:r>
              <a:rPr lang="en-US" dirty="0" err="1"/>
              <a:t>informations</a:t>
            </a:r>
            <a:r>
              <a:rPr lang="en-US" dirty="0"/>
              <a:t> au </a:t>
            </a:r>
            <a:r>
              <a:rPr lang="en-US" dirty="0" err="1"/>
              <a:t>sujet</a:t>
            </a:r>
            <a:r>
              <a:rPr lang="en-US" dirty="0"/>
              <a:t> des </a:t>
            </a:r>
            <a:r>
              <a:rPr lang="en-US" dirty="0" err="1"/>
              <a:t>fichiers</a:t>
            </a:r>
            <a:r>
              <a:rPr lang="en-US" dirty="0"/>
              <a:t> </a:t>
            </a:r>
            <a:r>
              <a:rPr lang="en-US" dirty="0" err="1"/>
              <a:t>ou</a:t>
            </a:r>
            <a:r>
              <a:rPr lang="en-US" dirty="0"/>
              <a:t> </a:t>
            </a:r>
            <a:r>
              <a:rPr lang="en-US" dirty="0" err="1"/>
              <a:t>répertoires</a:t>
            </a:r>
            <a:r>
              <a:rPr lang="en-US" dirty="0"/>
              <a:t>, et </a:t>
            </a:r>
            <a:r>
              <a:rPr lang="en-US" dirty="0" err="1"/>
              <a:t>effectuer</a:t>
            </a:r>
            <a:r>
              <a:rPr lang="en-US" dirty="0"/>
              <a:t> les </a:t>
            </a:r>
            <a:r>
              <a:rPr lang="en-US" dirty="0" err="1"/>
              <a:t>opérations</a:t>
            </a:r>
            <a:r>
              <a:rPr lang="en-US" dirty="0"/>
              <a:t> “de base” d’un </a:t>
            </a:r>
            <a:r>
              <a:rPr lang="en-US" dirty="0" err="1"/>
              <a:t>système</a:t>
            </a:r>
            <a:r>
              <a:rPr lang="en-US" dirty="0"/>
              <a:t> </a:t>
            </a:r>
            <a:r>
              <a:rPr lang="en-US" dirty="0" err="1"/>
              <a:t>d’exploitation</a:t>
            </a:r>
            <a:r>
              <a:rPr lang="en-US" dirty="0"/>
              <a:t>.</a:t>
            </a:r>
          </a:p>
          <a:p>
            <a:endParaRPr lang="en-US" dirty="0"/>
          </a:p>
          <a:p>
            <a:r>
              <a:rPr lang="en-US" dirty="0" err="1"/>
              <a:t>Exemple</a:t>
            </a:r>
            <a:r>
              <a:rPr lang="en-US" dirty="0"/>
              <a:t> </a:t>
            </a:r>
            <a:r>
              <a:rPr lang="en-US" dirty="0" err="1"/>
              <a:t>d’affichage</a:t>
            </a:r>
            <a:r>
              <a:rPr lang="en-US" dirty="0"/>
              <a:t> du </a:t>
            </a:r>
            <a:r>
              <a:rPr lang="en-US" dirty="0" err="1"/>
              <a:t>contenu</a:t>
            </a:r>
            <a:r>
              <a:rPr lang="en-US" dirty="0"/>
              <a:t> d’un </a:t>
            </a:r>
            <a:r>
              <a:rPr lang="en-US" dirty="0" err="1"/>
              <a:t>répertoire</a:t>
            </a:r>
            <a:r>
              <a:rPr lang="en-US" dirty="0"/>
              <a:t>, </a:t>
            </a:r>
            <a:r>
              <a:rPr lang="en-US" dirty="0" err="1"/>
              <a:t>ou</a:t>
            </a:r>
            <a:r>
              <a:rPr lang="en-US" dirty="0"/>
              <a:t> des </a:t>
            </a:r>
            <a:r>
              <a:rPr lang="en-US" dirty="0" err="1"/>
              <a:t>informations</a:t>
            </a:r>
            <a:r>
              <a:rPr lang="en-US" dirty="0"/>
              <a:t> d’un </a:t>
            </a:r>
            <a:r>
              <a:rPr lang="en-US" dirty="0" err="1"/>
              <a:t>fichier</a:t>
            </a:r>
            <a:r>
              <a:rPr lang="en-US" dirty="0"/>
              <a:t> : </a:t>
            </a:r>
            <a:r>
              <a:rPr lang="en-US" dirty="0" err="1">
                <a:latin typeface="Courier New" panose="02070309020205020404" pitchFamily="49" charset="0"/>
                <a:cs typeface="Courier New" panose="02070309020205020404" pitchFamily="49" charset="0"/>
              </a:rPr>
              <a:t>MainFichiers</a:t>
            </a:r>
            <a:endParaRPr lang="fr-F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1430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8E79-62CB-2AAE-7663-82B2A6EA3953}"/>
              </a:ext>
            </a:extLst>
          </p:cNvPr>
          <p:cNvSpPr>
            <a:spLocks noGrp="1"/>
          </p:cNvSpPr>
          <p:nvPr>
            <p:ph type="title"/>
          </p:nvPr>
        </p:nvSpPr>
        <p:spPr/>
        <p:txBody>
          <a:bodyPr/>
          <a:lstStyle/>
          <a:p>
            <a:r>
              <a:rPr lang="en-US" dirty="0" err="1"/>
              <a:t>Quelques</a:t>
            </a:r>
            <a:r>
              <a:rPr lang="en-US" dirty="0"/>
              <a:t> </a:t>
            </a:r>
            <a:r>
              <a:rPr lang="en-US" dirty="0" err="1"/>
              <a:t>exemple</a:t>
            </a:r>
            <a:r>
              <a:rPr lang="en-US" dirty="0"/>
              <a:t> de classes :</a:t>
            </a:r>
            <a:endParaRPr lang="fr-FR" dirty="0"/>
          </a:p>
        </p:txBody>
      </p:sp>
      <p:sp>
        <p:nvSpPr>
          <p:cNvPr id="3" name="Content Placeholder 2">
            <a:extLst>
              <a:ext uri="{FF2B5EF4-FFF2-40B4-BE49-F238E27FC236}">
                <a16:creationId xmlns:a16="http://schemas.microsoft.com/office/drawing/2014/main" id="{4F0DEAB4-4A89-64FC-F090-51C163E0496C}"/>
              </a:ext>
            </a:extLst>
          </p:cNvPr>
          <p:cNvSpPr>
            <a:spLocks noGrp="1"/>
          </p:cNvSpPr>
          <p:nvPr>
            <p:ph idx="1"/>
          </p:nvPr>
        </p:nvSpPr>
        <p:spPr/>
        <p:txBody>
          <a:bodyPr/>
          <a:lstStyle/>
          <a:p>
            <a:r>
              <a:rPr lang="en-US" dirty="0" err="1">
                <a:latin typeface="Courier New" panose="02070309020205020404" pitchFamily="49" charset="0"/>
                <a:cs typeface="Courier New" panose="02070309020205020404" pitchFamily="49" charset="0"/>
              </a:rPr>
              <a:t>FileReader</a:t>
            </a:r>
            <a:endParaRPr lang="en-US" dirty="0">
              <a:latin typeface="Courier New" panose="02070309020205020404" pitchFamily="49" charset="0"/>
              <a:cs typeface="Courier New" panose="02070309020205020404" pitchFamily="49" charset="0"/>
            </a:endParaRPr>
          </a:p>
          <a:p>
            <a:r>
              <a:rPr lang="en-US" dirty="0" err="1">
                <a:latin typeface="Courier New" panose="02070309020205020404" pitchFamily="49" charset="0"/>
                <a:cs typeface="Courier New" panose="02070309020205020404" pitchFamily="49" charset="0"/>
              </a:rPr>
              <a:t>BufferedInputStream</a:t>
            </a:r>
            <a:endParaRPr lang="en-US" dirty="0">
              <a:latin typeface="Courier New" panose="02070309020205020404" pitchFamily="49" charset="0"/>
              <a:cs typeface="Courier New" panose="02070309020205020404" pitchFamily="49" charset="0"/>
            </a:endParaRPr>
          </a:p>
          <a:p>
            <a:r>
              <a:rPr lang="en-US" dirty="0" err="1">
                <a:latin typeface="Courier New" panose="02070309020205020404" pitchFamily="49" charset="0"/>
                <a:cs typeface="Courier New" panose="02070309020205020404" pitchFamily="49" charset="0"/>
              </a:rPr>
              <a:t>RandomAccessFile</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err="1">
                <a:cs typeface="Courier New" panose="02070309020205020404" pitchFamily="49" charset="0"/>
              </a:rPr>
              <a:t>Pourquoi</a:t>
            </a:r>
            <a:r>
              <a:rPr lang="en-US" dirty="0">
                <a:cs typeface="Courier New" panose="02070309020205020404" pitchFamily="49" charset="0"/>
              </a:rPr>
              <a:t> tant de classes ?</a:t>
            </a:r>
          </a:p>
          <a:p>
            <a:r>
              <a:rPr lang="en-US" dirty="0">
                <a:cs typeface="Courier New" panose="02070309020205020404" pitchFamily="49" charset="0"/>
              </a:rPr>
              <a:t>A quoi </a:t>
            </a:r>
            <a:r>
              <a:rPr lang="en-US" dirty="0" err="1">
                <a:cs typeface="Courier New" panose="02070309020205020404" pitchFamily="49" charset="0"/>
              </a:rPr>
              <a:t>servent-elles</a:t>
            </a:r>
            <a:r>
              <a:rPr lang="en-US" dirty="0">
                <a:cs typeface="Courier New" panose="02070309020205020404" pitchFamily="49" charset="0"/>
              </a:rPr>
              <a:t> ?</a:t>
            </a:r>
          </a:p>
          <a:p>
            <a:r>
              <a:rPr lang="en-US" dirty="0">
                <a:cs typeface="Courier New" panose="02070309020205020404" pitchFamily="49" charset="0"/>
              </a:rPr>
              <a:t>Comment </a:t>
            </a:r>
            <a:r>
              <a:rPr lang="en-US" dirty="0" err="1">
                <a:cs typeface="Courier New" panose="02070309020205020404" pitchFamily="49" charset="0"/>
              </a:rPr>
              <a:t>choisir</a:t>
            </a:r>
            <a:r>
              <a:rPr lang="en-US" dirty="0">
                <a:cs typeface="Courier New" panose="02070309020205020404" pitchFamily="49" charset="0"/>
              </a:rPr>
              <a:t> la bonne </a:t>
            </a:r>
            <a:r>
              <a:rPr lang="en-US" dirty="0" err="1">
                <a:cs typeface="Courier New" panose="02070309020205020404" pitchFamily="49" charset="0"/>
              </a:rPr>
              <a:t>classe</a:t>
            </a:r>
            <a:r>
              <a:rPr lang="en-US" dirty="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endParaRPr lang="fr-F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3147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399E6-8E4E-9AC0-B06B-DC5AC2361CC8}"/>
              </a:ext>
            </a:extLst>
          </p:cNvPr>
          <p:cNvSpPr>
            <a:spLocks noGrp="1"/>
          </p:cNvSpPr>
          <p:nvPr>
            <p:ph type="title"/>
          </p:nvPr>
        </p:nvSpPr>
        <p:spPr/>
        <p:txBody>
          <a:bodyPr/>
          <a:lstStyle/>
          <a:p>
            <a:r>
              <a:rPr lang="en-US" dirty="0" err="1"/>
              <a:t>Caractéristiques</a:t>
            </a:r>
            <a:endParaRPr lang="fr-FR" dirty="0"/>
          </a:p>
        </p:txBody>
      </p:sp>
      <p:sp>
        <p:nvSpPr>
          <p:cNvPr id="3" name="Content Placeholder 2">
            <a:extLst>
              <a:ext uri="{FF2B5EF4-FFF2-40B4-BE49-F238E27FC236}">
                <a16:creationId xmlns:a16="http://schemas.microsoft.com/office/drawing/2014/main" id="{4DD95E87-C352-20A1-388E-66CEC7F00CB1}"/>
              </a:ext>
            </a:extLst>
          </p:cNvPr>
          <p:cNvSpPr>
            <a:spLocks noGrp="1"/>
          </p:cNvSpPr>
          <p:nvPr>
            <p:ph idx="1"/>
          </p:nvPr>
        </p:nvSpPr>
        <p:spPr/>
        <p:txBody>
          <a:bodyPr/>
          <a:lstStyle/>
          <a:p>
            <a:r>
              <a:rPr lang="en-US" dirty="0" err="1"/>
              <a:t>Choisir</a:t>
            </a:r>
            <a:r>
              <a:rPr lang="en-US" dirty="0"/>
              <a:t> le </a:t>
            </a:r>
            <a:r>
              <a:rPr lang="en-US" dirty="0" err="1"/>
              <a:t>sens</a:t>
            </a:r>
            <a:r>
              <a:rPr lang="en-US" dirty="0"/>
              <a:t> du flux (entrée </a:t>
            </a:r>
            <a:r>
              <a:rPr lang="en-US" dirty="0" err="1"/>
              <a:t>ou</a:t>
            </a:r>
            <a:r>
              <a:rPr lang="en-US" dirty="0"/>
              <a:t> sortie)</a:t>
            </a:r>
          </a:p>
          <a:p>
            <a:r>
              <a:rPr lang="fr-FR" dirty="0"/>
              <a:t>Choisir le type d’entrée ou de sortie</a:t>
            </a:r>
          </a:p>
          <a:p>
            <a:r>
              <a:rPr lang="fr-FR" dirty="0"/>
              <a:t>Choisir un traitement à effectuer sur le flux (filtre)</a:t>
            </a:r>
          </a:p>
        </p:txBody>
      </p:sp>
    </p:spTree>
    <p:extLst>
      <p:ext uri="{BB962C8B-B14F-4D97-AF65-F5344CB8AC3E}">
        <p14:creationId xmlns:p14="http://schemas.microsoft.com/office/powerpoint/2010/main" val="404154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33785-2C5D-A697-28B9-946E7C6A7642}"/>
              </a:ext>
            </a:extLst>
          </p:cNvPr>
          <p:cNvSpPr>
            <a:spLocks noGrp="1"/>
          </p:cNvSpPr>
          <p:nvPr>
            <p:ph type="title"/>
          </p:nvPr>
        </p:nvSpPr>
        <p:spPr/>
        <p:txBody>
          <a:bodyPr/>
          <a:lstStyle/>
          <a:p>
            <a:r>
              <a:rPr lang="en-US" dirty="0"/>
              <a:t>Des flux et des </a:t>
            </a:r>
            <a:r>
              <a:rPr lang="en-US" dirty="0" err="1"/>
              <a:t>fichiers</a:t>
            </a:r>
            <a:endParaRPr lang="fr-FR" dirty="0"/>
          </a:p>
        </p:txBody>
      </p:sp>
      <p:sp>
        <p:nvSpPr>
          <p:cNvPr id="3" name="Content Placeholder 2">
            <a:extLst>
              <a:ext uri="{FF2B5EF4-FFF2-40B4-BE49-F238E27FC236}">
                <a16:creationId xmlns:a16="http://schemas.microsoft.com/office/drawing/2014/main" id="{A65C22D1-1479-5058-9703-245F7B558886}"/>
              </a:ext>
            </a:extLst>
          </p:cNvPr>
          <p:cNvSpPr>
            <a:spLocks noGrp="1"/>
          </p:cNvSpPr>
          <p:nvPr>
            <p:ph idx="1"/>
          </p:nvPr>
        </p:nvSpPr>
        <p:spPr/>
        <p:txBody>
          <a:bodyPr>
            <a:normAutofit fontScale="92500" lnSpcReduction="10000"/>
          </a:bodyPr>
          <a:lstStyle/>
          <a:p>
            <a:r>
              <a:rPr lang="en-US" dirty="0"/>
              <a:t>Les </a:t>
            </a:r>
            <a:r>
              <a:rPr lang="en-US" dirty="0" err="1"/>
              <a:t>programmes</a:t>
            </a:r>
            <a:r>
              <a:rPr lang="en-US" dirty="0"/>
              <a:t> </a:t>
            </a:r>
            <a:r>
              <a:rPr lang="en-US" dirty="0" err="1"/>
              <a:t>doivent</a:t>
            </a:r>
            <a:r>
              <a:rPr lang="en-US" dirty="0"/>
              <a:t> </a:t>
            </a:r>
            <a:r>
              <a:rPr lang="en-US" dirty="0" err="1"/>
              <a:t>gérer</a:t>
            </a:r>
            <a:r>
              <a:rPr lang="en-US" dirty="0"/>
              <a:t> des entrées et des sorties, </a:t>
            </a:r>
            <a:r>
              <a:rPr lang="en-US" dirty="0" err="1"/>
              <a:t>en</a:t>
            </a:r>
            <a:r>
              <a:rPr lang="en-US" dirty="0"/>
              <a:t> particulier : </a:t>
            </a:r>
            <a:r>
              <a:rPr lang="en-US" dirty="0" err="1"/>
              <a:t>Fichiers</a:t>
            </a:r>
            <a:r>
              <a:rPr lang="en-US" dirty="0"/>
              <a:t> (</a:t>
            </a:r>
            <a:r>
              <a:rPr lang="en-US" dirty="0" err="1"/>
              <a:t>mais</a:t>
            </a:r>
            <a:r>
              <a:rPr lang="en-US" dirty="0"/>
              <a:t> </a:t>
            </a:r>
            <a:r>
              <a:rPr lang="en-US" dirty="0" err="1"/>
              <a:t>aussi</a:t>
            </a:r>
            <a:r>
              <a:rPr lang="en-US" dirty="0"/>
              <a:t> sockets </a:t>
            </a:r>
            <a:r>
              <a:rPr lang="en-US" dirty="0" err="1"/>
              <a:t>réseau</a:t>
            </a:r>
            <a:r>
              <a:rPr lang="en-US" dirty="0"/>
              <a:t>, clavier, </a:t>
            </a:r>
            <a:r>
              <a:rPr lang="en-US" dirty="0" err="1"/>
              <a:t>écran</a:t>
            </a:r>
            <a:r>
              <a:rPr lang="en-US" dirty="0"/>
              <a:t>, </a:t>
            </a:r>
            <a:r>
              <a:rPr lang="en-US" dirty="0" err="1"/>
              <a:t>etc</a:t>
            </a:r>
            <a:r>
              <a:rPr lang="en-US" dirty="0"/>
              <a:t>)</a:t>
            </a:r>
          </a:p>
          <a:p>
            <a:r>
              <a:rPr lang="en-US" dirty="0"/>
              <a:t>2 grands types de flux</a:t>
            </a:r>
          </a:p>
          <a:p>
            <a:pPr lvl="1"/>
            <a:r>
              <a:rPr lang="en-US" dirty="0"/>
              <a:t>Entrée </a:t>
            </a:r>
          </a:p>
          <a:p>
            <a:pPr lvl="1"/>
            <a:r>
              <a:rPr lang="en-US" dirty="0"/>
              <a:t>Sortie </a:t>
            </a:r>
          </a:p>
          <a:p>
            <a:r>
              <a:rPr lang="en-US" dirty="0"/>
              <a:t>2 grands types de </a:t>
            </a:r>
            <a:r>
              <a:rPr lang="en-US" dirty="0" err="1"/>
              <a:t>données</a:t>
            </a:r>
            <a:endParaRPr lang="en-US" dirty="0"/>
          </a:p>
          <a:p>
            <a:pPr lvl="1"/>
            <a:r>
              <a:rPr lang="en-US" dirty="0" err="1"/>
              <a:t>traitement</a:t>
            </a:r>
            <a:r>
              <a:rPr lang="en-US" dirty="0"/>
              <a:t> </a:t>
            </a:r>
            <a:r>
              <a:rPr lang="en-US" dirty="0" err="1"/>
              <a:t>d’octets</a:t>
            </a:r>
            <a:r>
              <a:rPr lang="en-US" dirty="0"/>
              <a:t> (</a:t>
            </a:r>
            <a:r>
              <a:rPr lang="en-US" dirty="0" err="1"/>
              <a:t>binaire</a:t>
            </a:r>
            <a:r>
              <a:rPr lang="en-US" dirty="0"/>
              <a:t>)</a:t>
            </a:r>
          </a:p>
          <a:p>
            <a:pPr lvl="1"/>
            <a:r>
              <a:rPr lang="en-US" dirty="0" err="1"/>
              <a:t>traitement</a:t>
            </a:r>
            <a:r>
              <a:rPr lang="en-US" dirty="0"/>
              <a:t> de </a:t>
            </a:r>
            <a:r>
              <a:rPr lang="en-US" dirty="0" err="1"/>
              <a:t>caractères</a:t>
            </a:r>
            <a:endParaRPr lang="en-US" dirty="0"/>
          </a:p>
          <a:p>
            <a:endParaRPr lang="en-US" dirty="0"/>
          </a:p>
          <a:p>
            <a:r>
              <a:rPr lang="en-US" dirty="0"/>
              <a:t>On </a:t>
            </a:r>
            <a:r>
              <a:rPr lang="en-US" dirty="0" err="1"/>
              <a:t>s’intéresse</a:t>
            </a:r>
            <a:r>
              <a:rPr lang="en-US" dirty="0"/>
              <a:t> dans </a:t>
            </a:r>
            <a:r>
              <a:rPr lang="en-US" dirty="0" err="1"/>
              <a:t>ce</a:t>
            </a:r>
            <a:r>
              <a:rPr lang="en-US" dirty="0"/>
              <a:t> </a:t>
            </a:r>
            <a:r>
              <a:rPr lang="en-US" dirty="0" err="1"/>
              <a:t>cours</a:t>
            </a:r>
            <a:r>
              <a:rPr lang="en-US" dirty="0"/>
              <a:t> à des entrées et sorties de </a:t>
            </a:r>
            <a:r>
              <a:rPr lang="en-US" i="1" dirty="0" err="1"/>
              <a:t>fichiers</a:t>
            </a:r>
            <a:r>
              <a:rPr lang="en-US" i="1" dirty="0"/>
              <a:t> </a:t>
            </a:r>
            <a:r>
              <a:rPr lang="en-US" dirty="0" err="1"/>
              <a:t>uniquement</a:t>
            </a:r>
            <a:r>
              <a:rPr lang="en-US" dirty="0"/>
              <a:t>.</a:t>
            </a:r>
          </a:p>
          <a:p>
            <a:pPr lvl="1"/>
            <a:endParaRPr lang="fr-FR" dirty="0"/>
          </a:p>
        </p:txBody>
      </p:sp>
      <p:graphicFrame>
        <p:nvGraphicFramePr>
          <p:cNvPr id="4" name="Table 3">
            <a:extLst>
              <a:ext uri="{FF2B5EF4-FFF2-40B4-BE49-F238E27FC236}">
                <a16:creationId xmlns:a16="http://schemas.microsoft.com/office/drawing/2014/main" id="{A267BE36-51CD-588E-1B6E-DAA89EDCD9E9}"/>
              </a:ext>
            </a:extLst>
          </p:cNvPr>
          <p:cNvGraphicFramePr>
            <a:graphicFrameLocks noGrp="1"/>
          </p:cNvGraphicFramePr>
          <p:nvPr>
            <p:extLst>
              <p:ext uri="{D42A27DB-BD31-4B8C-83A1-F6EECF244321}">
                <p14:modId xmlns:p14="http://schemas.microsoft.com/office/powerpoint/2010/main" val="4092131585"/>
              </p:ext>
            </p:extLst>
          </p:nvPr>
        </p:nvGraphicFramePr>
        <p:xfrm>
          <a:off x="6096000" y="3041429"/>
          <a:ext cx="5800533" cy="1223010"/>
        </p:xfrm>
        <a:graphic>
          <a:graphicData uri="http://schemas.openxmlformats.org/drawingml/2006/table">
            <a:tbl>
              <a:tblPr/>
              <a:tblGrid>
                <a:gridCol w="1933511">
                  <a:extLst>
                    <a:ext uri="{9D8B030D-6E8A-4147-A177-3AD203B41FA5}">
                      <a16:colId xmlns:a16="http://schemas.microsoft.com/office/drawing/2014/main" val="1407838205"/>
                    </a:ext>
                  </a:extLst>
                </a:gridCol>
                <a:gridCol w="1933511">
                  <a:extLst>
                    <a:ext uri="{9D8B030D-6E8A-4147-A177-3AD203B41FA5}">
                      <a16:colId xmlns:a16="http://schemas.microsoft.com/office/drawing/2014/main" val="3546707697"/>
                    </a:ext>
                  </a:extLst>
                </a:gridCol>
                <a:gridCol w="1933511">
                  <a:extLst>
                    <a:ext uri="{9D8B030D-6E8A-4147-A177-3AD203B41FA5}">
                      <a16:colId xmlns:a16="http://schemas.microsoft.com/office/drawing/2014/main" val="1429321299"/>
                    </a:ext>
                  </a:extLst>
                </a:gridCol>
              </a:tblGrid>
              <a:tr h="0">
                <a:tc>
                  <a:txBody>
                    <a:bodyPr/>
                    <a:lstStyle/>
                    <a:p>
                      <a:pPr algn="ct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Flux d'octets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Flux de caractères</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938235"/>
                  </a:ext>
                </a:extLst>
              </a:tr>
              <a:tr h="0">
                <a:tc>
                  <a:txBody>
                    <a:bodyPr/>
                    <a:lstStyle/>
                    <a:p>
                      <a:pPr algn="ctr"/>
                      <a:r>
                        <a:rPr lang="fr-FR" dirty="0"/>
                        <a:t>Flux d'entrée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t>InputStream</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tc>
                  <a:txBody>
                    <a:bodyPr/>
                    <a:lstStyle/>
                    <a:p>
                      <a:pPr algn="ctr"/>
                      <a:r>
                        <a:rPr lang="fr-FR" dirty="0"/>
                        <a:t>Reader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extLst>
                  <a:ext uri="{0D108BD9-81ED-4DB2-BD59-A6C34878D82A}">
                    <a16:rowId xmlns:a16="http://schemas.microsoft.com/office/drawing/2014/main" val="1305625582"/>
                  </a:ext>
                </a:extLst>
              </a:tr>
              <a:tr h="0">
                <a:tc>
                  <a:txBody>
                    <a:bodyPr/>
                    <a:lstStyle/>
                    <a:p>
                      <a:pPr algn="ctr"/>
                      <a:r>
                        <a:rPr lang="fr-FR"/>
                        <a:t>Flux de sortie</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t>OutputStream</a:t>
                      </a:r>
                      <a:endParaRPr lang="fr-FR" dirty="0"/>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tc>
                  <a:txBody>
                    <a:bodyPr/>
                    <a:lstStyle/>
                    <a:p>
                      <a:pPr algn="ctr"/>
                      <a:r>
                        <a:rPr lang="fr-FR" dirty="0"/>
                        <a:t>Writer</a:t>
                      </a:r>
                    </a:p>
                  </a:txBody>
                  <a:tcPr marL="66675" marR="66675" marT="66675" marB="666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alpha val="75000"/>
                      </a:schemeClr>
                    </a:solidFill>
                  </a:tcPr>
                </a:tc>
                <a:extLst>
                  <a:ext uri="{0D108BD9-81ED-4DB2-BD59-A6C34878D82A}">
                    <a16:rowId xmlns:a16="http://schemas.microsoft.com/office/drawing/2014/main" val="2146448104"/>
                  </a:ext>
                </a:extLst>
              </a:tr>
            </a:tbl>
          </a:graphicData>
        </a:graphic>
      </p:graphicFrame>
      <p:sp>
        <p:nvSpPr>
          <p:cNvPr id="6" name="TextBox 5">
            <a:extLst>
              <a:ext uri="{FF2B5EF4-FFF2-40B4-BE49-F238E27FC236}">
                <a16:creationId xmlns:a16="http://schemas.microsoft.com/office/drawing/2014/main" id="{D14F8FC1-826F-A9B9-E103-C1204F987A48}"/>
              </a:ext>
            </a:extLst>
          </p:cNvPr>
          <p:cNvSpPr txBox="1"/>
          <p:nvPr/>
        </p:nvSpPr>
        <p:spPr>
          <a:xfrm>
            <a:off x="2174033" y="6123543"/>
            <a:ext cx="9367934" cy="461665"/>
          </a:xfrm>
          <a:prstGeom prst="rect">
            <a:avLst/>
          </a:prstGeom>
          <a:noFill/>
        </p:spPr>
        <p:txBody>
          <a:bodyPr wrap="square">
            <a:spAutoFit/>
          </a:bodyPr>
          <a:lstStyle/>
          <a:p>
            <a:r>
              <a:rPr lang="en-US" sz="2400" b="1" dirty="0" err="1"/>
              <a:t>Ces</a:t>
            </a:r>
            <a:r>
              <a:rPr lang="en-US" sz="2400" b="1" dirty="0"/>
              <a:t> (</a:t>
            </a:r>
            <a:r>
              <a:rPr lang="en-US" sz="2400" b="1" dirty="0" err="1"/>
              <a:t>nombreuses</a:t>
            </a:r>
            <a:r>
              <a:rPr lang="en-US" sz="2400" b="1" dirty="0"/>
              <a:t>) classes </a:t>
            </a:r>
            <a:r>
              <a:rPr lang="en-US" sz="2400" b="1" dirty="0" err="1"/>
              <a:t>sont</a:t>
            </a:r>
            <a:r>
              <a:rPr lang="en-US" sz="2400" b="1" dirty="0"/>
              <a:t> </a:t>
            </a:r>
            <a:r>
              <a:rPr lang="en-US" sz="2400" b="1" dirty="0" err="1"/>
              <a:t>présentes</a:t>
            </a:r>
            <a:r>
              <a:rPr lang="en-US" sz="2400" b="1" dirty="0"/>
              <a:t> dans la </a:t>
            </a:r>
            <a:r>
              <a:rPr lang="en-US" sz="2400" b="1" dirty="0" err="1"/>
              <a:t>bibliothèque</a:t>
            </a:r>
            <a:r>
              <a:rPr lang="en-US" sz="2400" b="1" dirty="0"/>
              <a:t> </a:t>
            </a:r>
            <a:r>
              <a:rPr lang="en-US" sz="2400" b="1" dirty="0">
                <a:latin typeface="Courier New" panose="02070309020205020404" pitchFamily="49" charset="0"/>
                <a:cs typeface="Courier New" panose="02070309020205020404" pitchFamily="49" charset="0"/>
              </a:rPr>
              <a:t>java.io</a:t>
            </a:r>
          </a:p>
        </p:txBody>
      </p:sp>
      <p:sp>
        <p:nvSpPr>
          <p:cNvPr id="7" name="TextBox 6">
            <a:extLst>
              <a:ext uri="{FF2B5EF4-FFF2-40B4-BE49-F238E27FC236}">
                <a16:creationId xmlns:a16="http://schemas.microsoft.com/office/drawing/2014/main" id="{87F25001-BC85-174A-4714-975D88BF4F18}"/>
              </a:ext>
            </a:extLst>
          </p:cNvPr>
          <p:cNvSpPr txBox="1"/>
          <p:nvPr/>
        </p:nvSpPr>
        <p:spPr>
          <a:xfrm>
            <a:off x="7968343" y="2604629"/>
            <a:ext cx="2262158" cy="369332"/>
          </a:xfrm>
          <a:prstGeom prst="rect">
            <a:avLst/>
          </a:prstGeom>
          <a:noFill/>
        </p:spPr>
        <p:txBody>
          <a:bodyPr wrap="none" rtlCol="0">
            <a:spAutoFit/>
          </a:bodyPr>
          <a:lstStyle/>
          <a:p>
            <a:r>
              <a:rPr lang="en-US" dirty="0">
                <a:solidFill>
                  <a:srgbClr val="FF0000"/>
                </a:solidFill>
              </a:rPr>
              <a:t>SUFFIXE DE LA CLASSE</a:t>
            </a:r>
            <a:endParaRPr lang="fr-FR" dirty="0">
              <a:solidFill>
                <a:srgbClr val="FF0000"/>
              </a:solidFill>
            </a:endParaRPr>
          </a:p>
        </p:txBody>
      </p:sp>
    </p:spTree>
    <p:extLst>
      <p:ext uri="{BB962C8B-B14F-4D97-AF65-F5344CB8AC3E}">
        <p14:creationId xmlns:p14="http://schemas.microsoft.com/office/powerpoint/2010/main" val="570421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3575</Words>
  <Application>Microsoft Office PowerPoint</Application>
  <PresentationFormat>Widescreen</PresentationFormat>
  <Paragraphs>519</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Courier New</vt:lpstr>
      <vt:lpstr>Office Theme</vt:lpstr>
      <vt:lpstr>Java</vt:lpstr>
      <vt:lpstr>(Flux) et Fichiers</vt:lpstr>
      <vt:lpstr>But du cours (compétences)</vt:lpstr>
      <vt:lpstr>java.io</vt:lpstr>
      <vt:lpstr>Les fichiers : File</vt:lpstr>
      <vt:lpstr>Petits tests introductifs</vt:lpstr>
      <vt:lpstr>Quelques exemple de classes :</vt:lpstr>
      <vt:lpstr>Caractéristiques</vt:lpstr>
      <vt:lpstr>Des flux et des fichiers</vt:lpstr>
      <vt:lpstr>Préfixe de la classe :</vt:lpstr>
      <vt:lpstr>Préfixe de la classe :</vt:lpstr>
      <vt:lpstr>Exemples de classes</vt:lpstr>
      <vt:lpstr>Flux de caractères</vt:lpstr>
      <vt:lpstr>Exemple de lecture de fichier (MainExample)</vt:lpstr>
      <vt:lpstr>Autres méthodes de la classe Reader</vt:lpstr>
      <vt:lpstr>Méthodes de la classe Writer</vt:lpstr>
      <vt:lpstr>Exemple d’écriture de fichier</vt:lpstr>
      <vt:lpstr>Utilisation de classes BufferedReader  et BufferedWriter</vt:lpstr>
      <vt:lpstr>BufferedReader et BufferedWriter</vt:lpstr>
      <vt:lpstr>Flux binaires (octets) : InputStream</vt:lpstr>
      <vt:lpstr>Flux binaires (octets) : OutputStream</vt:lpstr>
      <vt:lpstr>Fichiers à accès direct : RandomAccessFile</vt:lpstr>
      <vt:lpstr>java.nio</vt:lpstr>
      <vt:lpstr>Intérêts de java.nio</vt:lpstr>
      <vt:lpstr>Quelques ajouts pratiques</vt:lpstr>
      <vt:lpstr>Principales classes/interfaces</vt:lpstr>
      <vt:lpstr>Path</vt:lpstr>
      <vt:lpstr>Path</vt:lpstr>
      <vt:lpstr>Path </vt:lpstr>
      <vt:lpstr>Path : comparaison de chemins</vt:lpstr>
      <vt:lpstr>Recherche de fichiers : le GLOB (global command) </vt:lpstr>
      <vt:lpstr>Files</vt:lpstr>
      <vt:lpstr>Files : création de fichiers (y compris temporaires)</vt:lpstr>
      <vt:lpstr>Files : copie, déplacement etc</vt:lpstr>
      <vt:lpstr>Files : copie de fichier</vt:lpstr>
      <vt:lpstr>Ecriture et lecture dans des fichiers</vt:lpstr>
      <vt:lpstr>Options d’ouverture du fichier</vt:lpstr>
      <vt:lpstr>Lectures et écriture</vt:lpstr>
      <vt:lpstr>Fichier RandomAccess : classe SeekableByteChannel</vt:lpstr>
      <vt:lpstr>Et on n’a pas discuté du côté asynchrone ! (voir plus tard)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dc:title>
  <dc:creator>Benjamin Nguyen</dc:creator>
  <cp:lastModifiedBy>Benjamin Nguyen</cp:lastModifiedBy>
  <cp:revision>16</cp:revision>
  <dcterms:created xsi:type="dcterms:W3CDTF">2023-09-24T13:49:44Z</dcterms:created>
  <dcterms:modified xsi:type="dcterms:W3CDTF">2023-10-02T21:40:17Z</dcterms:modified>
</cp:coreProperties>
</file>