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717BB-215B-0508-96A5-DF25CFD83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402C5D-7AE7-69DA-633B-4B7EC6969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5213-2DE1-DBBE-EF0F-22B71B0D2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669-B82E-423C-9745-E93FC1317672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D9A6F-283E-C788-B419-41122241E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84E91-0278-4EE7-F496-06F6753EC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10B4-C03A-44E6-96B7-781DB5B245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14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A7DA4-96E8-613E-1020-0EB6CF96A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3386E5-0370-8B8F-5E5C-06B1FD452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E99F5-477F-AFBD-B205-40A839B6B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669-B82E-423C-9745-E93FC1317672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BD7CC-F99C-8E13-FA4D-EFDB05DBE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544F5-09FA-B380-735A-2F6D3CEBB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10B4-C03A-44E6-96B7-781DB5B245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27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2DAE8F-A42D-5E5F-D561-5392DA3487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004F55-8CFB-2725-04C9-E7BD20D4C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5150B-6C8B-35BD-A489-697238C1E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669-B82E-423C-9745-E93FC1317672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2B600-480B-093D-C97F-17DC6697B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1263D-179C-36F0-19E1-0A6B2A43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10B4-C03A-44E6-96B7-781DB5B245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80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C9D63-71EC-7C03-A020-8E6A7548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68C2A-23F7-7BE6-3FF7-69E67EA6F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AD7F8-E5BB-8674-D7D3-44732425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669-B82E-423C-9745-E93FC1317672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AF603-66C5-5D8F-1A9F-E51E03755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13AFF-298C-89D1-DF70-491532260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10B4-C03A-44E6-96B7-781DB5B245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46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40B6C-6C8A-C64A-A1CC-0B3213F57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4CE34-6943-2932-3D26-F233DE80B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48DB2-47A7-E4AE-CE04-A8CECBA0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669-B82E-423C-9745-E93FC1317672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3575-C849-7348-8A74-C03E14524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ACCD5-E50A-16CE-ADFE-C4C36C262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10B4-C03A-44E6-96B7-781DB5B245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28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2E53-0394-1E88-3C3D-C96193075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90A9D-D35A-EBC0-5FC7-C7BE69A72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DD221-E4BD-DB2A-5E42-0FB0BB0FA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4A7C3-0842-C251-0BF2-D95DAEED9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669-B82E-423C-9745-E93FC1317672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7821D-B6C4-6064-AA94-49C5435E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16C94-BD71-8A2F-B626-B369F050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10B4-C03A-44E6-96B7-781DB5B245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20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AEA86-8CA3-7BE2-CB5E-1A54BA96D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EBE7D-F65B-3E24-E935-A245E5854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09B2F-8DC7-D0A7-34B6-8BED18E77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E06417-7233-A3DF-7147-24BCD4918F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2943C7-D0A6-C73C-8BE0-D50BB6ECA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1293C3-E2A1-45DF-5D58-7AE9754B7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669-B82E-423C-9745-E93FC1317672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C1F285-1296-C2FB-BC52-DCAD2F5F2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974ECF-9F1F-751C-1028-660B89DE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10B4-C03A-44E6-96B7-781DB5B245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88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10990-23EE-3FFC-7ECC-356D1656C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9BCA9C-1CFC-734F-6370-574F91E0E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669-B82E-423C-9745-E93FC1317672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3B9EF-2325-028B-8D90-EE01BAC5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8905B6-EC91-58B0-972C-CB5233C00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10B4-C03A-44E6-96B7-781DB5B245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09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6F4CF-1972-96A5-EB67-2E6B222AC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669-B82E-423C-9745-E93FC1317672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358A5-9881-6382-723E-22B9B4C91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793A7-1B90-E29A-5387-F4978B143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10B4-C03A-44E6-96B7-781DB5B245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71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221AC-19EF-FCBC-2652-E3C733273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4428F-B7AA-A40F-F86C-F5A83EEAC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A12077-B426-25DF-3667-BC67D3F5C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5DAFF-A44D-3D47-5E43-CE3E1318B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669-B82E-423C-9745-E93FC1317672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E2175-5C82-243F-59F1-1D717F58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6EACE-834C-10E8-BD1B-775C0F70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10B4-C03A-44E6-96B7-781DB5B245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83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1581F-7C78-0BB0-C135-B0ADCA86E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1EB5B9-4755-F914-3604-515EC15DD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D705A9-BAB7-8483-5FA4-21AD0D621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FA882-672E-1D30-E748-D839A459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669-B82E-423C-9745-E93FC1317672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2FD3F-FBAA-A754-B1CD-867A6FB4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C28FA-3B49-A802-2292-C110CE8DE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10B4-C03A-44E6-96B7-781DB5B245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31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99A3C-BCCE-20B5-6C10-66C654C7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73B83-9E3C-455B-57A9-6C1739BFD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A8265-3C85-C3D0-3EC8-524FF441E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94669-B82E-423C-9745-E93FC1317672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C13C6-6600-939D-C8A4-57BB899B1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868BA-6881-5B09-2667-DA97AF394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410B4-C03A-44E6-96B7-781DB5B245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91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CB0191-836D-1F1B-99D5-1BB717D73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I- </a:t>
            </a:r>
            <a:r>
              <a:rPr lang="en-US" dirty="0" err="1"/>
              <a:t>Fonctionnement</a:t>
            </a:r>
            <a:r>
              <a:rPr lang="en-US" dirty="0"/>
              <a:t> de la JVM</a:t>
            </a:r>
            <a:endParaRPr lang="fr-FR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90282CD-DE86-3226-DC41-26210431B4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Picture 5" descr="A logo for a institute&#10;&#10;Description automatically generated">
            <a:extLst>
              <a:ext uri="{FF2B5EF4-FFF2-40B4-BE49-F238E27FC236}">
                <a16:creationId xmlns:a16="http://schemas.microsoft.com/office/drawing/2014/main" id="{9EBA0FFD-32DB-CDE0-A77C-542949393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436" y="73892"/>
            <a:ext cx="1819564" cy="1214396"/>
          </a:xfrm>
          <a:prstGeom prst="rect">
            <a:avLst/>
          </a:prstGeom>
        </p:spPr>
      </p:pic>
      <p:pic>
        <p:nvPicPr>
          <p:cNvPr id="7" name="Picture 6" descr="A logo with a cup and a smoke&#10;&#10;Description automatically generated with medium confidence">
            <a:extLst>
              <a:ext uri="{FF2B5EF4-FFF2-40B4-BE49-F238E27FC236}">
                <a16:creationId xmlns:a16="http://schemas.microsoft.com/office/drawing/2014/main" id="{D7361CA1-87CB-9C65-65A1-BBB8E9D099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16" y="0"/>
            <a:ext cx="678356" cy="124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11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076E0-E669-4A58-2AF9-290BAA420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Algos </a:t>
            </a:r>
            <a:r>
              <a:rPr lang="en-US" dirty="0" err="1"/>
              <a:t>utilisés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1629F-E1C5-A755-9BF5-D38DF315E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Plusieurs modes</a:t>
            </a:r>
          </a:p>
          <a:p>
            <a:r>
              <a:rPr lang="fr-FR" dirty="0"/>
              <a:t>Sérial collector </a:t>
            </a:r>
            <a:r>
              <a:rPr lang="fr-FR" i="1" dirty="0"/>
              <a:t>stop the world</a:t>
            </a:r>
            <a:endParaRPr lang="fr-FR" dirty="0"/>
          </a:p>
          <a:p>
            <a:r>
              <a:rPr lang="fr-FR" dirty="0" err="1"/>
              <a:t>Parallel</a:t>
            </a:r>
            <a:r>
              <a:rPr lang="fr-FR" dirty="0"/>
              <a:t> collector </a:t>
            </a:r>
            <a:r>
              <a:rPr lang="fr-FR" i="1" dirty="0"/>
              <a:t>stop the world</a:t>
            </a:r>
          </a:p>
          <a:p>
            <a:r>
              <a:rPr lang="fr-FR" dirty="0"/>
              <a:t>Concurrent </a:t>
            </a:r>
            <a:r>
              <a:rPr lang="fr-FR" dirty="0" err="1"/>
              <a:t>low</a:t>
            </a:r>
            <a:r>
              <a:rPr lang="fr-FR" dirty="0"/>
              <a:t> pause collector : traitements de la </a:t>
            </a:r>
            <a:r>
              <a:rPr lang="fr-FR" dirty="0" err="1"/>
              <a:t>old</a:t>
            </a:r>
            <a:r>
              <a:rPr lang="fr-FR" dirty="0"/>
              <a:t> </a:t>
            </a:r>
            <a:r>
              <a:rPr lang="fr-FR" dirty="0" err="1"/>
              <a:t>generation</a:t>
            </a:r>
            <a:r>
              <a:rPr lang="fr-FR" dirty="0"/>
              <a:t> simultanément de l’application</a:t>
            </a:r>
          </a:p>
          <a:p>
            <a:endParaRPr lang="fr-FR" dirty="0"/>
          </a:p>
          <a:p>
            <a:pPr marL="0" indent="0">
              <a:buNone/>
            </a:pPr>
            <a:r>
              <a:rPr lang="en-US" dirty="0" err="1"/>
              <a:t>Utilisation</a:t>
            </a:r>
            <a:r>
              <a:rPr lang="en-US" dirty="0"/>
              <a:t> </a:t>
            </a:r>
            <a:r>
              <a:rPr lang="en-US" dirty="0" err="1"/>
              <a:t>d’instructions</a:t>
            </a:r>
            <a:r>
              <a:rPr lang="en-US" dirty="0"/>
              <a:t> de la JVM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fr-FR" dirty="0"/>
              <a:t>-</a:t>
            </a:r>
            <a:r>
              <a:rPr lang="fr-FR" dirty="0" err="1"/>
              <a:t>XX:MaxGCPauseMillis</a:t>
            </a:r>
            <a:r>
              <a:rPr lang="fr-FR" dirty="0"/>
              <a:t>=n</a:t>
            </a:r>
          </a:p>
          <a:p>
            <a:pPr lvl="1"/>
            <a:r>
              <a:rPr lang="fr-FR" dirty="0"/>
              <a:t>-</a:t>
            </a:r>
            <a:r>
              <a:rPr lang="fr-FR" dirty="0" err="1"/>
              <a:t>XX:GCTimeRatio</a:t>
            </a:r>
            <a:r>
              <a:rPr lang="fr-FR" dirty="0"/>
              <a:t>=n où n entre dans le calcul du ratio entre le temps du ramasse-miettes et le temps de l'application selon la formule 1 / ( 1 + n )  valeur par défaut : 99, soit 1% du temps pour le GC</a:t>
            </a:r>
          </a:p>
          <a:p>
            <a:pPr lvl="1"/>
            <a:r>
              <a:rPr lang="fr-FR" dirty="0"/>
              <a:t>-</a:t>
            </a:r>
            <a:r>
              <a:rPr lang="fr-FR" dirty="0" err="1"/>
              <a:t>XX:ParallelGCThreads</a:t>
            </a:r>
            <a:r>
              <a:rPr lang="fr-FR" dirty="0"/>
              <a:t>=n</a:t>
            </a:r>
            <a:endParaRPr lang="en-US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8750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37F0-6F69-9238-2D21-D636D6FA8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Recommandations</a:t>
            </a:r>
            <a:r>
              <a:rPr lang="en-US" dirty="0"/>
              <a:t> type </a:t>
            </a:r>
            <a:r>
              <a:rPr lang="en-US" dirty="0" err="1"/>
              <a:t>d’algo</a:t>
            </a:r>
            <a:endParaRPr lang="fr-F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C97B34-47C0-CFE5-39A7-57602F73E08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141220"/>
          <a:ext cx="10515600" cy="257556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16010383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982746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Conditions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Algorithme recommandé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47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Si la taille du tas est inférieure à 100Mb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serial collector -XX:+</a:t>
                      </a:r>
                      <a:r>
                        <a:rPr lang="fr-FR" dirty="0" err="1"/>
                        <a:t>UseSerialGC</a:t>
                      </a:r>
                      <a:endParaRPr lang="fr-FR" dirty="0"/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184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Si la machine est mono processeur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serial collector -XX:+</a:t>
                      </a:r>
                      <a:r>
                        <a:rPr lang="fr-FR" dirty="0" err="1"/>
                        <a:t>UseSerialGC</a:t>
                      </a:r>
                      <a:endParaRPr lang="fr-FR" dirty="0"/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7579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Sans contrainte sur les pauses de l'application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parallel collector -XX:+</a:t>
                      </a:r>
                      <a:r>
                        <a:rPr lang="en-US" dirty="0" err="1"/>
                        <a:t>UseParallelGC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ou</a:t>
                      </a:r>
                      <a:r>
                        <a:rPr lang="en-US" dirty="0"/>
                        <a:t> parallel compacting collector -XX:+</a:t>
                      </a:r>
                      <a:r>
                        <a:rPr lang="en-US" dirty="0" err="1"/>
                        <a:t>UseParallelOldGC</a:t>
                      </a:r>
                      <a:endParaRPr lang="en-US" dirty="0"/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664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Limiter le plus possible les temps de pause de l'application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CMS collector (avec le mode </a:t>
                      </a:r>
                      <a:r>
                        <a:rPr lang="fr-FR" dirty="0" err="1"/>
                        <a:t>incremental</a:t>
                      </a:r>
                      <a:r>
                        <a:rPr lang="fr-FR" dirty="0"/>
                        <a:t> activé si la machine dispose d'un ou deux processeurs) -XX:+</a:t>
                      </a:r>
                      <a:r>
                        <a:rPr lang="fr-FR" dirty="0" err="1"/>
                        <a:t>UseConcMarkSweepGC</a:t>
                      </a:r>
                      <a:endParaRPr lang="fr-FR" dirty="0"/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78751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6F0E7C8-F22B-80B9-8493-7333DE87D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BE304A8-7CA4-0559-D35A-BF823D5EB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4401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763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4674-004B-0930-80CC-8112F65BA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Recommandations</a:t>
            </a:r>
            <a:r>
              <a:rPr lang="en-US" dirty="0"/>
              <a:t> </a:t>
            </a:r>
            <a:r>
              <a:rPr lang="en-US" dirty="0" err="1"/>
              <a:t>paramètres</a:t>
            </a:r>
            <a:endParaRPr lang="fr-F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50005B-DC4F-BAF3-0A60-F2E9EC086C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713514"/>
          <a:ext cx="10515600" cy="257556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72132083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77611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Option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Rôle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340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-</a:t>
                      </a:r>
                      <a:r>
                        <a:rPr lang="fr-FR" dirty="0" err="1"/>
                        <a:t>Xms</a:t>
                      </a:r>
                      <a:endParaRPr lang="fr-FR" dirty="0"/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Taille initiale du tas (heap)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2385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-Xmx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Taille maximale du tas (</a:t>
                      </a:r>
                      <a:r>
                        <a:rPr lang="fr-FR" dirty="0" err="1"/>
                        <a:t>heap</a:t>
                      </a:r>
                      <a:r>
                        <a:rPr lang="fr-FR" dirty="0"/>
                        <a:t>)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183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-Xmn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Taille de la Young </a:t>
                      </a:r>
                      <a:r>
                        <a:rPr lang="fr-FR" dirty="0" err="1"/>
                        <a:t>Generation</a:t>
                      </a:r>
                      <a:r>
                        <a:rPr lang="fr-FR" dirty="0"/>
                        <a:t> du tas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245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-Xss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Taille de la pile (stack) de chaque thread. Si celle-ci est trop petite, une exception de type </a:t>
                      </a:r>
                      <a:r>
                        <a:rPr lang="fr-FR" dirty="0" err="1"/>
                        <a:t>StackOverFlowError</a:t>
                      </a:r>
                      <a:r>
                        <a:rPr lang="fr-FR" dirty="0"/>
                        <a:t> est levée</a:t>
                      </a:r>
                    </a:p>
                    <a:p>
                      <a:pPr algn="ctr"/>
                      <a:r>
                        <a:rPr lang="fr-FR" dirty="0"/>
                        <a:t>Exemple : -Xss1024k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07719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14742B6-F413-70D4-15CC-EB8F78320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F714C-11B6-7108-C5E3-DA975CE4A3BC}"/>
              </a:ext>
            </a:extLst>
          </p:cNvPr>
          <p:cNvSpPr txBox="1"/>
          <p:nvPr/>
        </p:nvSpPr>
        <p:spPr>
          <a:xfrm>
            <a:off x="1529697" y="5776957"/>
            <a:ext cx="9560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Utilisation</a:t>
            </a:r>
            <a:r>
              <a:rPr lang="en-US" dirty="0"/>
              <a:t> de -XX:+</a:t>
            </a:r>
            <a:r>
              <a:rPr lang="en-US" dirty="0" err="1"/>
              <a:t>HeapDumpOnOutOfMemoryError</a:t>
            </a:r>
            <a:r>
              <a:rPr lang="en-US" dirty="0"/>
              <a:t> pour </a:t>
            </a:r>
            <a:r>
              <a:rPr lang="en-US" dirty="0" err="1"/>
              <a:t>obtenir</a:t>
            </a:r>
            <a:r>
              <a:rPr lang="en-US" dirty="0"/>
              <a:t> un dump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cas</a:t>
            </a:r>
            <a:r>
              <a:rPr lang="en-US" dirty="0"/>
              <a:t> </a:t>
            </a:r>
            <a:r>
              <a:rPr lang="en-US" dirty="0" err="1"/>
              <a:t>d’out</a:t>
            </a:r>
            <a:r>
              <a:rPr lang="en-US" dirty="0"/>
              <a:t> of memory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049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A7596-A27F-698C-44B7-E6EDAD71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Caractéristiques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0A704-AD48-86EB-A3EF-14B377FEE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</a:t>
            </a:r>
            <a:r>
              <a:rPr lang="en-US" dirty="0" err="1"/>
              <a:t>est</a:t>
            </a:r>
            <a:r>
              <a:rPr lang="en-US" dirty="0"/>
              <a:t> un </a:t>
            </a:r>
            <a:r>
              <a:rPr lang="en-US" dirty="0" err="1"/>
              <a:t>langage</a:t>
            </a:r>
            <a:r>
              <a:rPr lang="en-US" dirty="0"/>
              <a:t> de </a:t>
            </a:r>
            <a:r>
              <a:rPr lang="en-US" dirty="0" err="1"/>
              <a:t>programmation</a:t>
            </a:r>
            <a:r>
              <a:rPr lang="en-US" dirty="0"/>
              <a:t> </a:t>
            </a:r>
            <a:r>
              <a:rPr lang="en-US" b="1" dirty="0" err="1"/>
              <a:t>objet</a:t>
            </a:r>
            <a:r>
              <a:rPr lang="en-US" dirty="0"/>
              <a:t>, </a:t>
            </a:r>
            <a:r>
              <a:rPr lang="en-US" b="1" dirty="0" err="1"/>
              <a:t>fortement</a:t>
            </a:r>
            <a:r>
              <a:rPr lang="en-US" b="1" dirty="0"/>
              <a:t> </a:t>
            </a:r>
            <a:r>
              <a:rPr lang="en-US" b="1" dirty="0" err="1"/>
              <a:t>typé</a:t>
            </a:r>
            <a:r>
              <a:rPr lang="en-US" b="1" dirty="0"/>
              <a:t>.</a:t>
            </a:r>
          </a:p>
          <a:p>
            <a:r>
              <a:rPr lang="en-US" dirty="0" err="1"/>
              <a:t>Compilé</a:t>
            </a:r>
            <a:r>
              <a:rPr lang="en-US" dirty="0"/>
              <a:t> </a:t>
            </a:r>
            <a:r>
              <a:rPr lang="en-US" dirty="0" err="1"/>
              <a:t>vers</a:t>
            </a:r>
            <a:r>
              <a:rPr lang="en-US" dirty="0"/>
              <a:t> du byte code, </a:t>
            </a:r>
            <a:r>
              <a:rPr lang="en-US" dirty="0" err="1"/>
              <a:t>voir</a:t>
            </a:r>
            <a:r>
              <a:rPr lang="en-US" dirty="0"/>
              <a:t> </a:t>
            </a:r>
            <a:r>
              <a:rPr lang="en-US" dirty="0" err="1"/>
              <a:t>complètement</a:t>
            </a:r>
            <a:r>
              <a:rPr lang="en-US" dirty="0"/>
              <a:t> </a:t>
            </a:r>
            <a:r>
              <a:rPr lang="en-US" dirty="0" err="1"/>
              <a:t>compilé</a:t>
            </a:r>
            <a:r>
              <a:rPr lang="en-US" dirty="0"/>
              <a:t>, </a:t>
            </a:r>
            <a:r>
              <a:rPr lang="en-US" dirty="0" err="1"/>
              <a:t>s’exécute</a:t>
            </a:r>
            <a:r>
              <a:rPr lang="en-US" dirty="0"/>
              <a:t> sur </a:t>
            </a:r>
            <a:r>
              <a:rPr lang="en-US" dirty="0" err="1"/>
              <a:t>une</a:t>
            </a:r>
            <a:r>
              <a:rPr lang="en-US" dirty="0"/>
              <a:t> JVM (Java Virtual Machine). </a:t>
            </a:r>
          </a:p>
          <a:p>
            <a:r>
              <a:rPr lang="en-US" dirty="0"/>
              <a:t>Le code </a:t>
            </a:r>
            <a:r>
              <a:rPr lang="en-US" dirty="0" err="1"/>
              <a:t>compilé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indépendant</a:t>
            </a:r>
            <a:r>
              <a:rPr lang="en-US" dirty="0"/>
              <a:t> de la </a:t>
            </a:r>
            <a:r>
              <a:rPr lang="en-US" dirty="0" err="1"/>
              <a:t>plateforme</a:t>
            </a:r>
            <a:r>
              <a:rPr lang="en-US" dirty="0"/>
              <a:t> (OS)</a:t>
            </a:r>
          </a:p>
          <a:p>
            <a:r>
              <a:rPr lang="en-US" dirty="0"/>
              <a:t>Principe WORA (Write Once Run Anywhere) (</a:t>
            </a:r>
            <a:r>
              <a:rPr lang="en-US" dirty="0" err="1"/>
              <a:t>limite</a:t>
            </a:r>
            <a:r>
              <a:rPr lang="en-US" dirty="0"/>
              <a:t> : multiples </a:t>
            </a:r>
            <a:r>
              <a:rPr lang="en-US" dirty="0" err="1"/>
              <a:t>implémentations</a:t>
            </a:r>
            <a:r>
              <a:rPr lang="en-US" dirty="0"/>
              <a:t> des VMs </a:t>
            </a:r>
            <a:r>
              <a:rPr lang="en-US" dirty="0" err="1"/>
              <a:t>d’exécution</a:t>
            </a:r>
            <a:r>
              <a:rPr lang="en-US" dirty="0"/>
              <a:t>, multiples </a:t>
            </a:r>
            <a:r>
              <a:rPr lang="en-US" dirty="0" err="1"/>
              <a:t>plateformes</a:t>
            </a:r>
            <a:r>
              <a:rPr lang="en-US" dirty="0"/>
              <a:t>, et </a:t>
            </a:r>
            <a:r>
              <a:rPr lang="en-US" dirty="0" err="1"/>
              <a:t>donc</a:t>
            </a:r>
            <a:r>
              <a:rPr lang="en-US" dirty="0"/>
              <a:t> multiples tests </a:t>
            </a:r>
            <a:r>
              <a:rPr lang="en-US" dirty="0" err="1"/>
              <a:t>nécessaires</a:t>
            </a:r>
            <a:r>
              <a:rPr lang="en-US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7024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5C45-A7DA-552B-FE2A-E56D9D2AD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Ingrédients</a:t>
            </a:r>
            <a:r>
              <a:rPr lang="en-US" dirty="0"/>
              <a:t> pour “faire” du Java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B2198-659A-1031-3DFB-BA632A335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JDK (Java Development Kit) : compile les </a:t>
            </a:r>
            <a:r>
              <a:rPr lang="en-US" dirty="0" err="1"/>
              <a:t>programmes</a:t>
            </a:r>
            <a:r>
              <a:rPr lang="en-US" dirty="0"/>
              <a:t> sources (</a:t>
            </a:r>
            <a:r>
              <a:rPr lang="en-US" dirty="0" err="1"/>
              <a:t>compilateur</a:t>
            </a:r>
            <a:r>
              <a:rPr lang="en-US" dirty="0"/>
              <a:t>). Le JDK </a:t>
            </a:r>
            <a:r>
              <a:rPr lang="en-US" dirty="0" err="1"/>
              <a:t>dépend</a:t>
            </a:r>
            <a:r>
              <a:rPr lang="en-US" dirty="0"/>
              <a:t> de la </a:t>
            </a:r>
            <a:r>
              <a:rPr lang="en-US" dirty="0" err="1"/>
              <a:t>plateforme</a:t>
            </a:r>
            <a:r>
              <a:rPr lang="en-US" dirty="0"/>
              <a:t>, </a:t>
            </a:r>
            <a:r>
              <a:rPr lang="en-US" dirty="0" err="1"/>
              <a:t>mais</a:t>
            </a:r>
            <a:r>
              <a:rPr lang="en-US" dirty="0"/>
              <a:t> le code </a:t>
            </a:r>
            <a:r>
              <a:rPr lang="en-US" dirty="0" err="1"/>
              <a:t>généré</a:t>
            </a:r>
            <a:r>
              <a:rPr lang="en-US" dirty="0"/>
              <a:t> ne </a:t>
            </a:r>
            <a:r>
              <a:rPr lang="en-US" dirty="0" err="1"/>
              <a:t>dépend</a:t>
            </a:r>
            <a:r>
              <a:rPr lang="en-US" dirty="0"/>
              <a:t> pas de la </a:t>
            </a:r>
            <a:r>
              <a:rPr lang="en-US" dirty="0" err="1"/>
              <a:t>plateforme</a:t>
            </a:r>
            <a:r>
              <a:rPr lang="en-US" dirty="0"/>
              <a:t> (</a:t>
            </a:r>
            <a:r>
              <a:rPr lang="en-US" dirty="0" err="1"/>
              <a:t>équivalent</a:t>
            </a:r>
            <a:r>
              <a:rPr lang="en-US" dirty="0"/>
              <a:t> des </a:t>
            </a:r>
            <a:r>
              <a:rPr lang="en-US" dirty="0" err="1"/>
              <a:t>fichier</a:t>
            </a:r>
            <a:r>
              <a:rPr lang="en-US" dirty="0"/>
              <a:t> .</a:t>
            </a:r>
            <a:r>
              <a:rPr lang="en-US" dirty="0" err="1"/>
              <a:t>pyc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Python)</a:t>
            </a:r>
          </a:p>
          <a:p>
            <a:r>
              <a:rPr lang="en-US" dirty="0"/>
              <a:t>JRE (Java Runtime Environment) : les </a:t>
            </a:r>
            <a:r>
              <a:rPr lang="en-US" dirty="0" err="1"/>
              <a:t>bibliothèques</a:t>
            </a:r>
            <a:r>
              <a:rPr lang="en-US" dirty="0"/>
              <a:t> </a:t>
            </a:r>
            <a:r>
              <a:rPr lang="en-US" dirty="0" err="1"/>
              <a:t>nécessaires</a:t>
            </a:r>
            <a:r>
              <a:rPr lang="en-US" dirty="0"/>
              <a:t> pour </a:t>
            </a:r>
            <a:r>
              <a:rPr lang="en-US" dirty="0" err="1"/>
              <a:t>exécuter</a:t>
            </a:r>
            <a:r>
              <a:rPr lang="en-US" dirty="0"/>
              <a:t> des </a:t>
            </a:r>
            <a:r>
              <a:rPr lang="en-US" dirty="0" err="1"/>
              <a:t>programmes</a:t>
            </a:r>
            <a:r>
              <a:rPr lang="en-US" dirty="0"/>
              <a:t> Java déjà </a:t>
            </a:r>
            <a:r>
              <a:rPr lang="en-US" dirty="0" err="1"/>
              <a:t>compilés</a:t>
            </a:r>
            <a:endParaRPr lang="en-US" dirty="0"/>
          </a:p>
          <a:p>
            <a:r>
              <a:rPr lang="en-US" dirty="0"/>
              <a:t>JVM (Java Virtual Machine) : machine </a:t>
            </a:r>
            <a:r>
              <a:rPr lang="en-US" dirty="0" err="1"/>
              <a:t>virtuelle</a:t>
            </a:r>
            <a:r>
              <a:rPr lang="en-US" dirty="0"/>
              <a:t> bas </a:t>
            </a:r>
            <a:r>
              <a:rPr lang="en-US" dirty="0" err="1"/>
              <a:t>niveau</a:t>
            </a:r>
            <a:r>
              <a:rPr lang="en-US" dirty="0"/>
              <a:t> </a:t>
            </a:r>
            <a:r>
              <a:rPr lang="en-US" dirty="0" err="1"/>
              <a:t>exécutant</a:t>
            </a:r>
            <a:r>
              <a:rPr lang="en-US" dirty="0"/>
              <a:t> le code (note : </a:t>
            </a:r>
            <a:r>
              <a:rPr lang="en-US" dirty="0" err="1"/>
              <a:t>d’autres</a:t>
            </a:r>
            <a:r>
              <a:rPr lang="en-US" dirty="0"/>
              <a:t> </a:t>
            </a:r>
            <a:r>
              <a:rPr lang="en-US" dirty="0" err="1"/>
              <a:t>langages</a:t>
            </a:r>
            <a:r>
              <a:rPr lang="en-US" dirty="0"/>
              <a:t> que Java </a:t>
            </a:r>
            <a:r>
              <a:rPr lang="en-US" dirty="0" err="1"/>
              <a:t>utilisent</a:t>
            </a:r>
            <a:r>
              <a:rPr lang="en-US" dirty="0"/>
              <a:t> la JVM </a:t>
            </a:r>
            <a:r>
              <a:rPr lang="en-US" dirty="0" err="1"/>
              <a:t>comme</a:t>
            </a:r>
            <a:r>
              <a:rPr lang="en-US" dirty="0"/>
              <a:t> Scala)</a:t>
            </a:r>
          </a:p>
          <a:p>
            <a:r>
              <a:rPr lang="en-US" i="1" dirty="0"/>
              <a:t>Un IDE (Integrated Development Environment) </a:t>
            </a:r>
            <a:r>
              <a:rPr lang="en-US" i="1" dirty="0" err="1"/>
              <a:t>comme</a:t>
            </a:r>
            <a:r>
              <a:rPr lang="en-US" i="1" dirty="0"/>
              <a:t> Eclipse pour </a:t>
            </a:r>
            <a:r>
              <a:rPr lang="en-US" i="1" dirty="0" err="1"/>
              <a:t>écrire</a:t>
            </a:r>
            <a:r>
              <a:rPr lang="en-US" i="1" dirty="0"/>
              <a:t> les </a:t>
            </a:r>
            <a:r>
              <a:rPr lang="en-US" i="1" dirty="0" err="1"/>
              <a:t>programmes</a:t>
            </a:r>
            <a:endParaRPr lang="en-US" i="1" dirty="0"/>
          </a:p>
          <a:p>
            <a:r>
              <a:rPr lang="en-US" i="1" dirty="0"/>
              <a:t>Un Repository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ligne</a:t>
            </a:r>
            <a:r>
              <a:rPr lang="en-US" i="1" dirty="0"/>
              <a:t> pour </a:t>
            </a:r>
            <a:r>
              <a:rPr lang="en-US" i="1" dirty="0" err="1"/>
              <a:t>sauvergarder</a:t>
            </a:r>
            <a:r>
              <a:rPr lang="en-US" i="1" dirty="0"/>
              <a:t>, </a:t>
            </a:r>
            <a:r>
              <a:rPr lang="en-US" i="1" dirty="0" err="1"/>
              <a:t>partager</a:t>
            </a:r>
            <a:r>
              <a:rPr lang="en-US" i="1" dirty="0"/>
              <a:t> et </a:t>
            </a:r>
            <a:r>
              <a:rPr lang="en-US" i="1" dirty="0" err="1"/>
              <a:t>collaborer</a:t>
            </a:r>
            <a:r>
              <a:rPr lang="en-US" i="1" dirty="0"/>
              <a:t> sur un </a:t>
            </a:r>
            <a:r>
              <a:rPr lang="en-US" i="1" dirty="0" err="1"/>
              <a:t>projet</a:t>
            </a:r>
            <a:r>
              <a:rPr lang="en-US" i="1" dirty="0"/>
              <a:t> à </a:t>
            </a:r>
            <a:r>
              <a:rPr lang="en-US" i="1" dirty="0" err="1"/>
              <a:t>plusieurs</a:t>
            </a:r>
            <a:r>
              <a:rPr lang="en-US" i="1" dirty="0"/>
              <a:t> (GitHub)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13091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08796-AD0D-F87C-98E5-0198F3833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JVM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560BA-E2BC-28EF-299F-5FFE2F68AE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= Machine </a:t>
            </a:r>
            <a:r>
              <a:rPr lang="en-US" dirty="0" err="1"/>
              <a:t>Virtuelle</a:t>
            </a:r>
            <a:r>
              <a:rPr lang="en-US" dirty="0"/>
              <a:t> </a:t>
            </a:r>
            <a:r>
              <a:rPr lang="en-US" dirty="0" err="1"/>
              <a:t>permettant</a:t>
            </a:r>
            <a:r>
              <a:rPr lang="en-US" dirty="0"/>
              <a:t> </a:t>
            </a:r>
            <a:r>
              <a:rPr lang="en-US" dirty="0" err="1"/>
              <a:t>d’exécuter</a:t>
            </a:r>
            <a:r>
              <a:rPr lang="en-US" dirty="0"/>
              <a:t> du </a:t>
            </a:r>
            <a:r>
              <a:rPr lang="en-US" i="1" dirty="0"/>
              <a:t>byte code</a:t>
            </a:r>
            <a:r>
              <a:rPr lang="en-US" dirty="0"/>
              <a:t> Java.</a:t>
            </a:r>
          </a:p>
          <a:p>
            <a:endParaRPr lang="en-US" dirty="0"/>
          </a:p>
          <a:p>
            <a:r>
              <a:rPr lang="en-US" dirty="0" err="1"/>
              <a:t>Inclut</a:t>
            </a:r>
            <a:r>
              <a:rPr lang="en-US" dirty="0"/>
              <a:t> un </a:t>
            </a:r>
            <a:r>
              <a:rPr lang="en-US" dirty="0" err="1"/>
              <a:t>compilateur</a:t>
            </a:r>
            <a:r>
              <a:rPr lang="en-US" dirty="0"/>
              <a:t> </a:t>
            </a:r>
            <a:r>
              <a:rPr lang="en-US" i="1" dirty="0"/>
              <a:t>JIT </a:t>
            </a:r>
            <a:r>
              <a:rPr lang="en-US" dirty="0"/>
              <a:t>(Just in Time) qui compile le </a:t>
            </a:r>
            <a:r>
              <a:rPr lang="en-US" i="1" dirty="0"/>
              <a:t>byte code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langage</a:t>
            </a:r>
            <a:r>
              <a:rPr lang="en-US" dirty="0"/>
              <a:t> machine au </a:t>
            </a:r>
            <a:r>
              <a:rPr lang="en-US" dirty="0" err="1"/>
              <a:t>cours</a:t>
            </a:r>
            <a:r>
              <a:rPr lang="en-US" dirty="0"/>
              <a:t> de </a:t>
            </a:r>
            <a:r>
              <a:rPr lang="en-US" dirty="0" err="1"/>
              <a:t>l’exécution</a:t>
            </a:r>
            <a:endParaRPr lang="en-US" dirty="0"/>
          </a:p>
          <a:p>
            <a:r>
              <a:rPr lang="en-US" dirty="0" err="1"/>
              <a:t>Vérifie</a:t>
            </a:r>
            <a:r>
              <a:rPr lang="en-US" dirty="0"/>
              <a:t> la </a:t>
            </a:r>
            <a:r>
              <a:rPr lang="en-US" dirty="0" err="1"/>
              <a:t>sûreté</a:t>
            </a:r>
            <a:r>
              <a:rPr lang="en-US" dirty="0"/>
              <a:t> du byte code (</a:t>
            </a:r>
            <a:r>
              <a:rPr lang="en-US" dirty="0" err="1"/>
              <a:t>branchements</a:t>
            </a:r>
            <a:r>
              <a:rPr lang="en-US" dirty="0"/>
              <a:t> </a:t>
            </a:r>
            <a:r>
              <a:rPr lang="en-US" dirty="0" err="1"/>
              <a:t>valides</a:t>
            </a:r>
            <a:r>
              <a:rPr lang="en-US" dirty="0"/>
              <a:t> au sein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méthode</a:t>
            </a:r>
            <a:r>
              <a:rPr lang="en-US" dirty="0"/>
              <a:t>, </a:t>
            </a:r>
            <a:r>
              <a:rPr lang="en-US" dirty="0" err="1"/>
              <a:t>données</a:t>
            </a:r>
            <a:r>
              <a:rPr lang="en-US" dirty="0"/>
              <a:t> </a:t>
            </a:r>
            <a:r>
              <a:rPr lang="en-US" dirty="0" err="1"/>
              <a:t>réinitialisées</a:t>
            </a:r>
            <a:r>
              <a:rPr lang="en-US" dirty="0"/>
              <a:t>, </a:t>
            </a:r>
            <a:r>
              <a:rPr lang="en-US" dirty="0" err="1"/>
              <a:t>contrôle</a:t>
            </a:r>
            <a:r>
              <a:rPr lang="en-US" dirty="0"/>
              <a:t> de </a:t>
            </a:r>
            <a:r>
              <a:rPr lang="en-US" dirty="0" err="1"/>
              <a:t>l’accès</a:t>
            </a:r>
            <a:r>
              <a:rPr lang="en-US" dirty="0"/>
              <a:t> aux </a:t>
            </a:r>
            <a:r>
              <a:rPr lang="en-US" dirty="0" err="1"/>
              <a:t>données</a:t>
            </a:r>
            <a:r>
              <a:rPr lang="en-US" dirty="0"/>
              <a:t>)</a:t>
            </a:r>
            <a:endParaRPr lang="fr-FR" dirty="0"/>
          </a:p>
        </p:txBody>
      </p:sp>
      <p:pic>
        <p:nvPicPr>
          <p:cNvPr id="6" name="Content Placeholder 5" descr="A diagram of a class loader&#10;&#10;Description automatically generated">
            <a:extLst>
              <a:ext uri="{FF2B5EF4-FFF2-40B4-BE49-F238E27FC236}">
                <a16:creationId xmlns:a16="http://schemas.microsoft.com/office/drawing/2014/main" id="{D6436C78-0EBF-BB47-79AC-BAC3685CA76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431521"/>
            <a:ext cx="5181600" cy="3139545"/>
          </a:xfrm>
        </p:spPr>
      </p:pic>
    </p:spTree>
    <p:extLst>
      <p:ext uri="{BB962C8B-B14F-4D97-AF65-F5344CB8AC3E}">
        <p14:creationId xmlns:p14="http://schemas.microsoft.com/office/powerpoint/2010/main" val="199279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51276-1CED-72BF-DA08-6ABE5D17B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Fonctionnement</a:t>
            </a:r>
            <a:r>
              <a:rPr lang="en-US" dirty="0"/>
              <a:t> </a:t>
            </a:r>
            <a:r>
              <a:rPr lang="en-US" dirty="0" err="1"/>
              <a:t>général</a:t>
            </a:r>
            <a:r>
              <a:rPr lang="en-US" dirty="0"/>
              <a:t> de </a:t>
            </a:r>
            <a:r>
              <a:rPr lang="en-US" dirty="0" err="1"/>
              <a:t>HotSpot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49880-F36A-8531-9E53-F925A6D0EC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HotSpot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compilateur</a:t>
            </a:r>
            <a:r>
              <a:rPr lang="en-US" dirty="0"/>
              <a:t> JIT de Java (</a:t>
            </a:r>
            <a:r>
              <a:rPr lang="en-US" dirty="0" err="1"/>
              <a:t>développé</a:t>
            </a:r>
            <a:r>
              <a:rPr lang="en-US" dirty="0"/>
              <a:t> </a:t>
            </a:r>
            <a:r>
              <a:rPr lang="en-US" dirty="0" err="1"/>
              <a:t>depuis</a:t>
            </a:r>
            <a:r>
              <a:rPr lang="en-US" dirty="0"/>
              <a:t> 1999) </a:t>
            </a:r>
            <a:r>
              <a:rPr lang="en-US" dirty="0" err="1"/>
              <a:t>écrit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C++ et </a:t>
            </a:r>
            <a:r>
              <a:rPr lang="en-US" dirty="0" err="1"/>
              <a:t>Assembleur</a:t>
            </a:r>
            <a:endParaRPr lang="en-US" dirty="0"/>
          </a:p>
          <a:p>
            <a:r>
              <a:rPr lang="en-US" dirty="0" err="1"/>
              <a:t>HotSpot</a:t>
            </a:r>
            <a:r>
              <a:rPr lang="en-US" dirty="0"/>
              <a:t> </a:t>
            </a:r>
            <a:r>
              <a:rPr lang="en-US" dirty="0" err="1"/>
              <a:t>monitore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permanence les parties du code </a:t>
            </a:r>
            <a:r>
              <a:rPr lang="en-US" dirty="0" err="1"/>
              <a:t>exécuté</a:t>
            </a:r>
            <a:r>
              <a:rPr lang="en-US" dirty="0"/>
              <a:t> de </a:t>
            </a:r>
            <a:r>
              <a:rPr lang="en-US" dirty="0" err="1"/>
              <a:t>nombreuses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 (</a:t>
            </a:r>
            <a:r>
              <a:rPr lang="en-US" dirty="0" err="1"/>
              <a:t>dits</a:t>
            </a:r>
            <a:r>
              <a:rPr lang="en-US" dirty="0"/>
              <a:t> des “hotspots”) et les </a:t>
            </a:r>
            <a:r>
              <a:rPr lang="en-US" dirty="0" err="1"/>
              <a:t>optimiser</a:t>
            </a:r>
            <a:endParaRPr lang="en-US" dirty="0"/>
          </a:p>
          <a:p>
            <a:r>
              <a:rPr lang="en-US" dirty="0"/>
              <a:t>Compile </a:t>
            </a:r>
            <a:r>
              <a:rPr lang="en-US" dirty="0" err="1"/>
              <a:t>uniquement</a:t>
            </a:r>
            <a:r>
              <a:rPr lang="en-US" dirty="0"/>
              <a:t> les </a:t>
            </a:r>
            <a:r>
              <a:rPr lang="en-US" dirty="0" err="1"/>
              <a:t>méthodes</a:t>
            </a:r>
            <a:r>
              <a:rPr lang="en-US" dirty="0"/>
              <a:t> </a:t>
            </a:r>
            <a:r>
              <a:rPr lang="en-US" dirty="0" err="1"/>
              <a:t>appelées</a:t>
            </a:r>
            <a:r>
              <a:rPr lang="en-US" dirty="0"/>
              <a:t> “</a:t>
            </a:r>
            <a:r>
              <a:rPr lang="en-US" dirty="0" err="1"/>
              <a:t>fréquemment</a:t>
            </a:r>
            <a:r>
              <a:rPr lang="en-US" dirty="0"/>
              <a:t>” (</a:t>
            </a:r>
            <a:r>
              <a:rPr lang="en-US" dirty="0" err="1"/>
              <a:t>basé</a:t>
            </a:r>
            <a:r>
              <a:rPr lang="en-US" dirty="0"/>
              <a:t> sur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prédiction</a:t>
            </a:r>
            <a:r>
              <a:rPr lang="en-US" dirty="0"/>
              <a:t> du </a:t>
            </a:r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fois</a:t>
            </a:r>
            <a:r>
              <a:rPr lang="en-US" dirty="0"/>
              <a:t> </a:t>
            </a:r>
            <a:r>
              <a:rPr lang="en-US" dirty="0" err="1"/>
              <a:t>qu’elles</a:t>
            </a:r>
            <a:r>
              <a:rPr lang="en-US" dirty="0"/>
              <a:t> </a:t>
            </a:r>
            <a:r>
              <a:rPr lang="en-US" dirty="0" err="1"/>
              <a:t>seront</a:t>
            </a:r>
            <a:r>
              <a:rPr lang="en-US" dirty="0"/>
              <a:t> </a:t>
            </a:r>
            <a:r>
              <a:rPr lang="en-US" dirty="0" err="1"/>
              <a:t>invoquées</a:t>
            </a:r>
            <a:r>
              <a:rPr lang="en-US" dirty="0"/>
              <a:t>)</a:t>
            </a:r>
          </a:p>
          <a:p>
            <a:pPr lvl="1"/>
            <a:endParaRPr lang="fr-F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271A6-2D5D-B36A-66DA-42625F19DB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HotSpot</a:t>
            </a:r>
            <a:r>
              <a:rPr lang="en-US" dirty="0"/>
              <a:t> </a:t>
            </a:r>
            <a:r>
              <a:rPr lang="en-US" dirty="0" err="1"/>
              <a:t>contient</a:t>
            </a:r>
            <a:endParaRPr lang="en-US" dirty="0"/>
          </a:p>
          <a:p>
            <a:endParaRPr lang="en-US" dirty="0"/>
          </a:p>
          <a:p>
            <a:r>
              <a:rPr lang="en-US" dirty="0"/>
              <a:t>Un </a:t>
            </a:r>
            <a:r>
              <a:rPr lang="en-US" dirty="0" err="1"/>
              <a:t>classloader</a:t>
            </a:r>
            <a:r>
              <a:rPr lang="en-US" dirty="0"/>
              <a:t> Java</a:t>
            </a:r>
          </a:p>
          <a:p>
            <a:r>
              <a:rPr lang="en-US" dirty="0"/>
              <a:t>Un </a:t>
            </a:r>
            <a:r>
              <a:rPr lang="en-US" dirty="0" err="1"/>
              <a:t>interpréteur</a:t>
            </a:r>
            <a:r>
              <a:rPr lang="en-US" dirty="0"/>
              <a:t> de bytecode</a:t>
            </a:r>
          </a:p>
          <a:p>
            <a:r>
              <a:rPr lang="en-US" dirty="0"/>
              <a:t>2 </a:t>
            </a:r>
            <a:r>
              <a:rPr lang="en-US" dirty="0" err="1"/>
              <a:t>compilateurs</a:t>
            </a:r>
            <a:endParaRPr lang="en-US" dirty="0"/>
          </a:p>
          <a:p>
            <a:pPr lvl="1"/>
            <a:r>
              <a:rPr lang="en-US" dirty="0"/>
              <a:t>Client (charge </a:t>
            </a:r>
            <a:r>
              <a:rPr lang="en-US" dirty="0" err="1"/>
              <a:t>rapidement</a:t>
            </a:r>
            <a:r>
              <a:rPr lang="en-US" dirty="0"/>
              <a:t>, </a:t>
            </a:r>
            <a:r>
              <a:rPr lang="en-US" dirty="0" err="1"/>
              <a:t>moins</a:t>
            </a:r>
            <a:r>
              <a:rPr lang="en-US" dirty="0"/>
              <a:t> </a:t>
            </a:r>
            <a:r>
              <a:rPr lang="en-US" dirty="0" err="1"/>
              <a:t>d’optimisations</a:t>
            </a:r>
            <a:r>
              <a:rPr lang="en-US" dirty="0"/>
              <a:t> et plus </a:t>
            </a:r>
            <a:r>
              <a:rPr lang="en-US" dirty="0" err="1"/>
              <a:t>d’interprété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Serveur</a:t>
            </a:r>
            <a:r>
              <a:rPr lang="en-US" dirty="0"/>
              <a:t> (charge </a:t>
            </a:r>
            <a:r>
              <a:rPr lang="en-US" dirty="0" err="1"/>
              <a:t>lentement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procédant</a:t>
            </a:r>
            <a:r>
              <a:rPr lang="en-US" dirty="0"/>
              <a:t> à </a:t>
            </a:r>
            <a:r>
              <a:rPr lang="en-US" dirty="0" err="1"/>
              <a:t>davantage</a:t>
            </a:r>
            <a:r>
              <a:rPr lang="en-US" dirty="0"/>
              <a:t> </a:t>
            </a:r>
            <a:r>
              <a:rPr lang="en-US" dirty="0" err="1"/>
              <a:t>d’optimisations</a:t>
            </a:r>
            <a:r>
              <a:rPr lang="en-US" dirty="0"/>
              <a:t> </a:t>
            </a:r>
            <a:r>
              <a:rPr lang="en-US" dirty="0" err="1"/>
              <a:t>préalables</a:t>
            </a:r>
            <a:r>
              <a:rPr lang="en-US" dirty="0"/>
              <a:t>)</a:t>
            </a:r>
          </a:p>
          <a:p>
            <a:r>
              <a:rPr lang="en-US" dirty="0"/>
              <a:t>Des </a:t>
            </a:r>
            <a:r>
              <a:rPr lang="en-US" i="1" dirty="0"/>
              <a:t>Garbage Collectors</a:t>
            </a:r>
          </a:p>
          <a:p>
            <a:r>
              <a:rPr lang="en-US" dirty="0"/>
              <a:t>Des </a:t>
            </a:r>
            <a:r>
              <a:rPr lang="en-US" dirty="0" err="1"/>
              <a:t>bibliothèques</a:t>
            </a:r>
            <a:r>
              <a:rPr lang="en-US" dirty="0"/>
              <a:t> runtime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7243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7C15E2E-F90E-1244-91C8-93217C2B5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Fonctionnement</a:t>
            </a:r>
            <a:r>
              <a:rPr lang="en-US" dirty="0"/>
              <a:t> d’un garbage collector (</a:t>
            </a:r>
            <a:r>
              <a:rPr lang="en-US" dirty="0" err="1"/>
              <a:t>Ramasse</a:t>
            </a:r>
            <a:r>
              <a:rPr lang="en-US" dirty="0"/>
              <a:t> </a:t>
            </a:r>
            <a:r>
              <a:rPr lang="en-US" dirty="0" err="1"/>
              <a:t>Miettes</a:t>
            </a:r>
            <a:r>
              <a:rPr lang="en-US" dirty="0"/>
              <a:t>)</a:t>
            </a:r>
            <a:endParaRPr lang="fr-FR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26EB55-5DB1-69F8-8283-02F30DBF5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Rôle</a:t>
            </a:r>
            <a:r>
              <a:rPr lang="en-US" dirty="0"/>
              <a:t> du Garbage Collector 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s'assurer que tout objet dont il existe encore une référence n'est pas supprimé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récupérer la mémoire des objets inutilisés (dont il n'existe plus aucune référence)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éventuellement défragmenter (compacter) la mémoire de la JVM selon l'algorithme utilisé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intervenir dans l'allocation de la mémoire pour les nouveaux objets à cause du point précédent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2876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09BDC-EA80-2EAA-5AB3-496E7D45B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Grandes </a:t>
            </a:r>
            <a:r>
              <a:rPr lang="en-US" dirty="0" err="1"/>
              <a:t>lignes</a:t>
            </a:r>
            <a:r>
              <a:rPr lang="en-US" dirty="0"/>
              <a:t> de </a:t>
            </a:r>
            <a:r>
              <a:rPr lang="en-US" dirty="0" err="1"/>
              <a:t>l’algo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265B1-CEBA-F93F-0D98-C69C18CC4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Parcourir l'espace mémoire, </a:t>
            </a:r>
          </a:p>
          <a:p>
            <a:pPr marL="457200" lvl="1" indent="0">
              <a:buNone/>
            </a:pPr>
            <a:r>
              <a:rPr lang="fr-FR" dirty="0"/>
              <a:t>1.1 Marquer les objets dont il existe au moins une référence de la part d'un autre objet. /!\ références circulaires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Tous les objets qui ne sont pas marqués sont éligibles pour récupérer leur mémoire.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Leur espace mémoire sera libéré par le ramasse-miettes ce qui augmentera l'espace mémoire libre de la JVM.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6768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079FF-5B0D-DCC5-BEA0-D7394E4CA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Limites</a:t>
            </a:r>
            <a:r>
              <a:rPr lang="en-US" dirty="0"/>
              <a:t> du garbage collector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3E504-F3C7-BB90-9F2F-19753FE4D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Si on a </a:t>
            </a:r>
            <a:r>
              <a:rPr lang="en-US" dirty="0" err="1"/>
              <a:t>besoin</a:t>
            </a:r>
            <a:r>
              <a:rPr lang="en-US" dirty="0"/>
              <a:t> </a:t>
            </a:r>
            <a:r>
              <a:rPr lang="en-US" dirty="0" err="1"/>
              <a:t>ponctuellement</a:t>
            </a:r>
            <a:r>
              <a:rPr lang="en-US" dirty="0"/>
              <a:t> de trop de </a:t>
            </a:r>
            <a:r>
              <a:rPr lang="en-US" dirty="0" err="1"/>
              <a:t>mémoire</a:t>
            </a:r>
            <a:r>
              <a:rPr lang="en-US" dirty="0"/>
              <a:t>, </a:t>
            </a:r>
            <a:r>
              <a:rPr lang="en-US" dirty="0" err="1"/>
              <a:t>ça</a:t>
            </a:r>
            <a:r>
              <a:rPr lang="en-US" dirty="0"/>
              <a:t> ne </a:t>
            </a:r>
            <a:r>
              <a:rPr lang="en-US" dirty="0" err="1"/>
              <a:t>résout</a:t>
            </a:r>
            <a:r>
              <a:rPr lang="en-US" dirty="0"/>
              <a:t> </a:t>
            </a:r>
            <a:r>
              <a:rPr lang="en-US" dirty="0" err="1"/>
              <a:t>rien</a:t>
            </a:r>
            <a:r>
              <a:rPr lang="en-US" dirty="0"/>
              <a:t> (executer avec un plus grand </a:t>
            </a:r>
            <a:r>
              <a:rPr lang="en-US" dirty="0" err="1"/>
              <a:t>paramètre</a:t>
            </a:r>
            <a:r>
              <a:rPr lang="en-US" dirty="0"/>
              <a:t> –</a:t>
            </a:r>
            <a:r>
              <a:rPr lang="en-US" dirty="0" err="1"/>
              <a:t>Xmx</a:t>
            </a:r>
            <a:r>
              <a:rPr lang="en-US" dirty="0"/>
              <a:t> qui par </a:t>
            </a:r>
            <a:r>
              <a:rPr lang="en-US" dirty="0" err="1"/>
              <a:t>défaut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de 256Mo)</a:t>
            </a:r>
          </a:p>
          <a:p>
            <a:r>
              <a:rPr lang="en-US" dirty="0" err="1"/>
              <a:t>N’empêche</a:t>
            </a:r>
            <a:r>
              <a:rPr lang="en-US" dirty="0"/>
              <a:t> pas les </a:t>
            </a:r>
            <a:r>
              <a:rPr lang="en-US" dirty="0" err="1"/>
              <a:t>fuites</a:t>
            </a:r>
            <a:r>
              <a:rPr lang="en-US" dirty="0"/>
              <a:t> de </a:t>
            </a:r>
            <a:r>
              <a:rPr lang="en-US" dirty="0" err="1"/>
              <a:t>mémoire</a:t>
            </a:r>
            <a:r>
              <a:rPr lang="en-US" dirty="0"/>
              <a:t> (</a:t>
            </a:r>
            <a:r>
              <a:rPr lang="en-US" dirty="0" err="1"/>
              <a:t>si</a:t>
            </a:r>
            <a:r>
              <a:rPr lang="en-US" dirty="0"/>
              <a:t> on </a:t>
            </a:r>
            <a:r>
              <a:rPr lang="en-US" dirty="0" err="1"/>
              <a:t>crée</a:t>
            </a:r>
            <a:r>
              <a:rPr lang="en-US" dirty="0"/>
              <a:t> à force trop </a:t>
            </a:r>
            <a:r>
              <a:rPr lang="en-US" dirty="0" err="1"/>
              <a:t>d’objets</a:t>
            </a:r>
            <a:r>
              <a:rPr lang="en-US" dirty="0"/>
              <a:t>)</a:t>
            </a:r>
          </a:p>
          <a:p>
            <a:r>
              <a:rPr lang="en-US" dirty="0" err="1"/>
              <a:t>Consomme</a:t>
            </a:r>
            <a:r>
              <a:rPr lang="en-US" dirty="0"/>
              <a:t> des </a:t>
            </a:r>
            <a:r>
              <a:rPr lang="en-US" dirty="0" err="1"/>
              <a:t>ressources</a:t>
            </a:r>
            <a:r>
              <a:rPr lang="en-US" dirty="0"/>
              <a:t> (à la </a:t>
            </a:r>
            <a:r>
              <a:rPr lang="en-US" dirty="0" err="1"/>
              <a:t>fois</a:t>
            </a:r>
            <a:r>
              <a:rPr lang="en-US" dirty="0"/>
              <a:t> pour </a:t>
            </a:r>
            <a:r>
              <a:rPr lang="en-US" dirty="0" err="1"/>
              <a:t>libérer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aussi</a:t>
            </a:r>
            <a:r>
              <a:rPr lang="en-US" dirty="0"/>
              <a:t> pour </a:t>
            </a:r>
            <a:r>
              <a:rPr lang="en-US" dirty="0" err="1"/>
              <a:t>allouer</a:t>
            </a:r>
            <a:r>
              <a:rPr lang="en-US" dirty="0"/>
              <a:t> car le GC </a:t>
            </a:r>
            <a:r>
              <a:rPr lang="en-US" dirty="0" err="1"/>
              <a:t>est</a:t>
            </a:r>
            <a:r>
              <a:rPr lang="en-US" dirty="0"/>
              <a:t> responsible de la </a:t>
            </a:r>
            <a:r>
              <a:rPr lang="en-US" dirty="0" err="1"/>
              <a:t>défragmentation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1086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AF6B0-5E78-E2F3-1630-63A15DD8B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Implémentation</a:t>
            </a:r>
            <a:r>
              <a:rPr lang="en-US" dirty="0"/>
              <a:t> du GC </a:t>
            </a:r>
            <a:r>
              <a:rPr lang="en-US" dirty="0" err="1"/>
              <a:t>en</a:t>
            </a:r>
            <a:r>
              <a:rPr lang="en-US" dirty="0"/>
              <a:t> Java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28163-AD7E-6329-6E88-BB91541DC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Utilisation</a:t>
            </a:r>
            <a:r>
              <a:rPr lang="en-US" dirty="0"/>
              <a:t> de </a:t>
            </a:r>
            <a:r>
              <a:rPr lang="en-US" i="1" dirty="0" err="1"/>
              <a:t>générations</a:t>
            </a:r>
            <a:endParaRPr lang="en-US" i="1" dirty="0"/>
          </a:p>
          <a:p>
            <a:pPr lvl="1"/>
            <a:r>
              <a:rPr lang="en-US" dirty="0" err="1"/>
              <a:t>Collecte</a:t>
            </a:r>
            <a:r>
              <a:rPr lang="en-US" dirty="0"/>
              <a:t> </a:t>
            </a:r>
            <a:r>
              <a:rPr lang="en-US" dirty="0" err="1"/>
              <a:t>fréquente</a:t>
            </a:r>
            <a:r>
              <a:rPr lang="en-US" dirty="0"/>
              <a:t> sur des </a:t>
            </a:r>
            <a:r>
              <a:rPr lang="en-US" dirty="0" err="1"/>
              <a:t>objets</a:t>
            </a:r>
            <a:r>
              <a:rPr lang="en-US" dirty="0"/>
              <a:t> </a:t>
            </a:r>
            <a:r>
              <a:rPr lang="en-US" dirty="0" err="1"/>
              <a:t>dits</a:t>
            </a:r>
            <a:r>
              <a:rPr lang="en-US" dirty="0"/>
              <a:t> de la </a:t>
            </a:r>
            <a:r>
              <a:rPr lang="en-US" i="1" dirty="0" err="1"/>
              <a:t>jeune</a:t>
            </a:r>
            <a:r>
              <a:rPr lang="en-US" i="1" dirty="0"/>
              <a:t> </a:t>
            </a:r>
            <a:r>
              <a:rPr lang="en-US" i="1" dirty="0" err="1"/>
              <a:t>génération</a:t>
            </a:r>
            <a:endParaRPr lang="en-US" dirty="0"/>
          </a:p>
          <a:p>
            <a:pPr lvl="1"/>
            <a:r>
              <a:rPr lang="en-US" dirty="0" err="1"/>
              <a:t>Collecte</a:t>
            </a:r>
            <a:r>
              <a:rPr lang="en-US" dirty="0"/>
              <a:t> plus rare sur des </a:t>
            </a:r>
            <a:r>
              <a:rPr lang="en-US" dirty="0" err="1"/>
              <a:t>objets</a:t>
            </a:r>
            <a:r>
              <a:rPr lang="en-US" dirty="0"/>
              <a:t> de la </a:t>
            </a:r>
            <a:r>
              <a:rPr lang="en-US" i="1" dirty="0" err="1"/>
              <a:t>vieille</a:t>
            </a:r>
            <a:r>
              <a:rPr lang="en-US" i="1" dirty="0"/>
              <a:t> </a:t>
            </a:r>
            <a:r>
              <a:rPr lang="en-US" i="1" dirty="0" err="1"/>
              <a:t>génération</a:t>
            </a:r>
            <a:endParaRPr lang="en-US" i="1" dirty="0"/>
          </a:p>
          <a:p>
            <a:r>
              <a:rPr lang="en-US" dirty="0"/>
              <a:t>On passe dans la </a:t>
            </a:r>
            <a:r>
              <a:rPr lang="en-US" dirty="0" err="1"/>
              <a:t>vieille</a:t>
            </a:r>
            <a:r>
              <a:rPr lang="en-US" dirty="0"/>
              <a:t> </a:t>
            </a:r>
            <a:r>
              <a:rPr lang="en-US" dirty="0" err="1"/>
              <a:t>génération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on </a:t>
            </a:r>
            <a:r>
              <a:rPr lang="en-US" dirty="0" err="1"/>
              <a:t>survit</a:t>
            </a:r>
            <a:r>
              <a:rPr lang="en-US" dirty="0"/>
              <a:t> à </a:t>
            </a:r>
            <a:r>
              <a:rPr lang="en-US" dirty="0" err="1"/>
              <a:t>plusieurs</a:t>
            </a:r>
            <a:r>
              <a:rPr lang="en-US" dirty="0"/>
              <a:t> </a:t>
            </a:r>
            <a:r>
              <a:rPr lang="en-US" dirty="0" err="1"/>
              <a:t>collectes</a:t>
            </a:r>
            <a:r>
              <a:rPr lang="en-US" dirty="0"/>
              <a:t> </a:t>
            </a:r>
            <a:r>
              <a:rPr lang="en-US" dirty="0" err="1"/>
              <a:t>d’objets</a:t>
            </a:r>
            <a:r>
              <a:rPr lang="en-US" dirty="0"/>
              <a:t> de la </a:t>
            </a:r>
            <a:r>
              <a:rPr lang="en-US" i="1" dirty="0" err="1"/>
              <a:t>jeune</a:t>
            </a:r>
            <a:r>
              <a:rPr lang="en-US" i="1" dirty="0"/>
              <a:t> </a:t>
            </a:r>
            <a:r>
              <a:rPr lang="en-US" dirty="0" err="1"/>
              <a:t>génération</a:t>
            </a:r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72840F-99B4-8137-3617-A5B7BC803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4233612"/>
            <a:ext cx="68580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2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853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I- Fonctionnement de la JVM</vt:lpstr>
      <vt:lpstr>Caractéristiques</vt:lpstr>
      <vt:lpstr>Ingrédients pour “faire” du Java</vt:lpstr>
      <vt:lpstr>La JVM</vt:lpstr>
      <vt:lpstr>Fonctionnement général de HotSpot</vt:lpstr>
      <vt:lpstr>Fonctionnement d’un garbage collector (Ramasse Miettes)</vt:lpstr>
      <vt:lpstr>Grandes lignes de l’algo</vt:lpstr>
      <vt:lpstr>Limites du garbage collector</vt:lpstr>
      <vt:lpstr>Implémentation du GC en Java</vt:lpstr>
      <vt:lpstr>Algos utilisés</vt:lpstr>
      <vt:lpstr>Recommandations type d’algo</vt:lpstr>
      <vt:lpstr>Recommandations paramètres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 Fonctionnement de la JVM</dc:title>
  <dc:creator>Benjamin Nguyen</dc:creator>
  <cp:lastModifiedBy>Benjamin Nguyen</cp:lastModifiedBy>
  <cp:revision>1</cp:revision>
  <dcterms:created xsi:type="dcterms:W3CDTF">2023-09-18T21:54:58Z</dcterms:created>
  <dcterms:modified xsi:type="dcterms:W3CDTF">2023-09-18T21:55:13Z</dcterms:modified>
</cp:coreProperties>
</file>