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03" r:id="rId3"/>
    <p:sldId id="384" r:id="rId4"/>
    <p:sldId id="402" r:id="rId5"/>
    <p:sldId id="353" r:id="rId6"/>
    <p:sldId id="354" r:id="rId7"/>
    <p:sldId id="355" r:id="rId8"/>
    <p:sldId id="264" r:id="rId9"/>
    <p:sldId id="385" r:id="rId10"/>
    <p:sldId id="410" r:id="rId11"/>
    <p:sldId id="411" r:id="rId12"/>
    <p:sldId id="412" r:id="rId13"/>
    <p:sldId id="415" r:id="rId14"/>
    <p:sldId id="386" r:id="rId15"/>
    <p:sldId id="272" r:id="rId16"/>
    <p:sldId id="260" r:id="rId17"/>
    <p:sldId id="416" r:id="rId18"/>
    <p:sldId id="271" r:id="rId19"/>
    <p:sldId id="405" r:id="rId20"/>
    <p:sldId id="417" r:id="rId21"/>
    <p:sldId id="276" r:id="rId22"/>
    <p:sldId id="297" r:id="rId23"/>
    <p:sldId id="280" r:id="rId24"/>
    <p:sldId id="281" r:id="rId25"/>
    <p:sldId id="393" r:id="rId26"/>
    <p:sldId id="283" r:id="rId27"/>
    <p:sldId id="284" r:id="rId28"/>
    <p:sldId id="285" r:id="rId29"/>
    <p:sldId id="287" r:id="rId30"/>
    <p:sldId id="387" r:id="rId31"/>
    <p:sldId id="293" r:id="rId32"/>
    <p:sldId id="294" r:id="rId33"/>
    <p:sldId id="295" r:id="rId34"/>
    <p:sldId id="296" r:id="rId35"/>
    <p:sldId id="289" r:id="rId36"/>
    <p:sldId id="290" r:id="rId37"/>
    <p:sldId id="291" r:id="rId38"/>
    <p:sldId id="418" r:id="rId39"/>
    <p:sldId id="419" r:id="rId40"/>
    <p:sldId id="423" r:id="rId41"/>
    <p:sldId id="424" r:id="rId42"/>
    <p:sldId id="425" r:id="rId43"/>
    <p:sldId id="426" r:id="rId44"/>
    <p:sldId id="427" r:id="rId45"/>
    <p:sldId id="428" r:id="rId46"/>
    <p:sldId id="429" r:id="rId47"/>
    <p:sldId id="430" r:id="rId48"/>
    <p:sldId id="431" r:id="rId49"/>
    <p:sldId id="388" r:id="rId50"/>
    <p:sldId id="298" r:id="rId51"/>
    <p:sldId id="304" r:id="rId52"/>
    <p:sldId id="308" r:id="rId53"/>
    <p:sldId id="305" r:id="rId54"/>
    <p:sldId id="309" r:id="rId55"/>
    <p:sldId id="310" r:id="rId56"/>
    <p:sldId id="311" r:id="rId57"/>
    <p:sldId id="420" r:id="rId58"/>
    <p:sldId id="406" r:id="rId59"/>
    <p:sldId id="435" r:id="rId60"/>
    <p:sldId id="394" r:id="rId61"/>
    <p:sldId id="395" r:id="rId62"/>
    <p:sldId id="407" r:id="rId63"/>
    <p:sldId id="279" r:id="rId64"/>
    <p:sldId id="282" r:id="rId65"/>
    <p:sldId id="436" r:id="rId66"/>
    <p:sldId id="422" r:id="rId67"/>
    <p:sldId id="390" r:id="rId68"/>
    <p:sldId id="437" r:id="rId69"/>
    <p:sldId id="391" r:id="rId70"/>
    <p:sldId id="318" r:id="rId71"/>
    <p:sldId id="434" r:id="rId72"/>
    <p:sldId id="408" r:id="rId73"/>
    <p:sldId id="421" r:id="rId74"/>
    <p:sldId id="292" r:id="rId75"/>
    <p:sldId id="383" r:id="rId76"/>
    <p:sldId id="382" r:id="rId77"/>
    <p:sldId id="377" r:id="rId78"/>
    <p:sldId id="398" r:id="rId79"/>
    <p:sldId id="399" r:id="rId80"/>
    <p:sldId id="400" r:id="rId81"/>
    <p:sldId id="401" r:id="rId82"/>
    <p:sldId id="432" r:id="rId83"/>
    <p:sldId id="43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74F3C-DE10-4C4D-AD27-83278A247B7C}" type="datetimeFigureOut">
              <a:rPr lang="en-GB" smtClean="0"/>
              <a:pPr/>
              <a:t>25/03/2020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C8D7F-B1AD-4CB5-9752-B79699E98CC9}" type="slidenum">
              <a:rPr lang="en-GB" smtClean="0"/>
              <a:pPr/>
              <a:t>‹N°›</a:t>
            </a:fld>
            <a:endParaRPr lang="en-GB"/>
          </a:p>
        </p:txBody>
      </p:sp>
    </p:spTree>
    <p:extLst>
      <p:ext uri="{BB962C8B-B14F-4D97-AF65-F5344CB8AC3E}">
        <p14:creationId xmlns:p14="http://schemas.microsoft.com/office/powerpoint/2010/main" xmlns="" val="404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BBC8D7F-B1AD-4CB5-9752-B79699E98CC9}" type="slidenum">
              <a:rPr lang="en-GB" smtClean="0"/>
              <a:pPr/>
              <a:t>1</a:t>
            </a:fld>
            <a:endParaRPr lang="en-GB"/>
          </a:p>
        </p:txBody>
      </p:sp>
    </p:spTree>
    <p:extLst>
      <p:ext uri="{BB962C8B-B14F-4D97-AF65-F5344CB8AC3E}">
        <p14:creationId xmlns:p14="http://schemas.microsoft.com/office/powerpoint/2010/main" xmlns="" val="343290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BAA1CBE7-62A8-4758-B6B8-5AFA380F99AF}"/>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50522FC2-3BBD-4EB4-8EA0-88B69A8B5176}" type="slidenum">
              <a:rPr/>
              <a:pPr lvl="0"/>
              <a:t>22</a:t>
            </a:fld>
            <a:endParaRPr lang="fr-FR"/>
          </a:p>
        </p:txBody>
      </p:sp>
      <p:sp>
        <p:nvSpPr>
          <p:cNvPr id="2" name="Rectangle 7">
            <a:extLst>
              <a:ext uri="{FF2B5EF4-FFF2-40B4-BE49-F238E27FC236}">
                <a16:creationId xmlns:a16="http://schemas.microsoft.com/office/drawing/2014/main" xmlns="" id="{0B62EE21-6C11-4435-8471-E5AE13A1D77D}"/>
              </a:ext>
            </a:extLst>
          </p:cNvPr>
          <p:cNvSpPr/>
          <p:nvPr/>
        </p:nvSpPr>
        <p:spPr>
          <a:xfrm>
            <a:off x="4021200" y="9721800"/>
            <a:ext cx="3076560" cy="51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000" tIns="49680" rIns="99000" bIns="4968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E88CDCA6-3DF4-46C0-92D1-A28DE82595B7}"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22</a:t>
            </a:fld>
            <a:endParaRPr lang="fr-FR" sz="13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BDC9866F-F7C0-409D-AC92-BB5C4484F779}"/>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4" name="ZoneTexte 3">
            <a:extLst>
              <a:ext uri="{FF2B5EF4-FFF2-40B4-BE49-F238E27FC236}">
                <a16:creationId xmlns:a16="http://schemas.microsoft.com/office/drawing/2014/main" xmlns="" id="{EC59A63D-D774-4D71-80DA-E0A542E47B00}"/>
              </a:ext>
            </a:extLst>
          </p:cNvPr>
          <p:cNvSpPr txBox="1"/>
          <p:nvPr/>
        </p:nvSpPr>
        <p:spPr>
          <a:xfrm>
            <a:off x="709560" y="4861080"/>
            <a:ext cx="5680079" cy="4605120"/>
          </a:xfrm>
          <a:prstGeom prst="rect">
            <a:avLst/>
          </a:prstGeom>
          <a:noFill/>
          <a:ln>
            <a:noFill/>
          </a:ln>
        </p:spPr>
        <p:txBody>
          <a:bodyPr vert="horz" wrap="square" lIns="99000" tIns="49680" rIns="99000" bIns="49680" anchor="t"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139804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0CF8444B-7959-4B72-BFD2-265263166A91}"/>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A6F9DF3A-0D74-4FCF-9429-B222C89AC1A6}" type="slidenum">
              <a:rPr/>
              <a:pPr lvl="0"/>
              <a:t>23</a:t>
            </a:fld>
            <a:endParaRPr lang="fr-FR"/>
          </a:p>
        </p:txBody>
      </p:sp>
      <p:sp>
        <p:nvSpPr>
          <p:cNvPr id="2" name="Forme libre : forme 1">
            <a:extLst>
              <a:ext uri="{FF2B5EF4-FFF2-40B4-BE49-F238E27FC236}">
                <a16:creationId xmlns:a16="http://schemas.microsoft.com/office/drawing/2014/main" xmlns="" id="{0A7C3B0F-6D22-4DDB-A489-B8F7E777E40F}"/>
              </a:ext>
            </a:extLst>
          </p:cNvPr>
          <p:cNvSpPr/>
          <p:nvPr/>
        </p:nvSpPr>
        <p:spPr>
          <a:xfrm>
            <a:off x="4021200" y="972108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18286D2-50B1-4374-96D7-C88164C3F69E}"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23</a:t>
            </a:fld>
            <a:endParaRPr lang="fr-FR" sz="1200" b="0" i="0" u="none" strike="noStrike" cap="none" baseline="0">
              <a:ln>
                <a:noFill/>
              </a:ln>
              <a:solidFill>
                <a:srgbClr val="000000"/>
              </a:solidFill>
              <a:latin typeface="Arial" pitchFamily="2"/>
              <a:ea typeface="Arial" pitchFamily="2"/>
              <a:cs typeface="Arial" pitchFamily="2"/>
            </a:endParaRPr>
          </a:p>
        </p:txBody>
      </p:sp>
      <p:sp>
        <p:nvSpPr>
          <p:cNvPr id="3" name="Espace réservé de l'image des diapositives 2">
            <a:extLst>
              <a:ext uri="{FF2B5EF4-FFF2-40B4-BE49-F238E27FC236}">
                <a16:creationId xmlns:a16="http://schemas.microsoft.com/office/drawing/2014/main" xmlns="" id="{3972DA3B-27D9-4E3B-BDBE-6C09951A22F3}"/>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957DAAA2-B0CB-4F83-B3FF-C3D9F3AA4C78}"/>
              </a:ext>
            </a:extLst>
          </p:cNvPr>
          <p:cNvSpPr/>
          <p:nvPr/>
        </p:nvSpPr>
        <p:spPr>
          <a:xfrm>
            <a:off x="709560" y="4861080"/>
            <a:ext cx="5679360" cy="460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cap="none" baseline="0">
                <a:ln>
                  <a:noFill/>
                </a:ln>
                <a:solidFill>
                  <a:srgbClr val="000000"/>
                </a:solidFill>
                <a:latin typeface="Calibri" pitchFamily="34"/>
                <a:ea typeface="Microsoft YaHei" pitchFamily="2"/>
                <a:cs typeface="Microsoft YaHei" pitchFamily="2"/>
              </a:rPr>
              <a:t>Contrary to generalization this mechanism gives the participation knowledge to the adversary</a:t>
            </a:r>
          </a:p>
        </p:txBody>
      </p:sp>
    </p:spTree>
    <p:extLst>
      <p:ext uri="{BB962C8B-B14F-4D97-AF65-F5344CB8AC3E}">
        <p14:creationId xmlns:p14="http://schemas.microsoft.com/office/powerpoint/2010/main" xmlns="" val="314233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C7B36178-E48F-4D87-A919-1B700C00A8BB}"/>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075448B2-BD25-40B6-A97A-C607FC4E87AC}" type="slidenum">
              <a:rPr/>
              <a:pPr lvl="0"/>
              <a:t>24</a:t>
            </a:fld>
            <a:endParaRPr lang="fr-FR"/>
          </a:p>
        </p:txBody>
      </p:sp>
      <p:sp>
        <p:nvSpPr>
          <p:cNvPr id="2" name="Forme libre : forme 1">
            <a:extLst>
              <a:ext uri="{FF2B5EF4-FFF2-40B4-BE49-F238E27FC236}">
                <a16:creationId xmlns:a16="http://schemas.microsoft.com/office/drawing/2014/main" xmlns="" id="{DB192482-0E20-4318-A23F-3A0E387AA9AD}"/>
              </a:ext>
            </a:extLst>
          </p:cNvPr>
          <p:cNvSpPr/>
          <p:nvPr/>
        </p:nvSpPr>
        <p:spPr>
          <a:xfrm>
            <a:off x="4021200" y="972072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33BBE741-FFA5-4E01-9BD1-A4969BA1F725}"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24</a:t>
            </a:fld>
            <a:endParaRPr lang="fr-FR" sz="12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8E314793-5F01-4526-BFE2-0A012F3CACDB}"/>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30757DDB-23C2-475D-ACD2-4EAFA025DCE6}"/>
              </a:ext>
            </a:extLst>
          </p:cNvPr>
          <p:cNvSpPr/>
          <p:nvPr/>
        </p:nvSpPr>
        <p:spPr>
          <a:xfrm>
            <a:off x="709560" y="4861080"/>
            <a:ext cx="5679360" cy="460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b="0" i="0" u="none" strike="noStrike" cap="none" baseline="0">
                <a:ln>
                  <a:noFill/>
                </a:ln>
                <a:solidFill>
                  <a:srgbClr val="000000"/>
                </a:solidFill>
                <a:latin typeface="Calibri" pitchFamily="34"/>
                <a:ea typeface="Microsoft YaHei" pitchFamily="2"/>
                <a:cs typeface="Microsoft YaHei" pitchFamily="2"/>
              </a:rPr>
              <a:t>Contrary to generalization this mechanism gives the participation knowledge to the adversary</a:t>
            </a:r>
          </a:p>
        </p:txBody>
      </p:sp>
    </p:spTree>
    <p:extLst>
      <p:ext uri="{BB962C8B-B14F-4D97-AF65-F5344CB8AC3E}">
        <p14:creationId xmlns:p14="http://schemas.microsoft.com/office/powerpoint/2010/main" xmlns="" val="370453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4CF821F4-30F2-477D-811D-B1214568C3F8}"/>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0122FD55-B0CF-4663-A17F-4822B774068E}" type="slidenum">
              <a:rPr/>
              <a:pPr lvl="0"/>
              <a:t>25</a:t>
            </a:fld>
            <a:endParaRPr lang="fr-FR"/>
          </a:p>
        </p:txBody>
      </p:sp>
      <p:sp>
        <p:nvSpPr>
          <p:cNvPr id="2" name="Forme libre : forme 1">
            <a:extLst>
              <a:ext uri="{FF2B5EF4-FFF2-40B4-BE49-F238E27FC236}">
                <a16:creationId xmlns:a16="http://schemas.microsoft.com/office/drawing/2014/main" xmlns="" id="{6E02092B-731C-49FD-B226-BF4EE59D1157}"/>
              </a:ext>
            </a:extLst>
          </p:cNvPr>
          <p:cNvSpPr/>
          <p:nvPr/>
        </p:nvSpPr>
        <p:spPr>
          <a:xfrm>
            <a:off x="4021200" y="972072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1F4F5225-E638-4619-94B2-9EBCC01D3743}"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25</a:t>
            </a:fld>
            <a:endParaRPr lang="fr-FR" sz="12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8841C2FB-4696-4C8C-9460-EFA4350C3EFF}"/>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23F487CB-B09B-4846-8D30-B2233E4E72BB}"/>
              </a:ext>
            </a:extLst>
          </p:cNvPr>
          <p:cNvSpPr/>
          <p:nvPr/>
        </p:nvSpPr>
        <p:spPr>
          <a:xfrm>
            <a:off x="709560" y="4861080"/>
            <a:ext cx="5679360" cy="460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b="0" i="0" u="none" strike="noStrike" cap="none" baseline="0">
                <a:ln>
                  <a:noFill/>
                </a:ln>
                <a:solidFill>
                  <a:srgbClr val="000000"/>
                </a:solidFill>
                <a:latin typeface="Calibri" pitchFamily="34"/>
                <a:ea typeface="Microsoft YaHei" pitchFamily="2"/>
                <a:cs typeface="Microsoft YaHei" pitchFamily="2"/>
              </a:rPr>
              <a:t>Contrary to generalization this mechanism gives the participation knowledge to the adversary</a:t>
            </a:r>
          </a:p>
        </p:txBody>
      </p:sp>
    </p:spTree>
    <p:extLst>
      <p:ext uri="{BB962C8B-B14F-4D97-AF65-F5344CB8AC3E}">
        <p14:creationId xmlns:p14="http://schemas.microsoft.com/office/powerpoint/2010/main" xmlns="" val="394761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1B234DF0-49BD-4F24-8A83-12775EE72039}"/>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B259FF14-98E8-4A5B-92E1-DF4AECFBFCFD}" type="slidenum">
              <a:rPr/>
              <a:pPr lvl="0"/>
              <a:t>26</a:t>
            </a:fld>
            <a:endParaRPr lang="fr-FR"/>
          </a:p>
        </p:txBody>
      </p:sp>
      <p:sp>
        <p:nvSpPr>
          <p:cNvPr id="2" name="Forme libre : forme 1">
            <a:extLst>
              <a:ext uri="{FF2B5EF4-FFF2-40B4-BE49-F238E27FC236}">
                <a16:creationId xmlns:a16="http://schemas.microsoft.com/office/drawing/2014/main" xmlns="" id="{ACA41A14-5A63-471D-B921-060EFC75F49A}"/>
              </a:ext>
            </a:extLst>
          </p:cNvPr>
          <p:cNvSpPr/>
          <p:nvPr/>
        </p:nvSpPr>
        <p:spPr>
          <a:xfrm>
            <a:off x="4021200" y="972108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932A93E5-F3EC-4731-B3F7-155529C48F0E}"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26</a:t>
            </a:fld>
            <a:endParaRPr lang="fr-FR" sz="12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D069CFDF-1F1C-4053-BF5C-9AB347586630}"/>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0C5C4D35-D0C6-4222-987B-902BF3519AC2}"/>
              </a:ext>
            </a:extLst>
          </p:cNvPr>
          <p:cNvSpPr/>
          <p:nvPr/>
        </p:nvSpPr>
        <p:spPr>
          <a:xfrm>
            <a:off x="709560" y="4861080"/>
            <a:ext cx="5679360" cy="460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b="0" i="0" u="none" strike="noStrike" cap="none" baseline="0">
                <a:ln>
                  <a:noFill/>
                </a:ln>
                <a:solidFill>
                  <a:srgbClr val="000000"/>
                </a:solidFill>
                <a:latin typeface="Calibri" pitchFamily="34"/>
                <a:ea typeface="Microsoft YaHei" pitchFamily="2"/>
                <a:cs typeface="Microsoft YaHei" pitchFamily="2"/>
              </a:rPr>
              <a:t>Contrary to generalization this mechanism gives the participation knowledge to the adversary</a:t>
            </a:r>
          </a:p>
        </p:txBody>
      </p:sp>
    </p:spTree>
    <p:extLst>
      <p:ext uri="{BB962C8B-B14F-4D97-AF65-F5344CB8AC3E}">
        <p14:creationId xmlns:p14="http://schemas.microsoft.com/office/powerpoint/2010/main" xmlns="" val="128368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DE4D73BC-403B-4CCF-8D22-2398CACB6EE9}"/>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FEBF9E36-23B9-4AF7-B400-0087400F08C2}" type="slidenum">
              <a:rPr/>
              <a:pPr lvl="0"/>
              <a:t>27</a:t>
            </a:fld>
            <a:endParaRPr lang="fr-FR"/>
          </a:p>
        </p:txBody>
      </p:sp>
      <p:sp>
        <p:nvSpPr>
          <p:cNvPr id="2" name="Espace réservé de l'image des diapositives 1">
            <a:extLst>
              <a:ext uri="{FF2B5EF4-FFF2-40B4-BE49-F238E27FC236}">
                <a16:creationId xmlns:a16="http://schemas.microsoft.com/office/drawing/2014/main" xmlns="" id="{107FC48A-5394-4775-97EC-F7BEF83D8AEB}"/>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E5969C5C-53E1-4A97-B853-64401E981413}"/>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243715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10B14728-0108-44FA-AA3E-DD3AEAC055A4}"/>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703E5D09-1A65-4190-8CBC-36573CA6DED3}" type="slidenum">
              <a:rPr/>
              <a:pPr lvl="0"/>
              <a:t>28</a:t>
            </a:fld>
            <a:endParaRPr lang="fr-FR"/>
          </a:p>
        </p:txBody>
      </p:sp>
      <p:sp>
        <p:nvSpPr>
          <p:cNvPr id="2" name="Espace réservé de l'image des diapositives 1">
            <a:extLst>
              <a:ext uri="{FF2B5EF4-FFF2-40B4-BE49-F238E27FC236}">
                <a16:creationId xmlns:a16="http://schemas.microsoft.com/office/drawing/2014/main" xmlns="" id="{44E02EE7-4498-4512-AD66-3E9350ACBADF}"/>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2D4C6DB2-86FD-498A-A195-F6FF4F579F55}"/>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331619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256F7228-8A49-4D3B-9E87-603F9E9A4944}"/>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5C4998E5-3F19-440D-A3B7-B69A2E4644BC}" type="slidenum">
              <a:rPr/>
              <a:pPr lvl="0"/>
              <a:t>29</a:t>
            </a:fld>
            <a:endParaRPr lang="fr-FR"/>
          </a:p>
        </p:txBody>
      </p:sp>
      <p:sp>
        <p:nvSpPr>
          <p:cNvPr id="2" name="Espace réservé de l'image des diapositives 1">
            <a:extLst>
              <a:ext uri="{FF2B5EF4-FFF2-40B4-BE49-F238E27FC236}">
                <a16:creationId xmlns:a16="http://schemas.microsoft.com/office/drawing/2014/main" xmlns="" id="{7D3EDCB0-B5F4-40E6-9A46-C44BC10A6516}"/>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52C828A6-3E14-40EB-A093-B002942E4579}"/>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425226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875E62F1-B96A-4AF6-BEB2-C801F9165290}"/>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A5DFA8BC-B978-47D4-890B-880122824F41}" type="slidenum">
              <a:rPr/>
              <a:pPr lvl="0"/>
              <a:t>30</a:t>
            </a:fld>
            <a:endParaRPr lang="fr-FR"/>
          </a:p>
        </p:txBody>
      </p:sp>
      <p:sp>
        <p:nvSpPr>
          <p:cNvPr id="2" name="Espace réservé de l'image des diapositives 1">
            <a:extLst>
              <a:ext uri="{FF2B5EF4-FFF2-40B4-BE49-F238E27FC236}">
                <a16:creationId xmlns:a16="http://schemas.microsoft.com/office/drawing/2014/main" xmlns="" id="{0A9C6365-E09F-4637-B4C7-178C82C6176C}"/>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523CB46B-13E5-4988-BE10-90602A5FED24}"/>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115472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E7713028-F415-4304-BF6A-1011290BFF65}"/>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985AF383-9AEF-48E1-A7D3-66E4E1330A75}" type="slidenum">
              <a:rPr/>
              <a:pPr lvl="0"/>
              <a:t>31</a:t>
            </a:fld>
            <a:endParaRPr lang="fr-FR"/>
          </a:p>
        </p:txBody>
      </p:sp>
      <p:sp>
        <p:nvSpPr>
          <p:cNvPr id="2" name="Espace réservé de l'image des diapositives 1">
            <a:extLst>
              <a:ext uri="{FF2B5EF4-FFF2-40B4-BE49-F238E27FC236}">
                <a16:creationId xmlns:a16="http://schemas.microsoft.com/office/drawing/2014/main" xmlns="" id="{CF0AE585-949D-49B6-847F-11FB22F75E15}"/>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2BD642B2-7BAD-4C93-8669-C57086827A7B}"/>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4709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6EE71472-E53E-4350-9910-A6A28C99E73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82AD9C99-E841-4655-AF32-FFF112EC031F}" type="slidenum">
              <a:rPr/>
              <a:pPr lvl="0"/>
              <a:t>4</a:t>
            </a:fld>
            <a:endParaRPr lang="fr-FR"/>
          </a:p>
        </p:txBody>
      </p:sp>
      <p:sp>
        <p:nvSpPr>
          <p:cNvPr id="2" name="Espace réservé de l'image des diapositives 1">
            <a:extLst>
              <a:ext uri="{FF2B5EF4-FFF2-40B4-BE49-F238E27FC236}">
                <a16:creationId xmlns:a16="http://schemas.microsoft.com/office/drawing/2014/main" xmlns="" id="{DA177C87-4E29-4EE2-B4B2-701D9F3738BC}"/>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46061883-29C4-4DA6-A19C-587B752C6064}"/>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174310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164B7344-A66A-4947-A2E8-53158BC9287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4CF34D01-0E44-4B2C-8353-36021FFB4617}" type="slidenum">
              <a:rPr/>
              <a:pPr lvl="0"/>
              <a:t>32</a:t>
            </a:fld>
            <a:endParaRPr lang="fr-FR"/>
          </a:p>
        </p:txBody>
      </p:sp>
      <p:sp>
        <p:nvSpPr>
          <p:cNvPr id="2" name="Espace réservé de l'image des diapositives 1">
            <a:extLst>
              <a:ext uri="{FF2B5EF4-FFF2-40B4-BE49-F238E27FC236}">
                <a16:creationId xmlns:a16="http://schemas.microsoft.com/office/drawing/2014/main" xmlns="" id="{64C17C81-DB7D-4A79-A237-D899BD998316}"/>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09359032-A49C-4528-B663-F4E66E8010D6}"/>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1640117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5AE18E94-2788-4DC9-9E58-EB4465ACBED3}"/>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892F23BF-9EF4-429E-A542-A223F4B40D4C}" type="slidenum">
              <a:rPr/>
              <a:pPr lvl="0"/>
              <a:t>33</a:t>
            </a:fld>
            <a:endParaRPr lang="fr-FR"/>
          </a:p>
        </p:txBody>
      </p:sp>
      <p:sp>
        <p:nvSpPr>
          <p:cNvPr id="2" name="Espace réservé de l'image des diapositives 1">
            <a:extLst>
              <a:ext uri="{FF2B5EF4-FFF2-40B4-BE49-F238E27FC236}">
                <a16:creationId xmlns:a16="http://schemas.microsoft.com/office/drawing/2014/main" xmlns="" id="{281D1EEF-B9D9-469A-9196-36392FACDEAA}"/>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4BB2D9D1-4312-47D3-B0D2-1A42EB2117F4}"/>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4052966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0252D305-A0BF-4409-8781-C5C92665901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E299607D-EFDE-4D24-8D9A-2B06FD643A89}" type="slidenum">
              <a:rPr/>
              <a:pPr lvl="0"/>
              <a:t>34</a:t>
            </a:fld>
            <a:endParaRPr lang="fr-FR"/>
          </a:p>
        </p:txBody>
      </p:sp>
      <p:sp>
        <p:nvSpPr>
          <p:cNvPr id="2" name="Espace réservé de l'image des diapositives 1">
            <a:extLst>
              <a:ext uri="{FF2B5EF4-FFF2-40B4-BE49-F238E27FC236}">
                <a16:creationId xmlns:a16="http://schemas.microsoft.com/office/drawing/2014/main" xmlns="" id="{1E3F8A75-76F8-48B3-802D-1026FD9EAFA9}"/>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9954F797-CC8E-4981-B2B5-AC7695154A97}"/>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117621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10AF4A76-891E-497A-A1D5-0BACE32A1639}"/>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8C8624A7-6B9A-4E45-93AC-D65BCB01A6A2}" type="slidenum">
              <a:rPr/>
              <a:pPr lvl="0"/>
              <a:t>35</a:t>
            </a:fld>
            <a:endParaRPr lang="fr-FR"/>
          </a:p>
        </p:txBody>
      </p:sp>
      <p:sp>
        <p:nvSpPr>
          <p:cNvPr id="2" name="Espace réservé de l'image des diapositives 1">
            <a:extLst>
              <a:ext uri="{FF2B5EF4-FFF2-40B4-BE49-F238E27FC236}">
                <a16:creationId xmlns:a16="http://schemas.microsoft.com/office/drawing/2014/main" xmlns="" id="{E444BD86-7E44-4EDE-BC66-883B0DBD6EF6}"/>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1BD21D55-C4EF-4C6F-B9DC-E1F82B0C4F50}"/>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427291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C70F4B69-B430-4BB0-8536-3A646C29D76E}"/>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CCECDF79-6124-45D5-B129-685ED1473E15}" type="slidenum">
              <a:rPr/>
              <a:pPr lvl="0"/>
              <a:t>36</a:t>
            </a:fld>
            <a:endParaRPr lang="fr-FR"/>
          </a:p>
        </p:txBody>
      </p:sp>
      <p:sp>
        <p:nvSpPr>
          <p:cNvPr id="2" name="Espace réservé de l'image des diapositives 1">
            <a:extLst>
              <a:ext uri="{FF2B5EF4-FFF2-40B4-BE49-F238E27FC236}">
                <a16:creationId xmlns:a16="http://schemas.microsoft.com/office/drawing/2014/main" xmlns="" id="{82EE8903-F48C-4030-9278-53E7BE104D3E}"/>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Forme libre : forme 2">
            <a:extLst>
              <a:ext uri="{FF2B5EF4-FFF2-40B4-BE49-F238E27FC236}">
                <a16:creationId xmlns:a16="http://schemas.microsoft.com/office/drawing/2014/main" xmlns="" id="{ABF19013-F06E-4428-952C-84ACB27FB48F}"/>
              </a:ext>
            </a:extLst>
          </p:cNvPr>
          <p:cNvSpPr/>
          <p:nvPr/>
        </p:nvSpPr>
        <p:spPr>
          <a:xfrm>
            <a:off x="709920" y="4861440"/>
            <a:ext cx="5679360" cy="460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cap="none">
              <a:ln>
                <a:noFill/>
              </a:ln>
              <a:latin typeface="Liberation Sans" pitchFamily="18"/>
              <a:ea typeface="Microsoft YaHei" pitchFamily="2"/>
              <a:cs typeface="Arial" pitchFamily="2"/>
            </a:endParaRPr>
          </a:p>
        </p:txBody>
      </p:sp>
      <p:sp>
        <p:nvSpPr>
          <p:cNvPr id="4" name="Forme libre : forme 3">
            <a:extLst>
              <a:ext uri="{FF2B5EF4-FFF2-40B4-BE49-F238E27FC236}">
                <a16:creationId xmlns:a16="http://schemas.microsoft.com/office/drawing/2014/main" xmlns="" id="{B3E5D14D-F3F9-4DDF-89A5-776D56C56B52}"/>
              </a:ext>
            </a:extLst>
          </p:cNvPr>
          <p:cNvSpPr/>
          <p:nvPr/>
        </p:nvSpPr>
        <p:spPr>
          <a:xfrm>
            <a:off x="4021200" y="972108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pPr>
            <a:fld id="{0FC13EE9-F8FA-47FA-BD76-78B3D0CA34A1}" type="slidenum">
              <a:rPr/>
              <a:pPr marL="0" marR="0" lvl="0" indent="0" algn="r" rtl="0" hangingPunct="1">
                <a:lnSpc>
                  <a:spcPct val="100000"/>
                </a:lnSpc>
                <a:spcBef>
                  <a:spcPts val="0"/>
                </a:spcBef>
                <a:spcAft>
                  <a:spcPts val="0"/>
                </a:spcAft>
                <a:buNone/>
                <a:tabLst/>
              </a:pPr>
              <a:t>36</a:t>
            </a:fld>
            <a:endParaRPr lang="fr-FR" sz="1200" b="0" i="0" u="none" strike="noStrike" kern="1200" cap="none">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xmlns="" val="2529346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0F607AC7-D642-40B6-BF01-D7A5B1BF42FC}"/>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50A6AE4E-4F07-43C5-B7D1-F55B4E662E97}" type="slidenum">
              <a:rPr/>
              <a:pPr lvl="0"/>
              <a:t>37</a:t>
            </a:fld>
            <a:endParaRPr lang="fr-FR"/>
          </a:p>
        </p:txBody>
      </p:sp>
      <p:sp>
        <p:nvSpPr>
          <p:cNvPr id="2" name="Espace réservé de l'image des diapositives 1">
            <a:extLst>
              <a:ext uri="{FF2B5EF4-FFF2-40B4-BE49-F238E27FC236}">
                <a16:creationId xmlns:a16="http://schemas.microsoft.com/office/drawing/2014/main" xmlns="" id="{403BE222-6790-4C09-9583-6C883543FD10}"/>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6FA6D278-19EB-4C98-8DD7-C1A59DDE22C5}"/>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1303078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9937D556-936F-4F3C-B403-7139900C5437}"/>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FB42C533-D8EF-498A-B0A3-697F691A276D}" type="slidenum">
              <a:rPr/>
              <a:pPr lvl="0"/>
              <a:t>41</a:t>
            </a:fld>
            <a:endParaRPr lang="fr-FR"/>
          </a:p>
        </p:txBody>
      </p:sp>
      <p:sp>
        <p:nvSpPr>
          <p:cNvPr id="2" name="Espace réservé de l'image des diapositives 1">
            <a:extLst>
              <a:ext uri="{FF2B5EF4-FFF2-40B4-BE49-F238E27FC236}">
                <a16:creationId xmlns:a16="http://schemas.microsoft.com/office/drawing/2014/main" xmlns="" id="{733C1CEB-36A3-4C82-9234-372E572A6756}"/>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A7EEA938-0FF5-4187-B83F-F3985C144A3A}"/>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376468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E2E804A5-A528-49B6-9D69-993A5C7DF679}"/>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B13AB663-8530-4BB0-83D1-0D8BB9A2EDE0}" type="slidenum">
              <a:rPr/>
              <a:pPr lvl="0"/>
              <a:t>42</a:t>
            </a:fld>
            <a:endParaRPr lang="fr-FR"/>
          </a:p>
        </p:txBody>
      </p:sp>
      <p:sp>
        <p:nvSpPr>
          <p:cNvPr id="2" name="Espace réservé de l'image des diapositives 1">
            <a:extLst>
              <a:ext uri="{FF2B5EF4-FFF2-40B4-BE49-F238E27FC236}">
                <a16:creationId xmlns:a16="http://schemas.microsoft.com/office/drawing/2014/main" xmlns="" id="{6CFC88BC-64FC-4DE6-B139-6364D926F2CA}"/>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1F187B69-A523-409D-84E7-2629C853F070}"/>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1258823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A9ADC79D-0DD6-4A8F-83DC-4C407D1E69C3}"/>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C7F58A97-2CDA-44C0-B2A2-64BDB3C47DB2}" type="slidenum">
              <a:rPr/>
              <a:pPr lvl="0"/>
              <a:t>43</a:t>
            </a:fld>
            <a:endParaRPr lang="fr-FR"/>
          </a:p>
        </p:txBody>
      </p:sp>
      <p:sp>
        <p:nvSpPr>
          <p:cNvPr id="2" name="Espace réservé de l'image des diapositives 1">
            <a:extLst>
              <a:ext uri="{FF2B5EF4-FFF2-40B4-BE49-F238E27FC236}">
                <a16:creationId xmlns:a16="http://schemas.microsoft.com/office/drawing/2014/main" xmlns="" id="{B684FB84-CE30-477C-BD19-0E37D16CC3EC}"/>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5CB20A4C-2A46-4B8F-94D8-0CF5FE2C1466}"/>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3447438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2B70DB2C-E5A0-41D1-8E1B-3955B33B7BA7}"/>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DE0FBF25-A6FB-469E-BF64-32F4F9727985}" type="slidenum">
              <a:rPr/>
              <a:pPr lvl="0"/>
              <a:t>44</a:t>
            </a:fld>
            <a:endParaRPr lang="fr-FR"/>
          </a:p>
        </p:txBody>
      </p:sp>
      <p:sp>
        <p:nvSpPr>
          <p:cNvPr id="2" name="Espace réservé de l'image des diapositives 1">
            <a:extLst>
              <a:ext uri="{FF2B5EF4-FFF2-40B4-BE49-F238E27FC236}">
                <a16:creationId xmlns:a16="http://schemas.microsoft.com/office/drawing/2014/main" xmlns="" id="{636F09DE-E215-44B9-86C2-B379C3148D60}"/>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66E0665B-0A33-45B2-A201-99AAAD81D99E}"/>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105305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6EE71472-E53E-4350-9910-A6A28C99E73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82AD9C99-E841-4655-AF32-FFF112EC031F}" type="slidenum">
              <a:rPr/>
              <a:pPr lvl="0"/>
              <a:t>5</a:t>
            </a:fld>
            <a:endParaRPr lang="fr-FR"/>
          </a:p>
        </p:txBody>
      </p:sp>
      <p:sp>
        <p:nvSpPr>
          <p:cNvPr id="2" name="Espace réservé de l'image des diapositives 1">
            <a:extLst>
              <a:ext uri="{FF2B5EF4-FFF2-40B4-BE49-F238E27FC236}">
                <a16:creationId xmlns:a16="http://schemas.microsoft.com/office/drawing/2014/main" xmlns="" id="{DA177C87-4E29-4EE2-B4B2-701D9F3738BC}"/>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46061883-29C4-4DA6-A19C-587B752C6064}"/>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2509559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9692565A-F5F7-4C6A-A4AC-5A8072AE6377}"/>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C3AFD8C5-0078-482C-BE6F-446A963DC09E}" type="slidenum">
              <a:rPr/>
              <a:pPr lvl="0"/>
              <a:t>45</a:t>
            </a:fld>
            <a:endParaRPr lang="fr-FR"/>
          </a:p>
        </p:txBody>
      </p:sp>
      <p:sp>
        <p:nvSpPr>
          <p:cNvPr id="2" name="Espace réservé de l'image des diapositives 1">
            <a:extLst>
              <a:ext uri="{FF2B5EF4-FFF2-40B4-BE49-F238E27FC236}">
                <a16:creationId xmlns:a16="http://schemas.microsoft.com/office/drawing/2014/main" xmlns="" id="{DA5C57BC-57B3-486C-95A6-F00F489BEB94}"/>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A724168C-C769-4580-912F-FA21D7A77B16}"/>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2373414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4A89A76F-C47B-41F5-8F2A-E54D1651F40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257B2E08-F7E8-45CC-BC76-0D341A7ABD7F}" type="slidenum">
              <a:rPr/>
              <a:pPr lvl="0"/>
              <a:t>46</a:t>
            </a:fld>
            <a:endParaRPr lang="fr-FR"/>
          </a:p>
        </p:txBody>
      </p:sp>
      <p:sp>
        <p:nvSpPr>
          <p:cNvPr id="2" name="Espace réservé de l'image des diapositives 1">
            <a:extLst>
              <a:ext uri="{FF2B5EF4-FFF2-40B4-BE49-F238E27FC236}">
                <a16:creationId xmlns:a16="http://schemas.microsoft.com/office/drawing/2014/main" xmlns="" id="{79232192-F238-4959-8318-CF96B9D9E0F5}"/>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1A1DA5B6-E6F6-491D-922A-545785D97337}"/>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3273300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82CAB9F9-847D-47F3-AD1D-718F5FD13855}"/>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6D61B1AD-0D0E-4F83-AE0C-435E77AF4E87}" type="slidenum">
              <a:rPr/>
              <a:pPr lvl="0"/>
              <a:t>47</a:t>
            </a:fld>
            <a:endParaRPr lang="fr-FR"/>
          </a:p>
        </p:txBody>
      </p:sp>
      <p:sp>
        <p:nvSpPr>
          <p:cNvPr id="2" name="Espace réservé de l'image des diapositives 1">
            <a:extLst>
              <a:ext uri="{FF2B5EF4-FFF2-40B4-BE49-F238E27FC236}">
                <a16:creationId xmlns:a16="http://schemas.microsoft.com/office/drawing/2014/main" xmlns="" id="{0F6E1C57-7B04-4CB7-BC3E-0EDD59028188}"/>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290518E2-5B0B-41B2-8A5C-3E9C189B9FA6}"/>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967260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72CF89E0-3A1A-471E-AACB-BE7C1F918B31}"/>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526EA79E-D10A-436C-BD5C-0DA2E49FFA10}" type="slidenum">
              <a:rPr/>
              <a:pPr lvl="0"/>
              <a:t>50</a:t>
            </a:fld>
            <a:endParaRPr lang="fr-FR"/>
          </a:p>
        </p:txBody>
      </p:sp>
      <p:sp>
        <p:nvSpPr>
          <p:cNvPr id="2" name="Espace réservé de l'image des diapositives 1">
            <a:extLst>
              <a:ext uri="{FF2B5EF4-FFF2-40B4-BE49-F238E27FC236}">
                <a16:creationId xmlns:a16="http://schemas.microsoft.com/office/drawing/2014/main" xmlns="" id="{F8A0DCE3-5F66-414A-BCB3-AF8DBB71539D}"/>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0DE9871C-BD1B-4BB4-994B-842FF32DCA84}"/>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2817355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A50F7AF7-14B5-4C77-8820-FB28D6441BB6}"/>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5B462ABC-03FF-4383-B0A8-CB3B32E04E7A}" type="slidenum">
              <a:rPr/>
              <a:pPr lvl="0"/>
              <a:t>51</a:t>
            </a:fld>
            <a:endParaRPr lang="fr-FR"/>
          </a:p>
        </p:txBody>
      </p:sp>
      <p:sp>
        <p:nvSpPr>
          <p:cNvPr id="2" name="Espace réservé de l'image des diapositives 1">
            <a:extLst>
              <a:ext uri="{FF2B5EF4-FFF2-40B4-BE49-F238E27FC236}">
                <a16:creationId xmlns:a16="http://schemas.microsoft.com/office/drawing/2014/main" xmlns="" id="{0BFED3AC-FFB3-43B9-BEB1-A13679C2A284}"/>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3" name="ZoneTexte 2">
            <a:extLst>
              <a:ext uri="{FF2B5EF4-FFF2-40B4-BE49-F238E27FC236}">
                <a16:creationId xmlns:a16="http://schemas.microsoft.com/office/drawing/2014/main" xmlns="" id="{14B704B3-829F-4D52-9AF7-08CEEF9BA9FB}"/>
              </a:ext>
            </a:extLst>
          </p:cNvPr>
          <p:cNvSpPr txBox="1"/>
          <p:nvPr/>
        </p:nvSpPr>
        <p:spPr>
          <a:xfrm>
            <a:off x="709920" y="4861080"/>
            <a:ext cx="5679360" cy="4605840"/>
          </a:xfrm>
          <a:prstGeom prst="rect">
            <a:avLst/>
          </a:prstGeom>
          <a:noFill/>
          <a:ln>
            <a:noFill/>
          </a:ln>
        </p:spPr>
        <p:txBody>
          <a:bodyPr vert="horz" wrap="none" lIns="90000" tIns="46800" rIns="90000" bIns="46800" anchor="ctr"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268511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EA58816A-0ED7-4564-ADE3-476B64D7A794}"/>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0ADE647F-FEDB-48BE-AE9B-CA74F9AA4B56}" type="slidenum">
              <a:rPr/>
              <a:pPr lvl="0"/>
              <a:t>52</a:t>
            </a:fld>
            <a:endParaRPr lang="fr-FR"/>
          </a:p>
        </p:txBody>
      </p:sp>
      <p:sp>
        <p:nvSpPr>
          <p:cNvPr id="2" name="Rectangle 7">
            <a:extLst>
              <a:ext uri="{FF2B5EF4-FFF2-40B4-BE49-F238E27FC236}">
                <a16:creationId xmlns:a16="http://schemas.microsoft.com/office/drawing/2014/main" xmlns="" id="{B993207E-0272-491E-BB81-094D5ABC177F}"/>
              </a:ext>
            </a:extLst>
          </p:cNvPr>
          <p:cNvSpPr/>
          <p:nvPr/>
        </p:nvSpPr>
        <p:spPr>
          <a:xfrm>
            <a:off x="4021200" y="9721800"/>
            <a:ext cx="3076560" cy="51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000" tIns="49680" rIns="99000" bIns="4968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52153D30-EB6D-471F-9CF7-1478DA70111E}"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52</a:t>
            </a:fld>
            <a:endParaRPr lang="fr-FR" sz="13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CA3598AF-A5CE-4CB4-83D0-7136456C3612}"/>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4" name="ZoneTexte 3">
            <a:extLst>
              <a:ext uri="{FF2B5EF4-FFF2-40B4-BE49-F238E27FC236}">
                <a16:creationId xmlns:a16="http://schemas.microsoft.com/office/drawing/2014/main" xmlns="" id="{BB19B551-25C4-4E08-BF05-52B2EBA87116}"/>
              </a:ext>
            </a:extLst>
          </p:cNvPr>
          <p:cNvSpPr txBox="1"/>
          <p:nvPr/>
        </p:nvSpPr>
        <p:spPr>
          <a:xfrm>
            <a:off x="709560" y="4861080"/>
            <a:ext cx="5680079" cy="4605120"/>
          </a:xfrm>
          <a:prstGeom prst="rect">
            <a:avLst/>
          </a:prstGeom>
          <a:noFill/>
          <a:ln>
            <a:noFill/>
          </a:ln>
        </p:spPr>
        <p:txBody>
          <a:bodyPr vert="horz" wrap="square" lIns="99000" tIns="49680" rIns="99000" bIns="49680" anchor="t"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4257778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6B29BF6F-05F2-48FE-B88A-BE97B0ABBFAF}"/>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BCAA163C-4AF3-493C-A72F-F201FA027659}" type="slidenum">
              <a:rPr/>
              <a:pPr lvl="0"/>
              <a:t>53</a:t>
            </a:fld>
            <a:endParaRPr lang="fr-FR"/>
          </a:p>
        </p:txBody>
      </p:sp>
      <p:sp>
        <p:nvSpPr>
          <p:cNvPr id="2" name="Forme libre : forme 1">
            <a:extLst>
              <a:ext uri="{FF2B5EF4-FFF2-40B4-BE49-F238E27FC236}">
                <a16:creationId xmlns:a16="http://schemas.microsoft.com/office/drawing/2014/main" xmlns="" id="{7A89A8C6-DC1C-4962-A7E0-F71AFC688720}"/>
              </a:ext>
            </a:extLst>
          </p:cNvPr>
          <p:cNvSpPr/>
          <p:nvPr/>
        </p:nvSpPr>
        <p:spPr>
          <a:xfrm>
            <a:off x="4021200" y="972072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2E8F1ABC-94E8-4B2D-B385-11B3AAB814B9}"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53</a:t>
            </a:fld>
            <a:endParaRPr lang="fr-FR" sz="12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719A5B27-1FDC-482C-9D4F-8FE874388C02}"/>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FA7DD693-E3DF-48DE-A9F7-AF3010767FD0}"/>
              </a:ext>
            </a:extLst>
          </p:cNvPr>
          <p:cNvSpPr/>
          <p:nvPr/>
        </p:nvSpPr>
        <p:spPr>
          <a:xfrm>
            <a:off x="709920" y="4861440"/>
            <a:ext cx="5679360" cy="460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Tree>
    <p:extLst>
      <p:ext uri="{BB962C8B-B14F-4D97-AF65-F5344CB8AC3E}">
        <p14:creationId xmlns:p14="http://schemas.microsoft.com/office/powerpoint/2010/main" xmlns="" val="998573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16632864-5F27-4034-A1CC-8907282A83F4}"/>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B93F1758-D509-429C-87B5-8AA62C3D9651}" type="slidenum">
              <a:rPr/>
              <a:pPr lvl="0"/>
              <a:t>54</a:t>
            </a:fld>
            <a:endParaRPr lang="fr-FR"/>
          </a:p>
        </p:txBody>
      </p:sp>
      <p:sp>
        <p:nvSpPr>
          <p:cNvPr id="2" name="Rectangle 7">
            <a:extLst>
              <a:ext uri="{FF2B5EF4-FFF2-40B4-BE49-F238E27FC236}">
                <a16:creationId xmlns:a16="http://schemas.microsoft.com/office/drawing/2014/main" xmlns="" id="{DE1EC104-19D2-4484-B41E-0CA10F515001}"/>
              </a:ext>
            </a:extLst>
          </p:cNvPr>
          <p:cNvSpPr/>
          <p:nvPr/>
        </p:nvSpPr>
        <p:spPr>
          <a:xfrm>
            <a:off x="4021200" y="9721800"/>
            <a:ext cx="3076560" cy="51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000" tIns="49680" rIns="99000" bIns="4968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18575B35-AE3D-4B71-9AF4-33BD6912F063}"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54</a:t>
            </a:fld>
            <a:endParaRPr lang="fr-FR" sz="13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1F8C3558-39E4-41D8-955B-4610F0F00953}"/>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4" name="ZoneTexte 3">
            <a:extLst>
              <a:ext uri="{FF2B5EF4-FFF2-40B4-BE49-F238E27FC236}">
                <a16:creationId xmlns:a16="http://schemas.microsoft.com/office/drawing/2014/main" xmlns="" id="{FAFF4C6A-F978-4E78-9068-87C12BFB8ECB}"/>
              </a:ext>
            </a:extLst>
          </p:cNvPr>
          <p:cNvSpPr txBox="1"/>
          <p:nvPr/>
        </p:nvSpPr>
        <p:spPr>
          <a:xfrm>
            <a:off x="709560" y="4861080"/>
            <a:ext cx="5680079" cy="4605120"/>
          </a:xfrm>
          <a:prstGeom prst="rect">
            <a:avLst/>
          </a:prstGeom>
          <a:noFill/>
          <a:ln>
            <a:noFill/>
          </a:ln>
        </p:spPr>
        <p:txBody>
          <a:bodyPr vert="horz" wrap="square" lIns="99000" tIns="49680" rIns="99000" bIns="49680" anchor="t"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1885585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59CA7DD7-C4BD-4BBA-A298-FDFD5B406F82}"/>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3B7AF63B-57BB-4E3F-8DBB-8DFD138DE89A}" type="slidenum">
              <a:rPr/>
              <a:pPr lvl="0"/>
              <a:t>55</a:t>
            </a:fld>
            <a:endParaRPr lang="fr-FR"/>
          </a:p>
        </p:txBody>
      </p:sp>
      <p:sp>
        <p:nvSpPr>
          <p:cNvPr id="2" name="Espace réservé de l'image des diapositives 1">
            <a:extLst>
              <a:ext uri="{FF2B5EF4-FFF2-40B4-BE49-F238E27FC236}">
                <a16:creationId xmlns:a16="http://schemas.microsoft.com/office/drawing/2014/main" xmlns="" id="{9A6B5846-6F1F-47E9-BB07-43F88A6A3B46}"/>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DB0FCAA9-4994-4C39-8282-41602D405C02}"/>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1598675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03C90F2F-A850-47BE-82F3-55F7A40F9E30}"/>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B154C391-316B-4A43-A3A1-80929FF9B918}" type="slidenum">
              <a:rPr/>
              <a:pPr lvl="0"/>
              <a:t>56</a:t>
            </a:fld>
            <a:endParaRPr lang="fr-FR"/>
          </a:p>
        </p:txBody>
      </p:sp>
      <p:sp>
        <p:nvSpPr>
          <p:cNvPr id="2" name="Espace réservé de l'image des diapositives 1">
            <a:extLst>
              <a:ext uri="{FF2B5EF4-FFF2-40B4-BE49-F238E27FC236}">
                <a16:creationId xmlns:a16="http://schemas.microsoft.com/office/drawing/2014/main" xmlns="" id="{A477863A-8358-4FC3-8C76-C1D7662B022C}"/>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D239EB61-F150-4BE8-B93A-C6C5B0C6AE70}"/>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127785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6EE71472-E53E-4350-9910-A6A28C99E73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82AD9C99-E841-4655-AF32-FFF112EC031F}" type="slidenum">
              <a:rPr/>
              <a:pPr lvl="0"/>
              <a:t>6</a:t>
            </a:fld>
            <a:endParaRPr lang="fr-FR"/>
          </a:p>
        </p:txBody>
      </p:sp>
      <p:sp>
        <p:nvSpPr>
          <p:cNvPr id="2" name="Espace réservé de l'image des diapositives 1">
            <a:extLst>
              <a:ext uri="{FF2B5EF4-FFF2-40B4-BE49-F238E27FC236}">
                <a16:creationId xmlns:a16="http://schemas.microsoft.com/office/drawing/2014/main" xmlns="" id="{DA177C87-4E29-4EE2-B4B2-701D9F3738BC}"/>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46061883-29C4-4DA6-A19C-587B752C6064}"/>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855412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88FF20A0-E582-4C3E-B761-D5A4E031B869}"/>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D84A830F-4ED3-4BEF-81E7-3A4BDA26F5F4}" type="slidenum">
              <a:rPr/>
              <a:pPr lvl="0"/>
              <a:t>70</a:t>
            </a:fld>
            <a:endParaRPr lang="fr-FR"/>
          </a:p>
        </p:txBody>
      </p:sp>
      <p:sp>
        <p:nvSpPr>
          <p:cNvPr id="2" name="Forme libre : forme 1">
            <a:extLst>
              <a:ext uri="{FF2B5EF4-FFF2-40B4-BE49-F238E27FC236}">
                <a16:creationId xmlns:a16="http://schemas.microsoft.com/office/drawing/2014/main" xmlns="" id="{63B6D127-13F5-4DE1-96EC-88B9B63093BA}"/>
              </a:ext>
            </a:extLst>
          </p:cNvPr>
          <p:cNvSpPr/>
          <p:nvPr/>
        </p:nvSpPr>
        <p:spPr>
          <a:xfrm>
            <a:off x="4021200" y="9721080"/>
            <a:ext cx="307620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70D07A10-9CF0-4007-96E2-18829B7CBF04}"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70</a:t>
            </a:fld>
            <a:endParaRPr lang="fr-FR" sz="12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7089E4F3-0524-4A92-ABB2-BFAE80CA5525}"/>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8B55C9B1-3E08-4D3E-A021-1AF5AD48AF02}"/>
              </a:ext>
            </a:extLst>
          </p:cNvPr>
          <p:cNvSpPr/>
          <p:nvPr/>
        </p:nvSpPr>
        <p:spPr>
          <a:xfrm>
            <a:off x="709920" y="4861440"/>
            <a:ext cx="5679360" cy="460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Tree>
    <p:extLst>
      <p:ext uri="{BB962C8B-B14F-4D97-AF65-F5344CB8AC3E}">
        <p14:creationId xmlns:p14="http://schemas.microsoft.com/office/powerpoint/2010/main" xmlns="" val="3482675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9E67329-5B4F-4A26-8ACD-094E79BAC6D3}"/>
              </a:ext>
            </a:extLst>
          </p:cNvPr>
          <p:cNvSpPr>
            <a:spLocks noGrp="1" noChangeArrowheads="1"/>
          </p:cNvSpPr>
          <p:nvPr>
            <p:ph type="sldNum" sz="quarter" idx="5"/>
          </p:nvPr>
        </p:nvSpPr>
        <p:spPr>
          <a:ln/>
        </p:spPr>
        <p:txBody>
          <a:bodyPr/>
          <a:lstStyle/>
          <a:p>
            <a:fld id="{77E2CB9B-AE0C-466A-B18C-3FDFF929B75E}" type="slidenum">
              <a:rPr lang="fr-FR" altLang="en-US"/>
              <a:pPr/>
              <a:t>76</a:t>
            </a:fld>
            <a:endParaRPr lang="fr-FR" altLang="en-US"/>
          </a:p>
        </p:txBody>
      </p:sp>
      <p:sp>
        <p:nvSpPr>
          <p:cNvPr id="284674" name="Rectangle 2">
            <a:extLst>
              <a:ext uri="{FF2B5EF4-FFF2-40B4-BE49-F238E27FC236}">
                <a16:creationId xmlns:a16="http://schemas.microsoft.com/office/drawing/2014/main" xmlns="" id="{25779A53-87FB-494D-9CBC-D8692541C528}"/>
              </a:ext>
            </a:extLst>
          </p:cNvPr>
          <p:cNvSpPr>
            <a:spLocks noGrp="1" noRot="1" noChangeAspect="1" noChangeArrowheads="1" noTextEdit="1"/>
          </p:cNvSpPr>
          <p:nvPr>
            <p:ph type="sldImg"/>
          </p:nvPr>
        </p:nvSpPr>
        <p:spPr>
          <a:xfrm>
            <a:off x="139700" y="768350"/>
            <a:ext cx="6819900" cy="3836988"/>
          </a:xfrm>
          <a:ln/>
        </p:spPr>
      </p:sp>
      <p:sp>
        <p:nvSpPr>
          <p:cNvPr id="284675" name="Rectangle 3">
            <a:extLst>
              <a:ext uri="{FF2B5EF4-FFF2-40B4-BE49-F238E27FC236}">
                <a16:creationId xmlns:a16="http://schemas.microsoft.com/office/drawing/2014/main" xmlns="" id="{7A52B88C-2E1F-428E-BD30-99D3558E6DAE}"/>
              </a:ext>
            </a:extLst>
          </p:cNvPr>
          <p:cNvSpPr>
            <a:spLocks noGrp="1" noChangeArrowheads="1"/>
          </p:cNvSpPr>
          <p:nvPr>
            <p:ph type="body" idx="1"/>
          </p:nvPr>
        </p:nvSpPr>
        <p:spPr/>
        <p:txBody>
          <a:bodyPr/>
          <a:lstStyle/>
          <a:p>
            <a:r>
              <a:rPr lang="en-US" altLang="en-US"/>
              <a:t>Once executed on an asymmetric architecture, things are different. In the collection phase, the PDS cyphers the SDi, and sends its QIi in clear. The HBC server sees only lists of QIDs which are in themselves harmless, and cyphered information. The SSI constructs equivalence classes, replacing QIDi by ECj. The sensitive data is then sanitized in parallel by a subset of tokens that decypher the SD, and publish the tuples composed of ECj and SDi.</a:t>
            </a:r>
          </a:p>
          <a:p>
            <a:endParaRPr lang="en-US" altLang="en-US"/>
          </a:p>
          <a:p>
            <a:r>
              <a:rPr lang="en-US" altLang="en-US"/>
              <a:t>45 s : 8:00</a:t>
            </a:r>
          </a:p>
        </p:txBody>
      </p:sp>
    </p:spTree>
    <p:extLst>
      <p:ext uri="{BB962C8B-B14F-4D97-AF65-F5344CB8AC3E}">
        <p14:creationId xmlns:p14="http://schemas.microsoft.com/office/powerpoint/2010/main" xmlns="" val="713044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C7F64C3B-0CA0-429A-B039-22C17810A3E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2650627A-F273-479E-8AA3-AF47A99E0F7B}"/>
              </a:ext>
            </a:extLst>
          </p:cNvPr>
          <p:cNvSpPr>
            <a:spLocks noGrp="1"/>
          </p:cNvSpPr>
          <p:nvPr>
            <p:ph type="body" idx="1"/>
          </p:nvPr>
        </p:nvSpPr>
        <p:spPr/>
        <p:txBody>
          <a:bodyPr/>
          <a:lstStyle/>
          <a:p>
            <a:pPr>
              <a:buFont typeface="Times New Roman" pitchFamily="16" charset="0"/>
              <a:buNone/>
              <a:defRPr/>
            </a:pPr>
            <a:r>
              <a:rPr lang="en-US" sz="1300" dirty="0">
                <a:solidFill>
                  <a:schemeClr val="tx1"/>
                </a:solidFill>
                <a:latin typeface="+mn-lt"/>
              </a:rPr>
              <a:t>Based on the pre-experimentation, we proposed the design of a secure and mobile platform for experimental economy that is: </a:t>
            </a:r>
          </a:p>
          <a:p>
            <a:pPr>
              <a:buFont typeface="Times New Roman" pitchFamily="16" charset="0"/>
              <a:buNone/>
              <a:defRPr/>
            </a:pPr>
            <a:r>
              <a:rPr lang="en-US" sz="1300" dirty="0">
                <a:solidFill>
                  <a:schemeClr val="tx1"/>
                </a:solidFill>
                <a:latin typeface="+mn-lt"/>
              </a:rPr>
              <a:t>Mobile: The lab should be transportable and autonomous. </a:t>
            </a:r>
          </a:p>
          <a:p>
            <a:pPr>
              <a:buFont typeface="Times New Roman" pitchFamily="16" charset="0"/>
              <a:buNone/>
              <a:defRPr/>
            </a:pPr>
            <a:r>
              <a:rPr lang="en-US" sz="1300" dirty="0">
                <a:solidFill>
                  <a:schemeClr val="tx1"/>
                </a:solidFill>
                <a:latin typeface="+mn-lt"/>
              </a:rPr>
              <a:t>Simplified logistic: Simple deployment, no complex / repeated  manipulations.</a:t>
            </a:r>
          </a:p>
          <a:p>
            <a:pPr>
              <a:buFont typeface="Times New Roman" pitchFamily="16" charset="0"/>
              <a:buNone/>
              <a:defRPr/>
            </a:pPr>
            <a:r>
              <a:rPr lang="en-US" sz="1300" dirty="0">
                <a:solidFill>
                  <a:schemeClr val="tx1"/>
                </a:solidFill>
                <a:latin typeface="+mn-lt"/>
              </a:rPr>
              <a:t>Ergonomic: Following current standards (e.g. apps on tablets) </a:t>
            </a:r>
          </a:p>
          <a:p>
            <a:pPr>
              <a:buFont typeface="Times New Roman" pitchFamily="16" charset="0"/>
              <a:buNone/>
              <a:defRPr/>
            </a:pPr>
            <a:r>
              <a:rPr lang="en-US" sz="1300" dirty="0">
                <a:solidFill>
                  <a:schemeClr val="tx1"/>
                </a:solidFill>
                <a:latin typeface="+mn-lt"/>
              </a:rPr>
              <a:t>Independent of Internet connection:  Local network</a:t>
            </a:r>
          </a:p>
          <a:p>
            <a:pPr>
              <a:buFont typeface="Times New Roman" pitchFamily="16" charset="0"/>
              <a:buNone/>
              <a:defRPr/>
            </a:pPr>
            <a:r>
              <a:rPr lang="en-US" sz="1300" dirty="0">
                <a:solidFill>
                  <a:schemeClr val="tx1"/>
                </a:solidFill>
                <a:latin typeface="+mn-lt"/>
              </a:rPr>
              <a:t>Secure computations of statistical results:  guaranty that personal data </a:t>
            </a:r>
            <a:br>
              <a:rPr lang="en-US" sz="1300" dirty="0">
                <a:solidFill>
                  <a:schemeClr val="tx1"/>
                </a:solidFill>
                <a:latin typeface="+mn-lt"/>
              </a:rPr>
            </a:br>
            <a:r>
              <a:rPr lang="en-US" sz="1300" dirty="0">
                <a:solidFill>
                  <a:schemeClr val="tx1"/>
                </a:solidFill>
                <a:latin typeface="+mn-lt"/>
              </a:rPr>
              <a:t>will not be disclosed .</a:t>
            </a:r>
          </a:p>
          <a:p>
            <a:pPr>
              <a:buFont typeface="Times New Roman" pitchFamily="16" charset="0"/>
              <a:buNone/>
              <a:defRPr/>
            </a:pPr>
            <a:r>
              <a:rPr lang="en-US" sz="1300" dirty="0">
                <a:solidFill>
                  <a:schemeClr val="tx1"/>
                </a:solidFill>
                <a:latin typeface="+mn-lt"/>
              </a:rPr>
              <a:t> </a:t>
            </a:r>
          </a:p>
          <a:p>
            <a:pPr>
              <a:buFont typeface="Times New Roman" pitchFamily="16" charset="0"/>
              <a:buNone/>
              <a:defRPr/>
            </a:pPr>
            <a:r>
              <a:rPr lang="en-US" sz="1300" dirty="0">
                <a:solidFill>
                  <a:schemeClr val="tx1"/>
                </a:solidFill>
                <a:latin typeface="+mn-lt"/>
              </a:rPr>
              <a:t>Regarding the hardware: </a:t>
            </a:r>
          </a:p>
          <a:p>
            <a:pPr>
              <a:buFont typeface="Times New Roman" pitchFamily="16" charset="0"/>
              <a:buNone/>
              <a:defRPr/>
            </a:pPr>
            <a:r>
              <a:rPr lang="en-US" sz="1300" dirty="0">
                <a:solidFill>
                  <a:schemeClr val="tx1"/>
                </a:solidFill>
                <a:latin typeface="+mn-lt"/>
              </a:rPr>
              <a:t>the platform will consist of:</a:t>
            </a:r>
          </a:p>
          <a:p>
            <a:pPr>
              <a:buFont typeface="Times New Roman" pitchFamily="16" charset="0"/>
              <a:buNone/>
              <a:defRPr/>
            </a:pPr>
            <a:r>
              <a:rPr lang="en-US" sz="1300" dirty="0">
                <a:solidFill>
                  <a:schemeClr val="tx1"/>
                </a:solidFill>
                <a:latin typeface="+mn-lt"/>
              </a:rPr>
              <a:t>1. a set of Android tablets with a secure portable token connected; hosting personal data produced by the user.</a:t>
            </a:r>
          </a:p>
          <a:p>
            <a:pPr>
              <a:buFont typeface="Times New Roman" pitchFamily="16" charset="0"/>
              <a:buNone/>
              <a:defRPr/>
            </a:pPr>
            <a:r>
              <a:rPr lang="en-US" sz="1300" dirty="0">
                <a:solidFill>
                  <a:schemeClr val="tx1"/>
                </a:solidFill>
                <a:latin typeface="+mn-lt"/>
              </a:rPr>
              <a:t>2. wireless communications will be established by wireless routers between the tablets and a server (laptop). A secure portable token will be connected to the server storing the statistical results (without revealing the personal data entered by users and are stored in their secure portable tokens) </a:t>
            </a:r>
          </a:p>
          <a:p>
            <a:pPr>
              <a:buFont typeface="Times New Roman" pitchFamily="16" charset="0"/>
              <a:buNone/>
              <a:defRPr/>
            </a:pPr>
            <a:r>
              <a:rPr lang="en-US" sz="1300" dirty="0">
                <a:solidFill>
                  <a:schemeClr val="tx1"/>
                </a:solidFill>
                <a:latin typeface="+mn-lt"/>
              </a:rPr>
              <a:t>3.The tablets will be charged via multiport stations</a:t>
            </a:r>
          </a:p>
          <a:p>
            <a:pPr>
              <a:buFont typeface="Times New Roman" pitchFamily="16" charset="0"/>
              <a:buNone/>
              <a:defRPr/>
            </a:pPr>
            <a:r>
              <a:rPr lang="en-US" sz="1300" dirty="0">
                <a:solidFill>
                  <a:schemeClr val="tx1"/>
                </a:solidFill>
                <a:latin typeface="+mn-lt"/>
              </a:rPr>
              <a:t> </a:t>
            </a:r>
          </a:p>
          <a:p>
            <a:pPr>
              <a:buFont typeface="Times New Roman" pitchFamily="16" charset="0"/>
              <a:buNone/>
              <a:defRPr/>
            </a:pPr>
            <a:r>
              <a:rPr lang="en-US" sz="1300" dirty="0">
                <a:solidFill>
                  <a:schemeClr val="tx1"/>
                </a:solidFill>
                <a:latin typeface="+mn-lt"/>
              </a:rPr>
              <a:t>Regarding the software, the platform will offer four main consoles:</a:t>
            </a:r>
          </a:p>
          <a:p>
            <a:pPr>
              <a:buFont typeface="Times New Roman" pitchFamily="16" charset="0"/>
              <a:buNone/>
              <a:defRPr/>
            </a:pPr>
            <a:r>
              <a:rPr lang="en-US" sz="1300" dirty="0">
                <a:solidFill>
                  <a:schemeClr val="tx1"/>
                </a:solidFill>
                <a:latin typeface="+mn-lt"/>
              </a:rPr>
              <a:t>the first console will run on the server and generate the questionnaire</a:t>
            </a:r>
          </a:p>
          <a:p>
            <a:pPr>
              <a:buFont typeface="Times New Roman" pitchFamily="16" charset="0"/>
              <a:buNone/>
              <a:defRPr/>
            </a:pPr>
            <a:r>
              <a:rPr lang="en-US" sz="1300" dirty="0">
                <a:solidFill>
                  <a:schemeClr val="tx1"/>
                </a:solidFill>
                <a:latin typeface="+mn-lt"/>
              </a:rPr>
              <a:t>The second console will deploy the Android application from the PC to all the tablets</a:t>
            </a:r>
          </a:p>
          <a:p>
            <a:pPr>
              <a:buFont typeface="Times New Roman" pitchFamily="16" charset="0"/>
              <a:buNone/>
              <a:defRPr/>
            </a:pPr>
            <a:r>
              <a:rPr lang="en-US" sz="1300" dirty="0">
                <a:solidFill>
                  <a:schemeClr val="tx1"/>
                </a:solidFill>
                <a:latin typeface="+mn-lt"/>
              </a:rPr>
              <a:t>The third console will be used to monitor the progress of the experimentation. </a:t>
            </a:r>
          </a:p>
          <a:p>
            <a:pPr>
              <a:buFont typeface="Times New Roman" pitchFamily="16" charset="0"/>
              <a:buNone/>
              <a:defRPr/>
            </a:pPr>
            <a:r>
              <a:rPr lang="en-US" sz="1300" dirty="0">
                <a:solidFill>
                  <a:schemeClr val="tx1"/>
                </a:solidFill>
                <a:latin typeface="+mn-lt"/>
              </a:rPr>
              <a:t>The fourth console will show to the economists the overall results respecting the anonymity of users </a:t>
            </a:r>
          </a:p>
        </p:txBody>
      </p:sp>
      <p:sp>
        <p:nvSpPr>
          <p:cNvPr id="49156" name="Slide Number Placeholder 3">
            <a:extLst>
              <a:ext uri="{FF2B5EF4-FFF2-40B4-BE49-F238E27FC236}">
                <a16:creationId xmlns:a16="http://schemas.microsoft.com/office/drawing/2014/main" xmlns="" id="{A948ED0E-93DA-4AAB-9CD8-2BD4D8F5754E}"/>
              </a:ext>
            </a:extLst>
          </p:cNvPr>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eaLnBrk="1" hangingPunct="1"/>
            <a:fld id="{B0C8610F-D996-4102-A8CD-F05AE7806AF9}" type="slidenum">
              <a:rPr lang="en-US" altLang="en-US">
                <a:solidFill>
                  <a:srgbClr val="000000"/>
                </a:solidFill>
              </a:rPr>
              <a:pPr eaLnBrk="1" hangingPunct="1"/>
              <a:t>81</a:t>
            </a:fld>
            <a:endParaRPr lang="en-US" altLang="en-US">
              <a:solidFill>
                <a:srgbClr val="000000"/>
              </a:solidFill>
            </a:endParaRPr>
          </a:p>
        </p:txBody>
      </p:sp>
    </p:spTree>
    <p:extLst>
      <p:ext uri="{BB962C8B-B14F-4D97-AF65-F5344CB8AC3E}">
        <p14:creationId xmlns:p14="http://schemas.microsoft.com/office/powerpoint/2010/main" xmlns="" val="164697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6EE71472-E53E-4350-9910-A6A28C99E73A}"/>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82AD9C99-E841-4655-AF32-FFF112EC031F}" type="slidenum">
              <a:rPr/>
              <a:pPr lvl="0"/>
              <a:t>7</a:t>
            </a:fld>
            <a:endParaRPr lang="fr-FR"/>
          </a:p>
        </p:txBody>
      </p:sp>
      <p:sp>
        <p:nvSpPr>
          <p:cNvPr id="2" name="Espace réservé de l'image des diapositives 1">
            <a:extLst>
              <a:ext uri="{FF2B5EF4-FFF2-40B4-BE49-F238E27FC236}">
                <a16:creationId xmlns:a16="http://schemas.microsoft.com/office/drawing/2014/main" xmlns="" id="{DA177C87-4E29-4EE2-B4B2-701D9F3738BC}"/>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46061883-29C4-4DA6-A19C-587B752C6064}"/>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188213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72827A94-5BAF-4666-850C-BCE59ABAA043}"/>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7D7F5C7F-830F-44A0-9AAF-6C940AF4E538}" type="slidenum">
              <a:rPr/>
              <a:pPr lvl="0"/>
              <a:t>8</a:t>
            </a:fld>
            <a:endParaRPr lang="fr-FR"/>
          </a:p>
        </p:txBody>
      </p:sp>
      <p:sp>
        <p:nvSpPr>
          <p:cNvPr id="2" name="Espace réservé de l'image des diapositives 1">
            <a:extLst>
              <a:ext uri="{FF2B5EF4-FFF2-40B4-BE49-F238E27FC236}">
                <a16:creationId xmlns:a16="http://schemas.microsoft.com/office/drawing/2014/main" xmlns="" id="{B7DB0900-D2F9-4761-9A12-772FA1936566}"/>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AE71CDD3-5E76-483F-843C-59F3E603366A}"/>
              </a:ext>
            </a:extLst>
          </p:cNvPr>
          <p:cNvSpPr txBox="1">
            <a:spLocks noGrp="1"/>
          </p:cNvSpPr>
          <p:nvPr>
            <p:ph type="body" sz="quarter" idx="1"/>
          </p:nvPr>
        </p:nvSpPr>
        <p:spPr/>
        <p:txBody>
          <a:bodyPr/>
          <a:lstStyle/>
          <a:p>
            <a:endParaRPr lang="en-GB" kern="1200"/>
          </a:p>
        </p:txBody>
      </p:sp>
    </p:spTree>
    <p:extLst>
      <p:ext uri="{BB962C8B-B14F-4D97-AF65-F5344CB8AC3E}">
        <p14:creationId xmlns:p14="http://schemas.microsoft.com/office/powerpoint/2010/main" xmlns="" val="291108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C9357265-0857-43A3-B7B4-3D436BFA01AC}"/>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60F03AC9-7ADA-4D5B-8BB0-ED7021182822}" type="slidenum">
              <a:rPr/>
              <a:pPr lvl="0"/>
              <a:t>13</a:t>
            </a:fld>
            <a:endParaRPr lang="fr-FR"/>
          </a:p>
        </p:txBody>
      </p:sp>
      <p:sp>
        <p:nvSpPr>
          <p:cNvPr id="2" name="Forme libre : forme 1">
            <a:extLst>
              <a:ext uri="{FF2B5EF4-FFF2-40B4-BE49-F238E27FC236}">
                <a16:creationId xmlns:a16="http://schemas.microsoft.com/office/drawing/2014/main" xmlns="" id="{8909653B-30C7-4190-81FE-1538C97D211F}"/>
              </a:ext>
            </a:extLst>
          </p:cNvPr>
          <p:cNvSpPr/>
          <p:nvPr/>
        </p:nvSpPr>
        <p:spPr>
          <a:xfrm>
            <a:off x="4020840" y="9721080"/>
            <a:ext cx="3076560" cy="51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229E740-667F-4E03-8AB6-B766A1782284}"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13</a:t>
            </a:fld>
            <a:endParaRPr lang="fr-FR" sz="12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59C3D150-140B-4246-9F8A-09B258BFCEF2}"/>
              </a:ext>
            </a:extLst>
          </p:cNvPr>
          <p:cNvSpPr>
            <a:spLocks noGrp="1" noRot="1" noChangeAspect="1" noResize="1"/>
          </p:cNvSpPr>
          <p:nvPr>
            <p:ph type="sldImg"/>
          </p:nvPr>
        </p:nvSpPr>
        <p:spPr>
          <a:xfrm>
            <a:off x="138113" y="766763"/>
            <a:ext cx="6823075" cy="3838575"/>
          </a:xfrm>
          <a:solidFill>
            <a:srgbClr val="729FCF"/>
          </a:solidFill>
          <a:ln w="25400">
            <a:solidFill>
              <a:srgbClr val="3465A4"/>
            </a:solidFill>
            <a:prstDash val="solid"/>
          </a:ln>
        </p:spPr>
      </p:sp>
      <p:sp>
        <p:nvSpPr>
          <p:cNvPr id="4" name="Forme libre : forme 3">
            <a:extLst>
              <a:ext uri="{FF2B5EF4-FFF2-40B4-BE49-F238E27FC236}">
                <a16:creationId xmlns:a16="http://schemas.microsoft.com/office/drawing/2014/main" xmlns="" id="{373C102C-B18F-4A78-85B1-80D8BDF4FE01}"/>
              </a:ext>
            </a:extLst>
          </p:cNvPr>
          <p:cNvSpPr/>
          <p:nvPr/>
        </p:nvSpPr>
        <p:spPr>
          <a:xfrm>
            <a:off x="709920" y="4861440"/>
            <a:ext cx="5679360" cy="460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Tree>
    <p:extLst>
      <p:ext uri="{BB962C8B-B14F-4D97-AF65-F5344CB8AC3E}">
        <p14:creationId xmlns:p14="http://schemas.microsoft.com/office/powerpoint/2010/main" xmlns="" val="175897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7">
            <a:extLst>
              <a:ext uri="{FF2B5EF4-FFF2-40B4-BE49-F238E27FC236}">
                <a16:creationId xmlns:a16="http://schemas.microsoft.com/office/drawing/2014/main" xmlns="" id="{D813BC2C-E6C5-4808-BFD0-70655C5465BD}"/>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387871B1-6563-4A35-97EB-E0B8FD509F4C}" type="slidenum">
              <a:rPr/>
              <a:pPr lvl="0"/>
              <a:t>15</a:t>
            </a:fld>
            <a:endParaRPr lang="fr-FR"/>
          </a:p>
        </p:txBody>
      </p:sp>
      <p:sp>
        <p:nvSpPr>
          <p:cNvPr id="2" name="Espace réservé de l'image des diapositives 1">
            <a:extLst>
              <a:ext uri="{FF2B5EF4-FFF2-40B4-BE49-F238E27FC236}">
                <a16:creationId xmlns:a16="http://schemas.microsoft.com/office/drawing/2014/main" xmlns="" id="{317C4C28-112F-4810-9010-AFD84085F94A}"/>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0807A27C-C282-42FE-B51D-5193D40B64C2}"/>
              </a:ext>
            </a:extLst>
          </p:cNvPr>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xmlns="" val="545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xmlns="" id="{9C1B4B78-B236-4276-8376-14961673F04B}"/>
              </a:ext>
            </a:extLst>
          </p:cNvPr>
          <p:cNvSpPr txBox="1">
            <a:spLocks noGrp="1"/>
          </p:cNvSpPr>
          <p:nvPr>
            <p:ph type="sldNum" sz="quarter" idx="5"/>
          </p:nvPr>
        </p:nvSpPr>
        <p:spPr>
          <a:ln/>
        </p:spPr>
        <p:txBody>
          <a:bodyPr vert="horz" wrap="square" lIns="99000" tIns="49680" rIns="99000" bIns="49680" anchor="b" anchorCtr="0" compatLnSpc="1">
            <a:noAutofit/>
          </a:bodyPr>
          <a:lstStyle/>
          <a:p>
            <a:pPr lvl="0"/>
            <a:fld id="{2AAAA469-5236-4C1F-BE41-996647F12D98}" type="slidenum">
              <a:rPr/>
              <a:pPr lvl="0"/>
              <a:t>18</a:t>
            </a:fld>
            <a:endParaRPr lang="fr-FR"/>
          </a:p>
        </p:txBody>
      </p:sp>
      <p:sp>
        <p:nvSpPr>
          <p:cNvPr id="2" name="Rectangle 7">
            <a:extLst>
              <a:ext uri="{FF2B5EF4-FFF2-40B4-BE49-F238E27FC236}">
                <a16:creationId xmlns:a16="http://schemas.microsoft.com/office/drawing/2014/main" xmlns="" id="{C9A32495-70B7-4689-AD57-E4D60D99BA06}"/>
              </a:ext>
            </a:extLst>
          </p:cNvPr>
          <p:cNvSpPr/>
          <p:nvPr/>
        </p:nvSpPr>
        <p:spPr>
          <a:xfrm>
            <a:off x="4021200" y="9721800"/>
            <a:ext cx="3076560" cy="51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9000" tIns="49680" rIns="99000" bIns="49680" anchor="b" anchorCtr="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1EFAEA66-4F1C-4898-AC8F-E022CF56AEA4}"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18</a:t>
            </a:fld>
            <a:endParaRPr lang="fr-FR" sz="1300" b="0" i="0" u="none" strike="noStrike" cap="none" baseline="0">
              <a:ln>
                <a:noFill/>
              </a:ln>
              <a:solidFill>
                <a:srgbClr val="000000"/>
              </a:solidFill>
              <a:latin typeface="Arial" pitchFamily="2"/>
              <a:ea typeface="Microsoft YaHei" pitchFamily="2"/>
              <a:cs typeface="Arial" pitchFamily="2"/>
            </a:endParaRPr>
          </a:p>
        </p:txBody>
      </p:sp>
      <p:sp>
        <p:nvSpPr>
          <p:cNvPr id="3" name="Espace réservé de l'image des diapositives 2">
            <a:extLst>
              <a:ext uri="{FF2B5EF4-FFF2-40B4-BE49-F238E27FC236}">
                <a16:creationId xmlns:a16="http://schemas.microsoft.com/office/drawing/2014/main" xmlns="" id="{51CE0357-6BF8-49A2-9714-1178C5FC0307}"/>
              </a:ext>
            </a:extLst>
          </p:cNvPr>
          <p:cNvSpPr>
            <a:spLocks noGrp="1" noRot="1" noChangeAspect="1" noResize="1"/>
          </p:cNvSpPr>
          <p:nvPr>
            <p:ph type="sldImg"/>
          </p:nvPr>
        </p:nvSpPr>
        <p:spPr>
          <a:xfrm>
            <a:off x="139700" y="768350"/>
            <a:ext cx="6819900" cy="3836988"/>
          </a:xfrm>
          <a:solidFill>
            <a:srgbClr val="729FCF"/>
          </a:solidFill>
          <a:ln w="25400">
            <a:solidFill>
              <a:srgbClr val="3465A4"/>
            </a:solidFill>
            <a:prstDash val="solid"/>
          </a:ln>
        </p:spPr>
      </p:sp>
      <p:sp>
        <p:nvSpPr>
          <p:cNvPr id="4" name="ZoneTexte 3">
            <a:extLst>
              <a:ext uri="{FF2B5EF4-FFF2-40B4-BE49-F238E27FC236}">
                <a16:creationId xmlns:a16="http://schemas.microsoft.com/office/drawing/2014/main" xmlns="" id="{1F4E8112-679B-4F0E-BCE7-1871D4B59DDA}"/>
              </a:ext>
            </a:extLst>
          </p:cNvPr>
          <p:cNvSpPr txBox="1"/>
          <p:nvPr/>
        </p:nvSpPr>
        <p:spPr>
          <a:xfrm>
            <a:off x="709560" y="4861080"/>
            <a:ext cx="5680079" cy="4605120"/>
          </a:xfrm>
          <a:prstGeom prst="rect">
            <a:avLst/>
          </a:prstGeom>
          <a:noFill/>
          <a:ln>
            <a:noFill/>
          </a:ln>
        </p:spPr>
        <p:txBody>
          <a:bodyPr vert="horz" wrap="square" lIns="99000" tIns="49680" rIns="99000" bIns="49680" anchor="t" anchorCtr="0" compatLnSpc="1">
            <a:noAutofit/>
          </a:bodyPr>
          <a:lstStyle/>
          <a:p>
            <a:pPr marL="0" marR="0" lvl="0" indent="0" algn="l" rtl="0" hangingPunct="0">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0" i="0" u="none" strike="noStrike" cap="none" baseline="0">
              <a:ln>
                <a:noFill/>
              </a:ln>
              <a:solidFill>
                <a:srgbClr val="000000"/>
              </a:solidFill>
              <a:highlight>
                <a:scrgbClr r="0" g="0" b="0">
                  <a:alpha val="0"/>
                </a:scrgbClr>
              </a:highlight>
              <a:latin typeface="Arial" pitchFamily="2"/>
              <a:ea typeface="Microsoft YaHei" pitchFamily="2"/>
              <a:cs typeface="Arial" pitchFamily="2"/>
            </a:endParaRPr>
          </a:p>
        </p:txBody>
      </p:sp>
    </p:spTree>
    <p:extLst>
      <p:ext uri="{BB962C8B-B14F-4D97-AF65-F5344CB8AC3E}">
        <p14:creationId xmlns:p14="http://schemas.microsoft.com/office/powerpoint/2010/main" xmlns="" val="335596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214AAE-1C3E-46A2-9FB4-9D8F728316F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xmlns="" id="{E16B9119-123B-4D99-800A-6F3E981CE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xmlns="" id="{898D32E2-F065-44B8-B4FF-41EBFD7A7DAA}"/>
              </a:ext>
            </a:extLst>
          </p:cNvPr>
          <p:cNvSpPr>
            <a:spLocks noGrp="1"/>
          </p:cNvSpPr>
          <p:nvPr>
            <p:ph type="dt" sz="half" idx="10"/>
          </p:nvPr>
        </p:nvSpPr>
        <p:spPr/>
        <p:txBody>
          <a:bodyPr/>
          <a:lstStyle/>
          <a:p>
            <a:r>
              <a:rPr lang="fr-FR" smtClean="0"/>
              <a:t>03/07/2019</a:t>
            </a:r>
            <a:endParaRPr lang="en-GB" dirty="0"/>
          </a:p>
        </p:txBody>
      </p:sp>
      <p:sp>
        <p:nvSpPr>
          <p:cNvPr id="5" name="Espace réservé du pied de page 4">
            <a:extLst>
              <a:ext uri="{FF2B5EF4-FFF2-40B4-BE49-F238E27FC236}">
                <a16:creationId xmlns:a16="http://schemas.microsoft.com/office/drawing/2014/main" xmlns="" id="{0517F4A0-656F-4604-A368-E804532A1D01}"/>
              </a:ext>
            </a:extLst>
          </p:cNvPr>
          <p:cNvSpPr>
            <a:spLocks noGrp="1"/>
          </p:cNvSpPr>
          <p:nvPr>
            <p:ph type="ftr" sz="quarter" idx="11"/>
          </p:nvPr>
        </p:nvSpPr>
        <p:spPr/>
        <p:txBody>
          <a:bodyPr/>
          <a:lstStyle/>
          <a:p>
            <a:r>
              <a:rPr lang="fr-FR" smtClean="0"/>
              <a:t>B. Nguyen – M2 IMIS/MIAGE – 2020-03-30</a:t>
            </a:r>
            <a:endParaRPr lang="en-GB" dirty="0"/>
          </a:p>
        </p:txBody>
      </p:sp>
      <p:sp>
        <p:nvSpPr>
          <p:cNvPr id="6" name="Espace réservé du numéro de diapositive 5">
            <a:extLst>
              <a:ext uri="{FF2B5EF4-FFF2-40B4-BE49-F238E27FC236}">
                <a16:creationId xmlns:a16="http://schemas.microsoft.com/office/drawing/2014/main" xmlns="" id="{109F0035-4E4B-434D-82FB-5AC128561FBA}"/>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129041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4597664-5A32-42DD-BA43-92E65F3295C2}"/>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xmlns="" id="{9F4000D0-AA07-4EC7-8DB8-04B4AB3DB6E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0FABCEA3-3DDA-4844-BED1-E6D21C002377}"/>
              </a:ext>
            </a:extLst>
          </p:cNvPr>
          <p:cNvSpPr>
            <a:spLocks noGrp="1"/>
          </p:cNvSpPr>
          <p:nvPr>
            <p:ph type="dt" sz="half" idx="10"/>
          </p:nvPr>
        </p:nvSpPr>
        <p:spPr/>
        <p:txBody>
          <a:bodyPr/>
          <a:lstStyle/>
          <a:p>
            <a:r>
              <a:rPr lang="fr-FR" smtClean="0"/>
              <a:t>03/07/2019</a:t>
            </a:r>
            <a:endParaRPr lang="en-GB"/>
          </a:p>
        </p:txBody>
      </p:sp>
      <p:sp>
        <p:nvSpPr>
          <p:cNvPr id="5" name="Espace réservé du pied de page 4">
            <a:extLst>
              <a:ext uri="{FF2B5EF4-FFF2-40B4-BE49-F238E27FC236}">
                <a16:creationId xmlns:a16="http://schemas.microsoft.com/office/drawing/2014/main" xmlns="" id="{006ED01C-F7B5-416E-ADC3-BE734230A0F8}"/>
              </a:ext>
            </a:extLst>
          </p:cNvPr>
          <p:cNvSpPr>
            <a:spLocks noGrp="1"/>
          </p:cNvSpPr>
          <p:nvPr>
            <p:ph type="ftr" sz="quarter" idx="11"/>
          </p:nvPr>
        </p:nvSpPr>
        <p:spPr/>
        <p:txBody>
          <a:bodyPr/>
          <a:lstStyle/>
          <a:p>
            <a:r>
              <a:rPr lang="fr-FR" smtClean="0"/>
              <a:t>B. Nguyen – M2 IMIS/MIAGE – 2020-03-30</a:t>
            </a:r>
            <a:endParaRPr lang="en-GB"/>
          </a:p>
        </p:txBody>
      </p:sp>
      <p:sp>
        <p:nvSpPr>
          <p:cNvPr id="6" name="Espace réservé du numéro de diapositive 5">
            <a:extLst>
              <a:ext uri="{FF2B5EF4-FFF2-40B4-BE49-F238E27FC236}">
                <a16:creationId xmlns:a16="http://schemas.microsoft.com/office/drawing/2014/main" xmlns="" id="{08B6EE97-A555-4BF7-9165-B0E725F25A97}"/>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17031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2FA8102A-40C6-4975-A29F-3ACFFA85B32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xmlns="" id="{0737BFD1-6DBD-413F-8546-F8AB1B6BB17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DAD569AE-5E13-4EEF-9560-CFE8F1781E18}"/>
              </a:ext>
            </a:extLst>
          </p:cNvPr>
          <p:cNvSpPr>
            <a:spLocks noGrp="1"/>
          </p:cNvSpPr>
          <p:nvPr>
            <p:ph type="dt" sz="half" idx="10"/>
          </p:nvPr>
        </p:nvSpPr>
        <p:spPr/>
        <p:txBody>
          <a:bodyPr/>
          <a:lstStyle/>
          <a:p>
            <a:r>
              <a:rPr lang="fr-FR" smtClean="0"/>
              <a:t>03/07/2019</a:t>
            </a:r>
            <a:endParaRPr lang="en-GB"/>
          </a:p>
        </p:txBody>
      </p:sp>
      <p:sp>
        <p:nvSpPr>
          <p:cNvPr id="5" name="Espace réservé du pied de page 4">
            <a:extLst>
              <a:ext uri="{FF2B5EF4-FFF2-40B4-BE49-F238E27FC236}">
                <a16:creationId xmlns:a16="http://schemas.microsoft.com/office/drawing/2014/main" xmlns="" id="{27FD33E8-4E36-4703-9DDC-02AF966BBC4C}"/>
              </a:ext>
            </a:extLst>
          </p:cNvPr>
          <p:cNvSpPr>
            <a:spLocks noGrp="1"/>
          </p:cNvSpPr>
          <p:nvPr>
            <p:ph type="ftr" sz="quarter" idx="11"/>
          </p:nvPr>
        </p:nvSpPr>
        <p:spPr/>
        <p:txBody>
          <a:bodyPr/>
          <a:lstStyle/>
          <a:p>
            <a:r>
              <a:rPr lang="fr-FR" smtClean="0"/>
              <a:t>B. Nguyen – M2 IMIS/MIAGE – 2020-03-30</a:t>
            </a:r>
            <a:endParaRPr lang="en-GB"/>
          </a:p>
        </p:txBody>
      </p:sp>
      <p:sp>
        <p:nvSpPr>
          <p:cNvPr id="6" name="Espace réservé du numéro de diapositive 5">
            <a:extLst>
              <a:ext uri="{FF2B5EF4-FFF2-40B4-BE49-F238E27FC236}">
                <a16:creationId xmlns:a16="http://schemas.microsoft.com/office/drawing/2014/main" xmlns="" id="{7215D4B7-121E-4CDD-AEE8-2785447C7945}"/>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346836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928F68-A87E-48AF-8177-C521C52DB840}"/>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8E272AE1-557B-42A7-B23B-72927BE3497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5ECC083E-17E1-4ED6-8461-CA352AE7BB94}"/>
              </a:ext>
            </a:extLst>
          </p:cNvPr>
          <p:cNvSpPr>
            <a:spLocks noGrp="1"/>
          </p:cNvSpPr>
          <p:nvPr>
            <p:ph type="dt" sz="half" idx="10"/>
          </p:nvPr>
        </p:nvSpPr>
        <p:spPr/>
        <p:txBody>
          <a:bodyPr/>
          <a:lstStyle/>
          <a:p>
            <a:r>
              <a:rPr lang="fr-FR" smtClean="0"/>
              <a:t>03/07/2019</a:t>
            </a:r>
            <a:endParaRPr lang="en-GB"/>
          </a:p>
        </p:txBody>
      </p:sp>
      <p:sp>
        <p:nvSpPr>
          <p:cNvPr id="5" name="Espace réservé du pied de page 4">
            <a:extLst>
              <a:ext uri="{FF2B5EF4-FFF2-40B4-BE49-F238E27FC236}">
                <a16:creationId xmlns:a16="http://schemas.microsoft.com/office/drawing/2014/main" xmlns="" id="{1E2960A7-8EA1-4146-A1C6-2C4ABA6E5F25}"/>
              </a:ext>
            </a:extLst>
          </p:cNvPr>
          <p:cNvSpPr>
            <a:spLocks noGrp="1"/>
          </p:cNvSpPr>
          <p:nvPr>
            <p:ph type="ftr" sz="quarter" idx="11"/>
          </p:nvPr>
        </p:nvSpPr>
        <p:spPr/>
        <p:txBody>
          <a:bodyPr/>
          <a:lstStyle/>
          <a:p>
            <a:r>
              <a:rPr lang="fr-FR" smtClean="0"/>
              <a:t>B. Nguyen – M2 IMIS/MIAGE – 2020-03-30</a:t>
            </a:r>
            <a:endParaRPr lang="en-GB"/>
          </a:p>
        </p:txBody>
      </p:sp>
      <p:sp>
        <p:nvSpPr>
          <p:cNvPr id="6" name="Espace réservé du numéro de diapositive 5">
            <a:extLst>
              <a:ext uri="{FF2B5EF4-FFF2-40B4-BE49-F238E27FC236}">
                <a16:creationId xmlns:a16="http://schemas.microsoft.com/office/drawing/2014/main" xmlns="" id="{73766684-5580-43C7-8287-D11F27F8173B}"/>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232380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1A1E93-7B4C-40A5-9D2F-0ECD5A95DB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1FB76441-A22E-43C0-BE7B-9C0C6D6E6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1005BFE0-441B-4F33-9C99-CF7A74DEA1CE}"/>
              </a:ext>
            </a:extLst>
          </p:cNvPr>
          <p:cNvSpPr>
            <a:spLocks noGrp="1"/>
          </p:cNvSpPr>
          <p:nvPr>
            <p:ph type="dt" sz="half" idx="10"/>
          </p:nvPr>
        </p:nvSpPr>
        <p:spPr/>
        <p:txBody>
          <a:bodyPr/>
          <a:lstStyle/>
          <a:p>
            <a:r>
              <a:rPr lang="fr-FR" smtClean="0"/>
              <a:t>03/07/2019</a:t>
            </a:r>
            <a:endParaRPr lang="en-GB"/>
          </a:p>
        </p:txBody>
      </p:sp>
      <p:sp>
        <p:nvSpPr>
          <p:cNvPr id="5" name="Espace réservé du pied de page 4">
            <a:extLst>
              <a:ext uri="{FF2B5EF4-FFF2-40B4-BE49-F238E27FC236}">
                <a16:creationId xmlns:a16="http://schemas.microsoft.com/office/drawing/2014/main" xmlns="" id="{93AA70CC-7C4D-4BA2-8347-0734CEC6EEA7}"/>
              </a:ext>
            </a:extLst>
          </p:cNvPr>
          <p:cNvSpPr>
            <a:spLocks noGrp="1"/>
          </p:cNvSpPr>
          <p:nvPr>
            <p:ph type="ftr" sz="quarter" idx="11"/>
          </p:nvPr>
        </p:nvSpPr>
        <p:spPr/>
        <p:txBody>
          <a:bodyPr/>
          <a:lstStyle/>
          <a:p>
            <a:r>
              <a:rPr lang="fr-FR" smtClean="0"/>
              <a:t>B. Nguyen – M2 IMIS/MIAGE – 2020-03-30</a:t>
            </a:r>
            <a:endParaRPr lang="en-GB"/>
          </a:p>
        </p:txBody>
      </p:sp>
      <p:sp>
        <p:nvSpPr>
          <p:cNvPr id="6" name="Espace réservé du numéro de diapositive 5">
            <a:extLst>
              <a:ext uri="{FF2B5EF4-FFF2-40B4-BE49-F238E27FC236}">
                <a16:creationId xmlns:a16="http://schemas.microsoft.com/office/drawing/2014/main" xmlns="" id="{C0FD1BB0-DC48-4078-878C-8CACB0D58CDD}"/>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47406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2520F8-E8A8-4F1F-A646-AC962100706C}"/>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39A64BFD-D4DB-4A1C-97FC-94B25AA9FB3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xmlns="" id="{2B7271ED-0019-472E-8A1F-B7FAAFDB03A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xmlns="" id="{E9F6C3F7-CA85-4DAF-A1CB-7A53EB54E3C1}"/>
              </a:ext>
            </a:extLst>
          </p:cNvPr>
          <p:cNvSpPr>
            <a:spLocks noGrp="1"/>
          </p:cNvSpPr>
          <p:nvPr>
            <p:ph type="dt" sz="half" idx="10"/>
          </p:nvPr>
        </p:nvSpPr>
        <p:spPr/>
        <p:txBody>
          <a:bodyPr/>
          <a:lstStyle/>
          <a:p>
            <a:r>
              <a:rPr lang="fr-FR" smtClean="0"/>
              <a:t>03/07/2019</a:t>
            </a:r>
            <a:endParaRPr lang="en-GB"/>
          </a:p>
        </p:txBody>
      </p:sp>
      <p:sp>
        <p:nvSpPr>
          <p:cNvPr id="6" name="Espace réservé du pied de page 5">
            <a:extLst>
              <a:ext uri="{FF2B5EF4-FFF2-40B4-BE49-F238E27FC236}">
                <a16:creationId xmlns:a16="http://schemas.microsoft.com/office/drawing/2014/main" xmlns="" id="{F45B60C4-D865-4C94-90EC-6C6E7A15D292}"/>
              </a:ext>
            </a:extLst>
          </p:cNvPr>
          <p:cNvSpPr>
            <a:spLocks noGrp="1"/>
          </p:cNvSpPr>
          <p:nvPr>
            <p:ph type="ftr" sz="quarter" idx="11"/>
          </p:nvPr>
        </p:nvSpPr>
        <p:spPr/>
        <p:txBody>
          <a:bodyPr/>
          <a:lstStyle/>
          <a:p>
            <a:r>
              <a:rPr lang="fr-FR" smtClean="0"/>
              <a:t>B. Nguyen – M2 IMIS/MIAGE – 2020-03-30</a:t>
            </a:r>
            <a:endParaRPr lang="en-GB"/>
          </a:p>
        </p:txBody>
      </p:sp>
      <p:sp>
        <p:nvSpPr>
          <p:cNvPr id="7" name="Espace réservé du numéro de diapositive 6">
            <a:extLst>
              <a:ext uri="{FF2B5EF4-FFF2-40B4-BE49-F238E27FC236}">
                <a16:creationId xmlns:a16="http://schemas.microsoft.com/office/drawing/2014/main" xmlns="" id="{057479AB-0F59-4BEB-B4B4-DDC4D2E6B4FA}"/>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27178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7F248B-8D60-4CF1-89DB-A0C7B07BBA4E}"/>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C644D860-DFBC-464D-A075-63E4842E1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C1BAA672-D63D-4805-84B1-DB265666FFC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xmlns="" id="{0726E003-41B1-4452-BE0B-9DC1D6989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22E6415B-47C2-447F-82AB-AC1CAE919A5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xmlns="" id="{46BE6B41-4C31-4638-A1AB-74B7B4FB4CB4}"/>
              </a:ext>
            </a:extLst>
          </p:cNvPr>
          <p:cNvSpPr>
            <a:spLocks noGrp="1"/>
          </p:cNvSpPr>
          <p:nvPr>
            <p:ph type="dt" sz="half" idx="10"/>
          </p:nvPr>
        </p:nvSpPr>
        <p:spPr/>
        <p:txBody>
          <a:bodyPr/>
          <a:lstStyle/>
          <a:p>
            <a:r>
              <a:rPr lang="fr-FR" smtClean="0"/>
              <a:t>03/07/2019</a:t>
            </a:r>
            <a:endParaRPr lang="en-GB"/>
          </a:p>
        </p:txBody>
      </p:sp>
      <p:sp>
        <p:nvSpPr>
          <p:cNvPr id="8" name="Espace réservé du pied de page 7">
            <a:extLst>
              <a:ext uri="{FF2B5EF4-FFF2-40B4-BE49-F238E27FC236}">
                <a16:creationId xmlns:a16="http://schemas.microsoft.com/office/drawing/2014/main" xmlns="" id="{511D38CC-C5C2-4581-B9D9-C805BB861736}"/>
              </a:ext>
            </a:extLst>
          </p:cNvPr>
          <p:cNvSpPr>
            <a:spLocks noGrp="1"/>
          </p:cNvSpPr>
          <p:nvPr>
            <p:ph type="ftr" sz="quarter" idx="11"/>
          </p:nvPr>
        </p:nvSpPr>
        <p:spPr/>
        <p:txBody>
          <a:bodyPr/>
          <a:lstStyle/>
          <a:p>
            <a:r>
              <a:rPr lang="fr-FR" smtClean="0"/>
              <a:t>B. Nguyen – M2 IMIS/MIAGE – 2020-03-30</a:t>
            </a:r>
            <a:endParaRPr lang="en-GB"/>
          </a:p>
        </p:txBody>
      </p:sp>
      <p:sp>
        <p:nvSpPr>
          <p:cNvPr id="9" name="Espace réservé du numéro de diapositive 8">
            <a:extLst>
              <a:ext uri="{FF2B5EF4-FFF2-40B4-BE49-F238E27FC236}">
                <a16:creationId xmlns:a16="http://schemas.microsoft.com/office/drawing/2014/main" xmlns="" id="{E8557E25-1DFE-4093-8D1C-501DC14E34B0}"/>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106117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554AD1-BDAC-4B6F-BDED-1A4B8810F7E0}"/>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xmlns="" id="{0880ADE4-626F-477E-A9F9-8E760117073A}"/>
              </a:ext>
            </a:extLst>
          </p:cNvPr>
          <p:cNvSpPr>
            <a:spLocks noGrp="1"/>
          </p:cNvSpPr>
          <p:nvPr>
            <p:ph type="dt" sz="half" idx="10"/>
          </p:nvPr>
        </p:nvSpPr>
        <p:spPr/>
        <p:txBody>
          <a:bodyPr/>
          <a:lstStyle/>
          <a:p>
            <a:r>
              <a:rPr lang="fr-FR" smtClean="0"/>
              <a:t>03/07/2019</a:t>
            </a:r>
            <a:endParaRPr lang="en-GB"/>
          </a:p>
        </p:txBody>
      </p:sp>
      <p:sp>
        <p:nvSpPr>
          <p:cNvPr id="4" name="Espace réservé du pied de page 3">
            <a:extLst>
              <a:ext uri="{FF2B5EF4-FFF2-40B4-BE49-F238E27FC236}">
                <a16:creationId xmlns:a16="http://schemas.microsoft.com/office/drawing/2014/main" xmlns="" id="{ED20BAD9-DA16-42F3-86B7-DDE4A03236AE}"/>
              </a:ext>
            </a:extLst>
          </p:cNvPr>
          <p:cNvSpPr>
            <a:spLocks noGrp="1"/>
          </p:cNvSpPr>
          <p:nvPr>
            <p:ph type="ftr" sz="quarter" idx="11"/>
          </p:nvPr>
        </p:nvSpPr>
        <p:spPr/>
        <p:txBody>
          <a:bodyPr/>
          <a:lstStyle/>
          <a:p>
            <a:r>
              <a:rPr lang="fr-FR" smtClean="0"/>
              <a:t>B. Nguyen – M2 IMIS/MIAGE – 2020-03-30</a:t>
            </a:r>
            <a:endParaRPr lang="en-GB"/>
          </a:p>
        </p:txBody>
      </p:sp>
      <p:sp>
        <p:nvSpPr>
          <p:cNvPr id="5" name="Espace réservé du numéro de diapositive 4">
            <a:extLst>
              <a:ext uri="{FF2B5EF4-FFF2-40B4-BE49-F238E27FC236}">
                <a16:creationId xmlns:a16="http://schemas.microsoft.com/office/drawing/2014/main" xmlns="" id="{DA3EE788-FF54-4EB6-B121-32BA6A4DD72F}"/>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310200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95E3A7F-C67E-4E15-BBE0-8390B6640CF7}"/>
              </a:ext>
            </a:extLst>
          </p:cNvPr>
          <p:cNvSpPr>
            <a:spLocks noGrp="1"/>
          </p:cNvSpPr>
          <p:nvPr>
            <p:ph type="dt" sz="half" idx="10"/>
          </p:nvPr>
        </p:nvSpPr>
        <p:spPr/>
        <p:txBody>
          <a:bodyPr/>
          <a:lstStyle/>
          <a:p>
            <a:r>
              <a:rPr lang="fr-FR" smtClean="0"/>
              <a:t>03/07/2019</a:t>
            </a:r>
            <a:endParaRPr lang="en-GB"/>
          </a:p>
        </p:txBody>
      </p:sp>
      <p:sp>
        <p:nvSpPr>
          <p:cNvPr id="3" name="Espace réservé du pied de page 2">
            <a:extLst>
              <a:ext uri="{FF2B5EF4-FFF2-40B4-BE49-F238E27FC236}">
                <a16:creationId xmlns:a16="http://schemas.microsoft.com/office/drawing/2014/main" xmlns="" id="{28D3DCC8-6632-4C35-BC30-73A863C6EDD3}"/>
              </a:ext>
            </a:extLst>
          </p:cNvPr>
          <p:cNvSpPr>
            <a:spLocks noGrp="1"/>
          </p:cNvSpPr>
          <p:nvPr>
            <p:ph type="ftr" sz="quarter" idx="11"/>
          </p:nvPr>
        </p:nvSpPr>
        <p:spPr/>
        <p:txBody>
          <a:bodyPr/>
          <a:lstStyle/>
          <a:p>
            <a:r>
              <a:rPr lang="fr-FR" smtClean="0"/>
              <a:t>B. Nguyen – M2 IMIS/MIAGE – 2020-03-30</a:t>
            </a:r>
            <a:endParaRPr lang="en-GB"/>
          </a:p>
        </p:txBody>
      </p:sp>
      <p:sp>
        <p:nvSpPr>
          <p:cNvPr id="4" name="Espace réservé du numéro de diapositive 3">
            <a:extLst>
              <a:ext uri="{FF2B5EF4-FFF2-40B4-BE49-F238E27FC236}">
                <a16:creationId xmlns:a16="http://schemas.microsoft.com/office/drawing/2014/main" xmlns="" id="{569646C3-A1C8-4651-898B-F6D4513DBCCD}"/>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46547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B92539-75CC-42F0-ACC9-1BD0E3A5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AB8D9B86-61D6-440D-9B09-6ED8B8DD1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xmlns="" id="{7F350766-3501-4346-B638-8D44601C0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763B44D8-E2FE-427F-AACF-315D8802E1E4}"/>
              </a:ext>
            </a:extLst>
          </p:cNvPr>
          <p:cNvSpPr>
            <a:spLocks noGrp="1"/>
          </p:cNvSpPr>
          <p:nvPr>
            <p:ph type="dt" sz="half" idx="10"/>
          </p:nvPr>
        </p:nvSpPr>
        <p:spPr/>
        <p:txBody>
          <a:bodyPr/>
          <a:lstStyle/>
          <a:p>
            <a:r>
              <a:rPr lang="fr-FR" smtClean="0"/>
              <a:t>03/07/2019</a:t>
            </a:r>
            <a:endParaRPr lang="en-GB"/>
          </a:p>
        </p:txBody>
      </p:sp>
      <p:sp>
        <p:nvSpPr>
          <p:cNvPr id="6" name="Espace réservé du pied de page 5">
            <a:extLst>
              <a:ext uri="{FF2B5EF4-FFF2-40B4-BE49-F238E27FC236}">
                <a16:creationId xmlns:a16="http://schemas.microsoft.com/office/drawing/2014/main" xmlns="" id="{2C4B2938-B183-448A-B2EB-9FE01CDF76C6}"/>
              </a:ext>
            </a:extLst>
          </p:cNvPr>
          <p:cNvSpPr>
            <a:spLocks noGrp="1"/>
          </p:cNvSpPr>
          <p:nvPr>
            <p:ph type="ftr" sz="quarter" idx="11"/>
          </p:nvPr>
        </p:nvSpPr>
        <p:spPr/>
        <p:txBody>
          <a:bodyPr/>
          <a:lstStyle/>
          <a:p>
            <a:r>
              <a:rPr lang="fr-FR" smtClean="0"/>
              <a:t>B. Nguyen – M2 IMIS/MIAGE – 2020-03-30</a:t>
            </a:r>
            <a:endParaRPr lang="en-GB"/>
          </a:p>
        </p:txBody>
      </p:sp>
      <p:sp>
        <p:nvSpPr>
          <p:cNvPr id="7" name="Espace réservé du numéro de diapositive 6">
            <a:extLst>
              <a:ext uri="{FF2B5EF4-FFF2-40B4-BE49-F238E27FC236}">
                <a16:creationId xmlns:a16="http://schemas.microsoft.com/office/drawing/2014/main" xmlns="" id="{924DA7BB-5613-4B3E-96F1-5303B13DA684}"/>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423105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C80C6E2-8947-4F35-B494-DB8CBBDADD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xmlns="" id="{18EC14A3-2FC3-40BD-B0B8-F5808E68B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xmlns="" id="{6A430F2D-E689-49DD-8D6F-EC6501B8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29A682EA-144A-40AB-B838-3F6071475D03}"/>
              </a:ext>
            </a:extLst>
          </p:cNvPr>
          <p:cNvSpPr>
            <a:spLocks noGrp="1"/>
          </p:cNvSpPr>
          <p:nvPr>
            <p:ph type="dt" sz="half" idx="10"/>
          </p:nvPr>
        </p:nvSpPr>
        <p:spPr/>
        <p:txBody>
          <a:bodyPr/>
          <a:lstStyle/>
          <a:p>
            <a:r>
              <a:rPr lang="fr-FR" smtClean="0"/>
              <a:t>03/07/2019</a:t>
            </a:r>
            <a:endParaRPr lang="en-GB"/>
          </a:p>
        </p:txBody>
      </p:sp>
      <p:sp>
        <p:nvSpPr>
          <p:cNvPr id="6" name="Espace réservé du pied de page 5">
            <a:extLst>
              <a:ext uri="{FF2B5EF4-FFF2-40B4-BE49-F238E27FC236}">
                <a16:creationId xmlns:a16="http://schemas.microsoft.com/office/drawing/2014/main" xmlns="" id="{1803A7DF-C979-4E55-8BE2-BFCEA46B79B9}"/>
              </a:ext>
            </a:extLst>
          </p:cNvPr>
          <p:cNvSpPr>
            <a:spLocks noGrp="1"/>
          </p:cNvSpPr>
          <p:nvPr>
            <p:ph type="ftr" sz="quarter" idx="11"/>
          </p:nvPr>
        </p:nvSpPr>
        <p:spPr/>
        <p:txBody>
          <a:bodyPr/>
          <a:lstStyle/>
          <a:p>
            <a:r>
              <a:rPr lang="fr-FR" smtClean="0"/>
              <a:t>B. Nguyen – M2 IMIS/MIAGE – 2020-03-30</a:t>
            </a:r>
            <a:endParaRPr lang="en-GB"/>
          </a:p>
        </p:txBody>
      </p:sp>
      <p:sp>
        <p:nvSpPr>
          <p:cNvPr id="7" name="Espace réservé du numéro de diapositive 6">
            <a:extLst>
              <a:ext uri="{FF2B5EF4-FFF2-40B4-BE49-F238E27FC236}">
                <a16:creationId xmlns:a16="http://schemas.microsoft.com/office/drawing/2014/main" xmlns="" id="{7C6F72AF-8EBB-49AB-90ED-CAC004E30D77}"/>
              </a:ext>
            </a:extLst>
          </p:cNvPr>
          <p:cNvSpPr>
            <a:spLocks noGrp="1"/>
          </p:cNvSpPr>
          <p:nvPr>
            <p:ph type="sldNum" sz="quarter" idx="12"/>
          </p:nvPr>
        </p:nvSpPr>
        <p:spPr/>
        <p:txBody>
          <a:body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247024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A397FF08-C0B7-4204-AF99-F91C29133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BCA795BF-4DF3-480B-9174-9C9EF80C7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6A43B1F8-EEFF-48A2-9B5E-10AFC34ED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03/07/2019</a:t>
            </a:r>
            <a:endParaRPr lang="en-GB" dirty="0"/>
          </a:p>
        </p:txBody>
      </p:sp>
      <p:sp>
        <p:nvSpPr>
          <p:cNvPr id="5" name="Espace réservé du pied de page 4">
            <a:extLst>
              <a:ext uri="{FF2B5EF4-FFF2-40B4-BE49-F238E27FC236}">
                <a16:creationId xmlns:a16="http://schemas.microsoft.com/office/drawing/2014/main" xmlns="" id="{B80D45AC-FF60-456E-8709-1F4BEA014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B. Nguyen – M2 IMIS/MIAGE – 2020-03-30</a:t>
            </a:r>
            <a:endParaRPr lang="en-GB" dirty="0"/>
          </a:p>
        </p:txBody>
      </p:sp>
      <p:sp>
        <p:nvSpPr>
          <p:cNvPr id="6" name="Espace réservé du numéro de diapositive 5">
            <a:extLst>
              <a:ext uri="{FF2B5EF4-FFF2-40B4-BE49-F238E27FC236}">
                <a16:creationId xmlns:a16="http://schemas.microsoft.com/office/drawing/2014/main" xmlns="" id="{6BB504CB-8C1F-4108-943B-B9C0924D6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99747-E1F9-49CD-9AAB-604A929AAB9F}" type="slidenum">
              <a:rPr lang="en-GB" smtClean="0"/>
              <a:pPr/>
              <a:t>‹N°›</a:t>
            </a:fld>
            <a:endParaRPr lang="en-GB"/>
          </a:p>
        </p:txBody>
      </p:sp>
    </p:spTree>
    <p:extLst>
      <p:ext uri="{BB962C8B-B14F-4D97-AF65-F5344CB8AC3E}">
        <p14:creationId xmlns:p14="http://schemas.microsoft.com/office/powerpoint/2010/main" xmlns="" val="109229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jamin.nguyen@insa-cvl.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hyperlink" Target="http://ec.europa.eu/justice/article-29/documentation/opinion-recommendation/files/2014/wp216_en.pdf" TargetMode="External"/><Relationship Id="rId4" Type="http://schemas.openxmlformats.org/officeDocument/2006/relationships/image" Target="../media/image6.jpe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rx.deidentifier.org/anonymization-to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bi.nlm.nih.gov/pmc/articles/PMC2528029/"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researchgate.net/profile/Fida_Dankar/publication/220774036_A_method_for_evaluating_marketer_re-identification_risk/links/55e6827b08aec74dbe74ea64.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github.com/IBM/differential-privacy-library"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9.png"/><Relationship Id="rId10" Type="http://schemas.openxmlformats.org/officeDocument/2006/relationships/image" Target="../media/image43.emf"/><Relationship Id="rId4" Type="http://schemas.openxmlformats.org/officeDocument/2006/relationships/image" Target="../media/image38.jpeg"/><Relationship Id="rId9"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6A28965-A094-4973-B29E-F95503880FE9}"/>
              </a:ext>
            </a:extLst>
          </p:cNvPr>
          <p:cNvSpPr>
            <a:spLocks noGrp="1"/>
          </p:cNvSpPr>
          <p:nvPr>
            <p:ph type="ctrTitle"/>
          </p:nvPr>
        </p:nvSpPr>
        <p:spPr/>
        <p:txBody>
          <a:bodyPr>
            <a:normAutofit/>
          </a:bodyPr>
          <a:lstStyle/>
          <a:p>
            <a:r>
              <a:rPr lang="en-GB" dirty="0"/>
              <a:t>Techniques </a:t>
            </a:r>
            <a:r>
              <a:rPr lang="en-GB" dirty="0" err="1"/>
              <a:t>d’anonymisation</a:t>
            </a:r>
            <a:endParaRPr lang="en-GB" dirty="0"/>
          </a:p>
        </p:txBody>
      </p:sp>
      <p:sp>
        <p:nvSpPr>
          <p:cNvPr id="3" name="Sous-titre 2">
            <a:extLst>
              <a:ext uri="{FF2B5EF4-FFF2-40B4-BE49-F238E27FC236}">
                <a16:creationId xmlns:a16="http://schemas.microsoft.com/office/drawing/2014/main" xmlns="" id="{5FA46D35-871F-4073-88D2-3D8D1787141F}"/>
              </a:ext>
            </a:extLst>
          </p:cNvPr>
          <p:cNvSpPr>
            <a:spLocks noGrp="1"/>
          </p:cNvSpPr>
          <p:nvPr>
            <p:ph type="subTitle" idx="1"/>
          </p:nvPr>
        </p:nvSpPr>
        <p:spPr>
          <a:xfrm>
            <a:off x="763571" y="3602037"/>
            <a:ext cx="10492033" cy="2514984"/>
          </a:xfrm>
        </p:spPr>
        <p:txBody>
          <a:bodyPr>
            <a:normAutofit fontScale="85000" lnSpcReduction="20000"/>
          </a:bodyPr>
          <a:lstStyle/>
          <a:p>
            <a:endParaRPr lang="en-GB" b="1" dirty="0"/>
          </a:p>
          <a:p>
            <a:r>
              <a:rPr lang="en-GB" sz="3400" b="1" dirty="0"/>
              <a:t>Benjamin NGUYEN</a:t>
            </a:r>
          </a:p>
          <a:p>
            <a:r>
              <a:rPr lang="en-GB" b="1" i="1" dirty="0">
                <a:hlinkClick r:id="rId3"/>
              </a:rPr>
              <a:t>benjamin.nguyen@insa-cvl.fr</a:t>
            </a:r>
            <a:r>
              <a:rPr lang="en-GB" b="1" i="1" dirty="0"/>
              <a:t> </a:t>
            </a:r>
          </a:p>
          <a:p>
            <a:endParaRPr lang="en-GB" dirty="0"/>
          </a:p>
          <a:p>
            <a:r>
              <a:rPr lang="en-GB" b="1" dirty="0" err="1"/>
              <a:t>Laboratoire</a:t>
            </a:r>
            <a:r>
              <a:rPr lang="en-GB" b="1" dirty="0"/>
              <a:t> </a:t>
            </a:r>
            <a:r>
              <a:rPr lang="en-GB" b="1" dirty="0" err="1"/>
              <a:t>d’Informatique</a:t>
            </a:r>
            <a:r>
              <a:rPr lang="en-GB" b="1" dirty="0"/>
              <a:t> </a:t>
            </a:r>
            <a:r>
              <a:rPr lang="en-GB" b="1" dirty="0" err="1"/>
              <a:t>Fondamentale</a:t>
            </a:r>
            <a:r>
              <a:rPr lang="en-GB" b="1" dirty="0"/>
              <a:t> </a:t>
            </a:r>
            <a:r>
              <a:rPr lang="en-GB" b="1" dirty="0" err="1"/>
              <a:t>d’Orléans</a:t>
            </a:r>
            <a:endParaRPr lang="en-GB" b="1" dirty="0"/>
          </a:p>
          <a:p>
            <a:r>
              <a:rPr lang="en-GB" b="1" dirty="0"/>
              <a:t>INSA Centre Val de Loire &amp; </a:t>
            </a:r>
            <a:r>
              <a:rPr lang="en-GB" b="1" dirty="0" err="1"/>
              <a:t>Université</a:t>
            </a:r>
            <a:r>
              <a:rPr lang="en-GB" b="1" dirty="0"/>
              <a:t> </a:t>
            </a:r>
            <a:r>
              <a:rPr lang="en-GB" b="1" dirty="0" err="1"/>
              <a:t>d’Orléans</a:t>
            </a:r>
            <a:endParaRPr lang="en-GB" b="1" dirty="0"/>
          </a:p>
          <a:p>
            <a:r>
              <a:rPr lang="en-GB" dirty="0"/>
              <a:t>GDR </a:t>
            </a:r>
            <a:r>
              <a:rPr lang="en-GB" dirty="0" err="1"/>
              <a:t>Sécurité</a:t>
            </a:r>
            <a:r>
              <a:rPr lang="en-GB" dirty="0"/>
              <a:t> Informatique / GT Protection de la Vie </a:t>
            </a:r>
            <a:r>
              <a:rPr lang="en-GB" dirty="0" err="1"/>
              <a:t>Privée</a:t>
            </a:r>
            <a:endParaRPr lang="en-GB" dirty="0"/>
          </a:p>
          <a:p>
            <a:endParaRPr lang="en-GB" dirty="0"/>
          </a:p>
        </p:txBody>
      </p:sp>
      <p:sp>
        <p:nvSpPr>
          <p:cNvPr id="4" name="Espace réservé du pied de page 3">
            <a:extLst>
              <a:ext uri="{FF2B5EF4-FFF2-40B4-BE49-F238E27FC236}">
                <a16:creationId xmlns:a16="http://schemas.microsoft.com/office/drawing/2014/main" xmlns="" id="{A7AF859F-289A-4F89-9B55-270A81EE0239}"/>
              </a:ext>
            </a:extLst>
          </p:cNvPr>
          <p:cNvSpPr>
            <a:spLocks noGrp="1"/>
          </p:cNvSpPr>
          <p:nvPr>
            <p:ph type="ftr" sz="quarter" idx="11"/>
          </p:nvPr>
        </p:nvSpPr>
        <p:spPr>
          <a:xfrm>
            <a:off x="3624649" y="6356350"/>
            <a:ext cx="4983891" cy="365125"/>
          </a:xfrm>
        </p:spPr>
        <p:txBody>
          <a:bodyPr/>
          <a:lstStyle/>
          <a:p>
            <a:r>
              <a:rPr lang="fr-FR" smtClean="0"/>
              <a:t>B. Nguyen – M2 IMIS/MIAGE – 2020-03-30</a:t>
            </a:r>
            <a:endParaRPr lang="en-GB" dirty="0"/>
          </a:p>
        </p:txBody>
      </p:sp>
    </p:spTree>
    <p:extLst>
      <p:ext uri="{BB962C8B-B14F-4D97-AF65-F5344CB8AC3E}">
        <p14:creationId xmlns:p14="http://schemas.microsoft.com/office/powerpoint/2010/main" xmlns="" val="318350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849314A7-3F60-4661-B65F-6D4F56B8F42B}"/>
              </a:ext>
            </a:extLst>
          </p:cNvPr>
          <p:cNvSpPr>
            <a:spLocks noGrp="1"/>
          </p:cNvSpPr>
          <p:nvPr>
            <p:ph type="ctrTitle"/>
          </p:nvPr>
        </p:nvSpPr>
        <p:spPr/>
        <p:txBody>
          <a:bodyPr/>
          <a:lstStyle/>
          <a:p>
            <a:r>
              <a:rPr lang="en-GB" dirty="0"/>
              <a:t>La Pseudonymisation</a:t>
            </a:r>
          </a:p>
        </p:txBody>
      </p:sp>
      <p:sp>
        <p:nvSpPr>
          <p:cNvPr id="6" name="Sous-titre 5">
            <a:extLst>
              <a:ext uri="{FF2B5EF4-FFF2-40B4-BE49-F238E27FC236}">
                <a16:creationId xmlns:a16="http://schemas.microsoft.com/office/drawing/2014/main" xmlns="" id="{7BF76478-3DE7-4B50-93E2-74AB3E13B182}"/>
              </a:ext>
            </a:extLst>
          </p:cNvPr>
          <p:cNvSpPr>
            <a:spLocks noGrp="1"/>
          </p:cNvSpPr>
          <p:nvPr>
            <p:ph type="subTitle" idx="1"/>
          </p:nvPr>
        </p:nvSpPr>
        <p:spPr/>
        <p:txBody>
          <a:bodyPr/>
          <a:lstStyle/>
          <a:p>
            <a:r>
              <a:rPr lang="en-GB" dirty="0"/>
              <a:t>Ce que </a:t>
            </a:r>
            <a:r>
              <a:rPr lang="en-GB" dirty="0" err="1"/>
              <a:t>l’anonymisation</a:t>
            </a:r>
            <a:r>
              <a:rPr lang="en-GB" dirty="0"/>
              <a:t> </a:t>
            </a:r>
            <a:r>
              <a:rPr lang="en-GB" dirty="0" err="1"/>
              <a:t>n’est</a:t>
            </a:r>
            <a:r>
              <a:rPr lang="en-GB" dirty="0"/>
              <a:t> pas</a:t>
            </a:r>
          </a:p>
        </p:txBody>
      </p:sp>
      <p:sp>
        <p:nvSpPr>
          <p:cNvPr id="4" name="Espace réservé du pied de page 3">
            <a:extLst>
              <a:ext uri="{FF2B5EF4-FFF2-40B4-BE49-F238E27FC236}">
                <a16:creationId xmlns:a16="http://schemas.microsoft.com/office/drawing/2014/main" xmlns="" id="{CBA7CE1C-4CEC-4F64-90F9-59677DC71C3E}"/>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6864123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548261A-BB4F-4434-B78F-DA6EF2CE7320}"/>
              </a:ext>
            </a:extLst>
          </p:cNvPr>
          <p:cNvSpPr>
            <a:spLocks noGrp="1"/>
          </p:cNvSpPr>
          <p:nvPr>
            <p:ph type="title"/>
          </p:nvPr>
        </p:nvSpPr>
        <p:spPr/>
        <p:txBody>
          <a:bodyPr/>
          <a:lstStyle/>
          <a:p>
            <a:r>
              <a:rPr lang="en-GB" dirty="0"/>
              <a:t>La </a:t>
            </a:r>
            <a:r>
              <a:rPr lang="en-GB" i="1" dirty="0"/>
              <a:t>pseudonymisation </a:t>
            </a:r>
            <a:r>
              <a:rPr lang="en-GB" dirty="0"/>
              <a:t>: </a:t>
            </a:r>
            <a:br>
              <a:rPr lang="en-GB" dirty="0"/>
            </a:br>
            <a:r>
              <a:rPr lang="en-GB" dirty="0"/>
              <a:t>Ce que </a:t>
            </a:r>
            <a:r>
              <a:rPr lang="en-GB" dirty="0" err="1"/>
              <a:t>l’anonymisation</a:t>
            </a:r>
            <a:r>
              <a:rPr lang="en-GB" dirty="0"/>
              <a:t> </a:t>
            </a:r>
            <a:r>
              <a:rPr lang="en-GB" dirty="0" err="1"/>
              <a:t>n’est</a:t>
            </a:r>
            <a:r>
              <a:rPr lang="en-GB" dirty="0"/>
              <a:t> pas</a:t>
            </a:r>
          </a:p>
        </p:txBody>
      </p:sp>
      <p:sp>
        <p:nvSpPr>
          <p:cNvPr id="4" name="Espace réservé du pied de page 3">
            <a:extLst>
              <a:ext uri="{FF2B5EF4-FFF2-40B4-BE49-F238E27FC236}">
                <a16:creationId xmlns:a16="http://schemas.microsoft.com/office/drawing/2014/main" xmlns="" id="{6F463E45-0899-49DD-B3BD-D9ED6A288408}"/>
              </a:ext>
            </a:extLst>
          </p:cNvPr>
          <p:cNvSpPr>
            <a:spLocks noGrp="1"/>
          </p:cNvSpPr>
          <p:nvPr>
            <p:ph type="ftr" sz="quarter" idx="11"/>
          </p:nvPr>
        </p:nvSpPr>
        <p:spPr/>
        <p:txBody>
          <a:bodyPr/>
          <a:lstStyle/>
          <a:p>
            <a:r>
              <a:rPr lang="fr-FR" smtClean="0"/>
              <a:t>B. Nguyen – M2 IMIS/MIAGE – 2020-03-30</a:t>
            </a:r>
            <a:endParaRPr lang="en-GB"/>
          </a:p>
        </p:txBody>
      </p:sp>
      <p:pic>
        <p:nvPicPr>
          <p:cNvPr id="6" name="Picture 2" descr="user-group-icon">
            <a:extLst>
              <a:ext uri="{FF2B5EF4-FFF2-40B4-BE49-F238E27FC236}">
                <a16:creationId xmlns:a16="http://schemas.microsoft.com/office/drawing/2014/main" xmlns="" id="{85668C64-76E3-4EE9-BFDC-04D4A7B03BF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5523" y="2555875"/>
            <a:ext cx="13684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3">
            <a:extLst>
              <a:ext uri="{FF2B5EF4-FFF2-40B4-BE49-F238E27FC236}">
                <a16:creationId xmlns:a16="http://schemas.microsoft.com/office/drawing/2014/main" xmlns="" id="{99E33035-5E96-412D-9F51-66A18B42ABC7}"/>
              </a:ext>
            </a:extLst>
          </p:cNvPr>
          <p:cNvSpPr txBox="1">
            <a:spLocks noChangeArrowheads="1"/>
          </p:cNvSpPr>
          <p:nvPr/>
        </p:nvSpPr>
        <p:spPr bwMode="auto">
          <a:xfrm>
            <a:off x="4301173" y="2225675"/>
            <a:ext cx="2919412" cy="8350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600" i="1"/>
              <a:t>123  </a:t>
            </a:r>
            <a:r>
              <a:rPr lang="fr-FR" altLang="en-US" sz="1600"/>
              <a:t>    "M2 Stud."  22     Flu</a:t>
            </a:r>
          </a:p>
          <a:p>
            <a:pPr eaLnBrk="1" hangingPunct="1"/>
            <a:r>
              <a:rPr lang="fr-FR" altLang="en-US" sz="1600" i="1"/>
              <a:t>456</a:t>
            </a:r>
            <a:r>
              <a:rPr lang="fr-FR" altLang="en-US" sz="1600"/>
              <a:t>      "M1 Stud."  25     HIV</a:t>
            </a:r>
          </a:p>
          <a:p>
            <a:pPr eaLnBrk="1" hangingPunct="1"/>
            <a:r>
              <a:rPr lang="fr-FR" altLang="en-US" sz="1600" i="1"/>
              <a:t>789</a:t>
            </a:r>
            <a:r>
              <a:rPr lang="fr-FR" altLang="en-US" sz="1600"/>
              <a:t>      "L3 Stud."   20     Flu</a:t>
            </a:r>
          </a:p>
        </p:txBody>
      </p:sp>
      <p:pic>
        <p:nvPicPr>
          <p:cNvPr id="8" name="Picture 4" descr="icon-server_Vista">
            <a:extLst>
              <a:ext uri="{FF2B5EF4-FFF2-40B4-BE49-F238E27FC236}">
                <a16:creationId xmlns:a16="http://schemas.microsoft.com/office/drawing/2014/main" xmlns="" id="{DBBD707B-8F11-48B2-879A-220140C88FD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33010" y="3633788"/>
            <a:ext cx="144145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icon_Stats">
            <a:extLst>
              <a:ext uri="{FF2B5EF4-FFF2-40B4-BE49-F238E27FC236}">
                <a16:creationId xmlns:a16="http://schemas.microsoft.com/office/drawing/2014/main" xmlns="" id="{5A99BCAD-54C9-4A92-935E-43EC554303E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15998" y="3733800"/>
            <a:ext cx="1365250" cy="141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6">
            <a:extLst>
              <a:ext uri="{FF2B5EF4-FFF2-40B4-BE49-F238E27FC236}">
                <a16:creationId xmlns:a16="http://schemas.microsoft.com/office/drawing/2014/main" xmlns="" id="{643EF054-237A-407D-9B5B-324FF55996D1}"/>
              </a:ext>
            </a:extLst>
          </p:cNvPr>
          <p:cNvSpPr txBox="1">
            <a:spLocks noChangeArrowheads="1"/>
          </p:cNvSpPr>
          <p:nvPr/>
        </p:nvSpPr>
        <p:spPr bwMode="auto">
          <a:xfrm>
            <a:off x="4312285" y="1833563"/>
            <a:ext cx="2908300" cy="346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600" b="1" i="1"/>
              <a:t>SSN</a:t>
            </a:r>
            <a:r>
              <a:rPr lang="fr-FR" altLang="en-US" sz="1600" b="1"/>
              <a:t>     Activity    Age   Diag</a:t>
            </a:r>
          </a:p>
        </p:txBody>
      </p:sp>
      <p:sp>
        <p:nvSpPr>
          <p:cNvPr id="11" name="Text Box 7">
            <a:extLst>
              <a:ext uri="{FF2B5EF4-FFF2-40B4-BE49-F238E27FC236}">
                <a16:creationId xmlns:a16="http://schemas.microsoft.com/office/drawing/2014/main" xmlns="" id="{2FDF596C-11A2-4F3C-899A-4EE9121C5102}"/>
              </a:ext>
            </a:extLst>
          </p:cNvPr>
          <p:cNvSpPr txBox="1">
            <a:spLocks noChangeArrowheads="1"/>
          </p:cNvSpPr>
          <p:nvPr/>
        </p:nvSpPr>
        <p:spPr bwMode="auto">
          <a:xfrm>
            <a:off x="7939723" y="2225675"/>
            <a:ext cx="3097212" cy="8350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600"/>
              <a:t>ABC       "M2 Stud."  22     Flu</a:t>
            </a:r>
          </a:p>
          <a:p>
            <a:pPr eaLnBrk="1" hangingPunct="1"/>
            <a:r>
              <a:rPr lang="fr-FR" altLang="en-US" sz="1600"/>
              <a:t>MNO      "M1 Stud"   25     HIV</a:t>
            </a:r>
          </a:p>
          <a:p>
            <a:pPr eaLnBrk="1" hangingPunct="1"/>
            <a:r>
              <a:rPr lang="fr-FR" altLang="en-US" sz="1600"/>
              <a:t>XYZ       "L3 Stud."   20     Flu</a:t>
            </a:r>
          </a:p>
        </p:txBody>
      </p:sp>
      <p:sp>
        <p:nvSpPr>
          <p:cNvPr id="12" name="Text Box 8">
            <a:extLst>
              <a:ext uri="{FF2B5EF4-FFF2-40B4-BE49-F238E27FC236}">
                <a16:creationId xmlns:a16="http://schemas.microsoft.com/office/drawing/2014/main" xmlns="" id="{994AD398-7273-40C2-A57F-5B12EAB62D3B}"/>
              </a:ext>
            </a:extLst>
          </p:cNvPr>
          <p:cNvSpPr txBox="1">
            <a:spLocks noChangeArrowheads="1"/>
          </p:cNvSpPr>
          <p:nvPr/>
        </p:nvSpPr>
        <p:spPr bwMode="auto">
          <a:xfrm>
            <a:off x="7939723" y="1833563"/>
            <a:ext cx="3097212" cy="346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600" b="1"/>
              <a:t>Pseudo   Activity   Age   Diag</a:t>
            </a:r>
          </a:p>
        </p:txBody>
      </p:sp>
      <p:sp>
        <p:nvSpPr>
          <p:cNvPr id="13" name="Text Box 13">
            <a:extLst>
              <a:ext uri="{FF2B5EF4-FFF2-40B4-BE49-F238E27FC236}">
                <a16:creationId xmlns:a16="http://schemas.microsoft.com/office/drawing/2014/main" xmlns="" id="{0F86F042-4F0F-4347-B16F-78641B037460}"/>
              </a:ext>
            </a:extLst>
          </p:cNvPr>
          <p:cNvSpPr txBox="1">
            <a:spLocks noChangeArrowheads="1"/>
          </p:cNvSpPr>
          <p:nvPr/>
        </p:nvSpPr>
        <p:spPr bwMode="auto">
          <a:xfrm>
            <a:off x="2151698" y="5238750"/>
            <a:ext cx="1762021"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2800" b="1" dirty="0"/>
              <a:t>Individus</a:t>
            </a:r>
          </a:p>
        </p:txBody>
      </p:sp>
      <p:sp>
        <p:nvSpPr>
          <p:cNvPr id="14" name="AutoShape 17">
            <a:extLst>
              <a:ext uri="{FF2B5EF4-FFF2-40B4-BE49-F238E27FC236}">
                <a16:creationId xmlns:a16="http://schemas.microsoft.com/office/drawing/2014/main" xmlns="" id="{1358875F-15D3-44E0-9537-65148B59AD3C}"/>
              </a:ext>
            </a:extLst>
          </p:cNvPr>
          <p:cNvSpPr>
            <a:spLocks noChangeArrowheads="1"/>
          </p:cNvSpPr>
          <p:nvPr/>
        </p:nvSpPr>
        <p:spPr bwMode="auto">
          <a:xfrm>
            <a:off x="3763010" y="3059113"/>
            <a:ext cx="360363" cy="360362"/>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Text Box 20">
            <a:extLst>
              <a:ext uri="{FF2B5EF4-FFF2-40B4-BE49-F238E27FC236}">
                <a16:creationId xmlns:a16="http://schemas.microsoft.com/office/drawing/2014/main" xmlns="" id="{94C443A4-D085-46D4-BABA-660E4DFEBD2E}"/>
              </a:ext>
            </a:extLst>
          </p:cNvPr>
          <p:cNvSpPr txBox="1">
            <a:spLocks noChangeArrowheads="1"/>
          </p:cNvSpPr>
          <p:nvPr/>
        </p:nvSpPr>
        <p:spPr bwMode="auto">
          <a:xfrm>
            <a:off x="4863148" y="3059113"/>
            <a:ext cx="1149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a:t>Raw data</a:t>
            </a:r>
          </a:p>
        </p:txBody>
      </p:sp>
      <p:sp>
        <p:nvSpPr>
          <p:cNvPr id="16" name="Text Box 21">
            <a:extLst>
              <a:ext uri="{FF2B5EF4-FFF2-40B4-BE49-F238E27FC236}">
                <a16:creationId xmlns:a16="http://schemas.microsoft.com/office/drawing/2014/main" xmlns="" id="{2C9219B4-82ED-4573-83C1-53E714836A3E}"/>
              </a:ext>
            </a:extLst>
          </p:cNvPr>
          <p:cNvSpPr txBox="1">
            <a:spLocks noChangeArrowheads="1"/>
          </p:cNvSpPr>
          <p:nvPr/>
        </p:nvSpPr>
        <p:spPr bwMode="auto">
          <a:xfrm>
            <a:off x="8354060" y="3059113"/>
            <a:ext cx="2355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i="1"/>
              <a:t>Pseudonymized</a:t>
            </a:r>
            <a:r>
              <a:rPr lang="fr-FR" altLang="en-US"/>
              <a:t> Data</a:t>
            </a:r>
          </a:p>
        </p:txBody>
      </p:sp>
      <p:sp>
        <p:nvSpPr>
          <p:cNvPr id="17" name="Rectangle 22">
            <a:extLst>
              <a:ext uri="{FF2B5EF4-FFF2-40B4-BE49-F238E27FC236}">
                <a16:creationId xmlns:a16="http://schemas.microsoft.com/office/drawing/2014/main" xmlns="" id="{DC420538-B9E1-48A2-93E8-D3C163912BB2}"/>
              </a:ext>
            </a:extLst>
          </p:cNvPr>
          <p:cNvSpPr>
            <a:spLocks noChangeArrowheads="1"/>
          </p:cNvSpPr>
          <p:nvPr/>
        </p:nvSpPr>
        <p:spPr bwMode="auto">
          <a:xfrm>
            <a:off x="4169410" y="1690688"/>
            <a:ext cx="3194050" cy="3816350"/>
          </a:xfrm>
          <a:prstGeom prst="rect">
            <a:avLst/>
          </a:prstGeom>
          <a:noFill/>
          <a:ln w="9525">
            <a:solidFill>
              <a:srgbClr val="0066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Text Box 23">
            <a:extLst>
              <a:ext uri="{FF2B5EF4-FFF2-40B4-BE49-F238E27FC236}">
                <a16:creationId xmlns:a16="http://schemas.microsoft.com/office/drawing/2014/main" xmlns="" id="{642335D2-AE9F-4EF0-830B-B9E5B1DDC42D}"/>
              </a:ext>
            </a:extLst>
          </p:cNvPr>
          <p:cNvSpPr txBox="1">
            <a:spLocks noChangeArrowheads="1"/>
          </p:cNvSpPr>
          <p:nvPr/>
        </p:nvSpPr>
        <p:spPr bwMode="auto">
          <a:xfrm>
            <a:off x="4839335" y="5218113"/>
            <a:ext cx="2105063" cy="954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2800" b="1" dirty="0">
                <a:solidFill>
                  <a:srgbClr val="006600"/>
                </a:solidFill>
              </a:rPr>
              <a:t>Editeur</a:t>
            </a:r>
          </a:p>
          <a:p>
            <a:pPr eaLnBrk="1" hangingPunct="1"/>
            <a:r>
              <a:rPr lang="fr-FR" altLang="en-US" sz="2800" b="1" i="1" dirty="0">
                <a:solidFill>
                  <a:srgbClr val="006600"/>
                </a:solidFill>
              </a:rPr>
              <a:t>(confiance)</a:t>
            </a:r>
          </a:p>
        </p:txBody>
      </p:sp>
      <p:sp>
        <p:nvSpPr>
          <p:cNvPr id="19" name="Rectangle 24">
            <a:extLst>
              <a:ext uri="{FF2B5EF4-FFF2-40B4-BE49-F238E27FC236}">
                <a16:creationId xmlns:a16="http://schemas.microsoft.com/office/drawing/2014/main" xmlns="" id="{1F212742-8BF5-49BB-82C8-E7E7300B812C}"/>
              </a:ext>
            </a:extLst>
          </p:cNvPr>
          <p:cNvSpPr>
            <a:spLocks noChangeArrowheads="1"/>
          </p:cNvSpPr>
          <p:nvPr/>
        </p:nvSpPr>
        <p:spPr bwMode="auto">
          <a:xfrm>
            <a:off x="7868285" y="1690688"/>
            <a:ext cx="3240088" cy="3816350"/>
          </a:xfrm>
          <a:prstGeom prst="rect">
            <a:avLst/>
          </a:prstGeom>
          <a:noFill/>
          <a:ln w="9525">
            <a:solidFill>
              <a:srgbClr val="CC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Text Box 25">
            <a:extLst>
              <a:ext uri="{FF2B5EF4-FFF2-40B4-BE49-F238E27FC236}">
                <a16:creationId xmlns:a16="http://schemas.microsoft.com/office/drawing/2014/main" xmlns="" id="{694DE867-B288-4251-B2D2-E40A95E73108}"/>
              </a:ext>
            </a:extLst>
          </p:cNvPr>
          <p:cNvSpPr txBox="1">
            <a:spLocks noChangeArrowheads="1"/>
          </p:cNvSpPr>
          <p:nvPr/>
        </p:nvSpPr>
        <p:spPr bwMode="auto">
          <a:xfrm>
            <a:off x="8057198" y="5218113"/>
            <a:ext cx="3344185" cy="9541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2800" b="1" dirty="0">
                <a:solidFill>
                  <a:srgbClr val="CC0000"/>
                </a:solidFill>
              </a:rPr>
              <a:t>Parties tierces</a:t>
            </a:r>
          </a:p>
          <a:p>
            <a:pPr eaLnBrk="1" hangingPunct="1"/>
            <a:r>
              <a:rPr lang="fr-FR" altLang="en-US" sz="2800" b="1" i="1" dirty="0">
                <a:solidFill>
                  <a:srgbClr val="CC0000"/>
                </a:solidFill>
              </a:rPr>
              <a:t>(pas de confiance)</a:t>
            </a:r>
          </a:p>
        </p:txBody>
      </p:sp>
      <p:sp>
        <p:nvSpPr>
          <p:cNvPr id="21" name="AutoShape 26">
            <a:extLst>
              <a:ext uri="{FF2B5EF4-FFF2-40B4-BE49-F238E27FC236}">
                <a16:creationId xmlns:a16="http://schemas.microsoft.com/office/drawing/2014/main" xmlns="" id="{500DAB87-C5B4-4020-B4D7-538E2254C1F0}"/>
              </a:ext>
            </a:extLst>
          </p:cNvPr>
          <p:cNvSpPr>
            <a:spLocks noChangeArrowheads="1"/>
          </p:cNvSpPr>
          <p:nvPr/>
        </p:nvSpPr>
        <p:spPr bwMode="auto">
          <a:xfrm>
            <a:off x="7434898" y="3059113"/>
            <a:ext cx="360362" cy="360362"/>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xmlns="" val="41212179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9517F6-5E3F-4646-A7DF-DAAFD17D66BB}"/>
              </a:ext>
            </a:extLst>
          </p:cNvPr>
          <p:cNvSpPr>
            <a:spLocks noGrp="1"/>
          </p:cNvSpPr>
          <p:nvPr>
            <p:ph type="title"/>
          </p:nvPr>
        </p:nvSpPr>
        <p:spPr/>
        <p:txBody>
          <a:bodyPr>
            <a:normAutofit/>
          </a:bodyPr>
          <a:lstStyle/>
          <a:p>
            <a:r>
              <a:rPr lang="en-GB" dirty="0" err="1"/>
              <a:t>Attaque</a:t>
            </a:r>
            <a:r>
              <a:rPr lang="en-GB" dirty="0"/>
              <a:t> sur la pseudonymisation</a:t>
            </a:r>
            <a:br>
              <a:rPr lang="en-GB" dirty="0"/>
            </a:br>
            <a:r>
              <a:rPr lang="en-GB" sz="2700" dirty="0"/>
              <a:t>Sweeney 2002, </a:t>
            </a:r>
            <a:r>
              <a:rPr lang="en-GB" sz="2700" i="1" dirty="0">
                <a:effectLst/>
              </a:rPr>
              <a:t>k</a:t>
            </a:r>
            <a:r>
              <a:rPr lang="en-GB" sz="2700" dirty="0">
                <a:effectLst/>
              </a:rPr>
              <a:t>-anonymity: a model for protecting privacy (IJUFK-BS)</a:t>
            </a:r>
            <a:endParaRPr lang="en-GB" dirty="0"/>
          </a:p>
        </p:txBody>
      </p:sp>
      <p:sp>
        <p:nvSpPr>
          <p:cNvPr id="5" name="Espace réservé du texte 3">
            <a:extLst>
              <a:ext uri="{FF2B5EF4-FFF2-40B4-BE49-F238E27FC236}">
                <a16:creationId xmlns:a16="http://schemas.microsoft.com/office/drawing/2014/main" xmlns="" id="{F6427790-2AF2-4FD0-8A1A-706287648D54}"/>
              </a:ext>
            </a:extLst>
          </p:cNvPr>
          <p:cNvSpPr txBox="1">
            <a:spLocks/>
          </p:cNvSpPr>
          <p:nvPr/>
        </p:nvSpPr>
        <p:spPr>
          <a:xfrm>
            <a:off x="857095" y="1960774"/>
            <a:ext cx="7033139" cy="4340683"/>
          </a:xfrm>
          <a:prstGeom prst="rect">
            <a:avLst/>
          </a:prstGeom>
        </p:spPr>
        <p:txBody>
          <a:bodyPr vert="horz" wrap="square"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598"/>
              </a:spcBef>
              <a:buNone/>
            </a:pPr>
            <a:r>
              <a:rPr lang="fr-FR" dirty="0"/>
              <a:t>Sweeney a montré l’existence de quasi identifiants:</a:t>
            </a:r>
          </a:p>
          <a:p>
            <a:pPr marL="0" indent="0">
              <a:lnSpc>
                <a:spcPct val="80000"/>
              </a:lnSpc>
              <a:spcBef>
                <a:spcPts val="598"/>
              </a:spcBef>
              <a:buNone/>
            </a:pPr>
            <a:endParaRPr lang="fr-FR" dirty="0"/>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1- Des données médicales ont été “anonymisées” puis publiées</a:t>
            </a:r>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2- Une liste d’électeurs était disponible publiquement</a:t>
            </a:r>
          </a:p>
          <a:p>
            <a:pPr marL="0" lvl="1" indent="0">
              <a:lnSpc>
                <a:spcPct val="80000"/>
              </a:lnSpc>
              <a:spcBef>
                <a:spcPts val="499"/>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endParaRPr lang="fr-FR" dirty="0">
              <a:solidFill>
                <a:srgbClr val="000000"/>
              </a:solidFill>
              <a:highlight>
                <a:scrgbClr r="0" g="0" b="0">
                  <a:alpha val="0"/>
                </a:scrgbClr>
              </a:highlight>
              <a:ea typeface="Microsoft YaHei" pitchFamily="2"/>
              <a:cs typeface="Arial" pitchFamily="2"/>
            </a:endParaRPr>
          </a:p>
          <a:p>
            <a:pPr marL="0" lvl="1" indent="0">
              <a:lnSpc>
                <a:spcPct val="80000"/>
              </a:lnSpc>
              <a:spcBef>
                <a:spcPts val="499"/>
              </a:spcBef>
              <a:buClr>
                <a:srgbClr val="000000"/>
              </a:buClr>
              <a:buSzPct val="100000"/>
              <a:buFont typeface="Wingding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L’identification des enregistrements du gouverneur Weld a été possible en faisant une jointure entre ces deux </a:t>
            </a:r>
            <a:r>
              <a:rPr lang="fr-FR" dirty="0" err="1">
                <a:solidFill>
                  <a:srgbClr val="000000"/>
                </a:solidFill>
                <a:highlight>
                  <a:scrgbClr r="0" g="0" b="0">
                    <a:alpha val="0"/>
                  </a:scrgbClr>
                </a:highlight>
                <a:ea typeface="Microsoft YaHei" pitchFamily="2"/>
                <a:cs typeface="Arial" pitchFamily="2"/>
              </a:rPr>
              <a:t>datasets</a:t>
            </a:r>
            <a:r>
              <a:rPr lang="fr-FR" dirty="0">
                <a:solidFill>
                  <a:srgbClr val="000000"/>
                </a:solidFill>
                <a:highlight>
                  <a:scrgbClr r="0" g="0" b="0">
                    <a:alpha val="0"/>
                  </a:scrgbClr>
                </a:highlight>
                <a:ea typeface="Microsoft YaHei" pitchFamily="2"/>
                <a:cs typeface="Arial" pitchFamily="2"/>
              </a:rPr>
              <a:t> sur les </a:t>
            </a:r>
            <a:r>
              <a:rPr lang="fr-FR" i="1" dirty="0">
                <a:solidFill>
                  <a:srgbClr val="000000"/>
                </a:solidFill>
                <a:highlight>
                  <a:scrgbClr r="0" g="0" b="0">
                    <a:alpha val="0"/>
                  </a:scrgbClr>
                </a:highlight>
                <a:ea typeface="Microsoft YaHei" pitchFamily="2"/>
                <a:cs typeface="Arial" pitchFamily="2"/>
              </a:rPr>
              <a:t>quasi-identifiants.</a:t>
            </a:r>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endParaRPr lang="fr-FR" i="1" dirty="0">
              <a:solidFill>
                <a:srgbClr val="000000"/>
              </a:solidFill>
              <a:highlight>
                <a:scrgbClr r="0" g="0" b="0">
                  <a:alpha val="0"/>
                </a:scrgbClr>
              </a:highlight>
              <a:ea typeface="Microsoft YaHei" pitchFamily="2"/>
              <a:cs typeface="Arial" pitchFamily="2"/>
            </a:endParaRPr>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Recensement US de 1990: « </a:t>
            </a:r>
            <a:r>
              <a:rPr lang="en-US" dirty="0">
                <a:solidFill>
                  <a:srgbClr val="000000"/>
                </a:solidFill>
                <a:highlight>
                  <a:scrgbClr r="0" g="0" b="0">
                    <a:alpha val="0"/>
                  </a:scrgbClr>
                </a:highlight>
                <a:ea typeface="Microsoft YaHei" pitchFamily="2"/>
                <a:cs typeface="Arial" pitchFamily="2"/>
              </a:rPr>
              <a:t>87% of the population in the US had </a:t>
            </a:r>
            <a:r>
              <a:rPr lang="en-US" b="1" dirty="0">
                <a:solidFill>
                  <a:srgbClr val="000000"/>
                </a:solidFill>
                <a:highlight>
                  <a:scrgbClr r="0" g="0" b="0">
                    <a:alpha val="0"/>
                  </a:scrgbClr>
                </a:highlight>
                <a:ea typeface="Microsoft YaHei" pitchFamily="2"/>
                <a:cs typeface="Arial" pitchFamily="2"/>
              </a:rPr>
              <a:t>characteristics that likely made them unique </a:t>
            </a:r>
            <a:r>
              <a:rPr lang="en-US" dirty="0">
                <a:solidFill>
                  <a:srgbClr val="000000"/>
                </a:solidFill>
                <a:highlight>
                  <a:scrgbClr r="0" g="0" b="0">
                    <a:alpha val="0"/>
                  </a:scrgbClr>
                </a:highlight>
                <a:ea typeface="Microsoft YaHei" pitchFamily="2"/>
                <a:cs typeface="Arial" pitchFamily="2"/>
              </a:rPr>
              <a:t>based only on {5-digit Zip, gender, date of birth} </a:t>
            </a:r>
            <a:r>
              <a:rPr lang="fr-FR" dirty="0">
                <a:solidFill>
                  <a:srgbClr val="000000"/>
                </a:solidFill>
                <a:highlight>
                  <a:scrgbClr r="0" g="0" b="0">
                    <a:alpha val="0"/>
                  </a:scrgbClr>
                </a:highlight>
                <a:ea typeface="Microsoft YaHei" pitchFamily="2"/>
                <a:cs typeface="Arial" pitchFamily="2"/>
              </a:rPr>
              <a:t>»</a:t>
            </a:r>
          </a:p>
        </p:txBody>
      </p:sp>
      <p:pic>
        <p:nvPicPr>
          <p:cNvPr id="6" name="Picture 27">
            <a:extLst>
              <a:ext uri="{FF2B5EF4-FFF2-40B4-BE49-F238E27FC236}">
                <a16:creationId xmlns:a16="http://schemas.microsoft.com/office/drawing/2014/main" xmlns="" id="{50B758C6-5268-4383-929C-5B96F209C917}"/>
              </a:ext>
            </a:extLst>
          </p:cNvPr>
          <p:cNvPicPr>
            <a:picLocks noChangeAspect="1"/>
          </p:cNvPicPr>
          <p:nvPr/>
        </p:nvPicPr>
        <p:blipFill>
          <a:blip r:embed="rId2" cstate="print">
            <a:lum/>
            <a:alphaModFix/>
          </a:blip>
          <a:srcRect/>
          <a:stretch>
            <a:fillRect/>
          </a:stretch>
        </p:blipFill>
        <p:spPr>
          <a:xfrm>
            <a:off x="7796012" y="2545238"/>
            <a:ext cx="4561043" cy="2724346"/>
          </a:xfrm>
          <a:prstGeom prst="rect">
            <a:avLst/>
          </a:prstGeom>
          <a:noFill/>
          <a:ln>
            <a:noFill/>
          </a:ln>
        </p:spPr>
      </p:pic>
      <p:sp>
        <p:nvSpPr>
          <p:cNvPr id="3" name="Espace réservé du pied de page 2">
            <a:extLst>
              <a:ext uri="{FF2B5EF4-FFF2-40B4-BE49-F238E27FC236}">
                <a16:creationId xmlns:a16="http://schemas.microsoft.com/office/drawing/2014/main" xmlns="" id="{310CE8FE-3CAD-4611-B616-5A3873105B9E}"/>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5141965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DAD4FC78-1F26-4A6F-832F-6DF60D96EAC4}"/>
              </a:ext>
            </a:extLst>
          </p:cNvPr>
          <p:cNvSpPr/>
          <p:nvPr/>
        </p:nvSpPr>
        <p:spPr>
          <a:xfrm>
            <a:off x="8077080" y="635616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noAutofit/>
          </a:bodyPr>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92844E4-BC9E-4013-AEEC-C3F3884CBB7C}" type="slidenum">
              <a:rPr/>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13</a:t>
            </a:fld>
            <a:endParaRPr lang="fr-FR" sz="1200">
              <a:solidFill>
                <a:srgbClr val="898989"/>
              </a:solidFill>
              <a:latin typeface="Calibri" pitchFamily="34"/>
              <a:ea typeface="Arial" pitchFamily="2"/>
              <a:cs typeface="Arial" pitchFamily="2"/>
            </a:endParaRPr>
          </a:p>
        </p:txBody>
      </p:sp>
      <p:sp>
        <p:nvSpPr>
          <p:cNvPr id="3" name="Forme libre : forme 2">
            <a:extLst>
              <a:ext uri="{FF2B5EF4-FFF2-40B4-BE49-F238E27FC236}">
                <a16:creationId xmlns:a16="http://schemas.microsoft.com/office/drawing/2014/main" xmlns="" id="{E4A966EF-49A5-46FC-8068-BCDA23A6ED48}"/>
              </a:ext>
            </a:extLst>
          </p:cNvPr>
          <p:cNvSpPr/>
          <p:nvPr/>
        </p:nvSpPr>
        <p:spPr>
          <a:xfrm>
            <a:off x="1980839" y="274320"/>
            <a:ext cx="822996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4000" dirty="0">
                <a:solidFill>
                  <a:srgbClr val="000000"/>
                </a:solidFill>
                <a:latin typeface="Calibri" pitchFamily="34"/>
                <a:ea typeface="Microsoft YaHei" pitchFamily="2"/>
                <a:cs typeface="Microsoft YaHei" pitchFamily="2"/>
              </a:rPr>
              <a:t>Limites de la </a:t>
            </a:r>
            <a:r>
              <a:rPr lang="fr-FR" sz="4000" dirty="0" err="1">
                <a:solidFill>
                  <a:srgbClr val="000000"/>
                </a:solidFill>
                <a:latin typeface="Calibri" pitchFamily="34"/>
                <a:ea typeface="Microsoft YaHei" pitchFamily="2"/>
                <a:cs typeface="Microsoft YaHei" pitchFamily="2"/>
              </a:rPr>
              <a:t>pseudonymisation</a:t>
            </a:r>
            <a:endParaRPr lang="fr-FR" sz="4000" dirty="0">
              <a:solidFill>
                <a:srgbClr val="000000"/>
              </a:solidFill>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2C241600-4B01-466A-9EB6-3ACB4EDC8D71}"/>
              </a:ext>
            </a:extLst>
          </p:cNvPr>
          <p:cNvSpPr/>
          <p:nvPr/>
        </p:nvSpPr>
        <p:spPr>
          <a:xfrm>
            <a:off x="1980839" y="1267920"/>
            <a:ext cx="8229600" cy="558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341280" indent="-341280">
              <a:lnSpc>
                <a:spcPct val="80000"/>
              </a:lnSpc>
              <a:spcBef>
                <a:spcPts val="799"/>
              </a:spcBef>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r>
              <a:rPr lang="fr-FR" sz="3200" dirty="0">
                <a:solidFill>
                  <a:srgbClr val="000000"/>
                </a:solidFill>
                <a:latin typeface="Calibri" pitchFamily="34"/>
                <a:ea typeface="Microsoft YaHei" pitchFamily="2"/>
                <a:cs typeface="Microsoft YaHei" pitchFamily="2"/>
              </a:rPr>
              <a:t>	</a:t>
            </a:r>
          </a:p>
          <a:p>
            <a:pPr marL="341280" indent="-341280">
              <a:lnSpc>
                <a:spcPct val="80000"/>
              </a:lnSpc>
              <a:spcBef>
                <a:spcPts val="799"/>
              </a:spcBef>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r>
              <a:rPr lang="fr-FR" sz="3200" dirty="0">
                <a:solidFill>
                  <a:srgbClr val="000000"/>
                </a:solidFill>
                <a:latin typeface="Calibri" pitchFamily="34"/>
                <a:ea typeface="Microsoft YaHei" pitchFamily="2"/>
                <a:cs typeface="Microsoft YaHei" pitchFamily="2"/>
              </a:rPr>
              <a:t>	La </a:t>
            </a:r>
            <a:r>
              <a:rPr lang="fr-FR" sz="3200" dirty="0" err="1">
                <a:solidFill>
                  <a:srgbClr val="000000"/>
                </a:solidFill>
                <a:latin typeface="Calibri" pitchFamily="34"/>
                <a:ea typeface="Microsoft YaHei" pitchFamily="2"/>
                <a:cs typeface="Microsoft YaHei" pitchFamily="2"/>
              </a:rPr>
              <a:t>pseudonymisation</a:t>
            </a:r>
            <a:r>
              <a:rPr lang="fr-FR" sz="3200" dirty="0">
                <a:solidFill>
                  <a:srgbClr val="000000"/>
                </a:solidFill>
                <a:latin typeface="Calibri" pitchFamily="34"/>
                <a:ea typeface="Microsoft YaHei" pitchFamily="2"/>
                <a:cs typeface="Microsoft YaHei" pitchFamily="2"/>
              </a:rPr>
              <a:t> rend vulnérables les enregistrements dans lesquels une partie de la donnée permet de réidentifier l’individu concerné.</a:t>
            </a:r>
          </a:p>
          <a:p>
            <a:pPr>
              <a:lnSpc>
                <a:spcPct val="80000"/>
              </a:lnSpc>
              <a:spcBef>
                <a:spcPts val="799"/>
              </a:spcBef>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i="1" dirty="0">
                <a:solidFill>
                  <a:srgbClr val="000000"/>
                </a:solidFill>
                <a:latin typeface="Calibri" pitchFamily="34"/>
                <a:ea typeface="Microsoft YaHei" pitchFamily="2"/>
                <a:cs typeface="Microsoft YaHei" pitchFamily="2"/>
              </a:rPr>
              <a:t>Faut-il </a:t>
            </a:r>
            <a:r>
              <a:rPr lang="fr-FR" sz="3200" i="1" dirty="0" err="1">
                <a:solidFill>
                  <a:srgbClr val="000000"/>
                </a:solidFill>
                <a:latin typeface="Calibri" pitchFamily="34"/>
                <a:ea typeface="Microsoft YaHei" pitchFamily="2"/>
                <a:cs typeface="Microsoft YaHei" pitchFamily="2"/>
              </a:rPr>
              <a:t>pseudonymiser</a:t>
            </a:r>
            <a:r>
              <a:rPr lang="fr-FR" sz="3200" i="1" dirty="0">
                <a:solidFill>
                  <a:srgbClr val="000000"/>
                </a:solidFill>
                <a:latin typeface="Calibri" pitchFamily="34"/>
                <a:ea typeface="Microsoft YaHei" pitchFamily="2"/>
                <a:cs typeface="Microsoft YaHei" pitchFamily="2"/>
              </a:rPr>
              <a:t> ?</a:t>
            </a:r>
          </a:p>
          <a:p>
            <a:pPr>
              <a:lnSpc>
                <a:spcPct val="80000"/>
              </a:lnSpc>
              <a:spcBef>
                <a:spcPts val="799"/>
              </a:spcBef>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i="1" dirty="0">
              <a:solidFill>
                <a:srgbClr val="000000"/>
              </a:solidFill>
              <a:latin typeface="Calibri" pitchFamily="34"/>
              <a:ea typeface="Microsoft YaHei" pitchFamily="2"/>
              <a:cs typeface="Microsoft YaHei" pitchFamily="2"/>
            </a:endParaRPr>
          </a:p>
          <a:p>
            <a:pPr>
              <a:lnSpc>
                <a:spcPct val="80000"/>
              </a:lnSpc>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dirty="0">
                <a:solidFill>
                  <a:srgbClr val="000000"/>
                </a:solidFill>
                <a:latin typeface="Calibri" pitchFamily="34"/>
                <a:ea typeface="Microsoft YaHei" pitchFamily="2"/>
                <a:cs typeface="Microsoft YaHei" pitchFamily="2"/>
              </a:rPr>
              <a:t>Oui, mais ça ne suffit pas !</a:t>
            </a:r>
          </a:p>
          <a:p>
            <a:pPr>
              <a:lnSpc>
                <a:spcPct val="80000"/>
              </a:lnSpc>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dirty="0">
                <a:solidFill>
                  <a:srgbClr val="000000"/>
                </a:solidFill>
                <a:latin typeface="Calibri" pitchFamily="34"/>
                <a:ea typeface="Microsoft YaHei" pitchFamily="2"/>
                <a:cs typeface="Microsoft YaHei" pitchFamily="2"/>
              </a:rPr>
              <a:t>L’UE recommande néanmoins de </a:t>
            </a:r>
            <a:r>
              <a:rPr lang="fr-FR" sz="3200" dirty="0" err="1">
                <a:solidFill>
                  <a:srgbClr val="000000"/>
                </a:solidFill>
                <a:latin typeface="Calibri" pitchFamily="34"/>
                <a:ea typeface="Microsoft YaHei" pitchFamily="2"/>
                <a:cs typeface="Microsoft YaHei" pitchFamily="2"/>
              </a:rPr>
              <a:t>pseudonymiser</a:t>
            </a:r>
            <a:r>
              <a:rPr lang="fr-FR" sz="3200" dirty="0">
                <a:solidFill>
                  <a:srgbClr val="000000"/>
                </a:solidFill>
                <a:latin typeface="Calibri" pitchFamily="34"/>
                <a:ea typeface="Microsoft YaHei" pitchFamily="2"/>
                <a:cs typeface="Microsoft YaHei" pitchFamily="2"/>
              </a:rPr>
              <a:t> comme mesure préventive complémentaire à l’anonymisation.</a:t>
            </a: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i="1" dirty="0">
              <a:solidFill>
                <a:srgbClr val="000000"/>
              </a:solidFill>
              <a:latin typeface="Calibri" pitchFamily="34"/>
              <a:ea typeface="Microsoft YaHei" pitchFamily="2"/>
              <a:cs typeface="Microsoft YaHei" pitchFamily="2"/>
            </a:endParaRPr>
          </a:p>
          <a:p>
            <a:pPr marL="741239" lvl="1" indent="-284040">
              <a:lnSpc>
                <a:spcPct val="80000"/>
              </a:lnSpc>
              <a:spcBef>
                <a:spcPts val="499"/>
              </a:spcBef>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dirty="0">
              <a:solidFill>
                <a:srgbClr val="000000"/>
              </a:solidFill>
              <a:latin typeface="Calibri" pitchFamily="34"/>
              <a:ea typeface="Microsoft YaHei" pitchFamily="2"/>
              <a:cs typeface="Microsoft YaHei" pitchFamily="2"/>
            </a:endParaRPr>
          </a:p>
          <a:p>
            <a:pPr marL="742680" lvl="1" indent="-284040">
              <a:lnSpc>
                <a:spcPct val="80000"/>
              </a:lnSpc>
              <a:spcBef>
                <a:spcPts val="499"/>
              </a:spcBef>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000" dirty="0">
                <a:solidFill>
                  <a:srgbClr val="000000"/>
                </a:solidFill>
                <a:latin typeface="Calibri" pitchFamily="34"/>
                <a:ea typeface="Microsoft YaHei" pitchFamily="2"/>
                <a:cs typeface="Microsoft YaHei" pitchFamily="2"/>
              </a:rPr>
              <a:t> </a:t>
            </a:r>
          </a:p>
        </p:txBody>
      </p:sp>
      <p:sp>
        <p:nvSpPr>
          <p:cNvPr id="6" name="Rectangle 5">
            <a:extLst>
              <a:ext uri="{FF2B5EF4-FFF2-40B4-BE49-F238E27FC236}">
                <a16:creationId xmlns:a16="http://schemas.microsoft.com/office/drawing/2014/main" xmlns="" id="{23F674D2-5D63-46D5-A2E8-E75BB3CE3DF8}"/>
              </a:ext>
            </a:extLst>
          </p:cNvPr>
          <p:cNvSpPr/>
          <p:nvPr/>
        </p:nvSpPr>
        <p:spPr>
          <a:xfrm>
            <a:off x="2090531" y="1649896"/>
            <a:ext cx="8119909" cy="1779104"/>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Espace réservé du pied de page 6"/>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1813239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CE952451-0B95-4559-A1C5-B56BCCCFF961}"/>
              </a:ext>
            </a:extLst>
          </p:cNvPr>
          <p:cNvSpPr>
            <a:spLocks noGrp="1"/>
          </p:cNvSpPr>
          <p:nvPr>
            <p:ph type="title"/>
          </p:nvPr>
        </p:nvSpPr>
        <p:spPr/>
        <p:txBody>
          <a:bodyPr/>
          <a:lstStyle/>
          <a:p>
            <a:r>
              <a:rPr lang="en-GB" dirty="0"/>
              <a:t>Architecture </a:t>
            </a:r>
            <a:r>
              <a:rPr lang="en-GB" dirty="0" err="1"/>
              <a:t>d’anonymisation</a:t>
            </a:r>
            <a:endParaRPr lang="en-GB" dirty="0"/>
          </a:p>
        </p:txBody>
      </p:sp>
      <p:sp>
        <p:nvSpPr>
          <p:cNvPr id="6" name="Espace réservé du texte 5">
            <a:extLst>
              <a:ext uri="{FF2B5EF4-FFF2-40B4-BE49-F238E27FC236}">
                <a16:creationId xmlns:a16="http://schemas.microsoft.com/office/drawing/2014/main" xmlns="" id="{400C0408-1EA1-4577-AC43-2B1D3F0B1C6C}"/>
              </a:ext>
            </a:extLst>
          </p:cNvPr>
          <p:cNvSpPr>
            <a:spLocks noGrp="1"/>
          </p:cNvSpPr>
          <p:nvPr>
            <p:ph type="body" idx="1"/>
          </p:nvPr>
        </p:nvSpPr>
        <p:spPr/>
        <p:txBody>
          <a:bodyPr/>
          <a:lstStyle/>
          <a:p>
            <a:r>
              <a:rPr lang="en-GB" dirty="0"/>
              <a:t>Comment anonymiser ?</a:t>
            </a:r>
          </a:p>
        </p:txBody>
      </p:sp>
      <p:sp>
        <p:nvSpPr>
          <p:cNvPr id="4" name="Espace réservé du pied de page 3">
            <a:extLst>
              <a:ext uri="{FF2B5EF4-FFF2-40B4-BE49-F238E27FC236}">
                <a16:creationId xmlns:a16="http://schemas.microsoft.com/office/drawing/2014/main" xmlns="" id="{BBE2E571-1FC8-448B-99FA-05A68CFD772D}"/>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79717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785145" y="4756558"/>
            <a:ext cx="8841996" cy="1560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1B0D1D56-9C4D-4871-884A-7D8B0D8E53F7}"/>
              </a:ext>
            </a:extLst>
          </p:cNvPr>
          <p:cNvSpPr txBox="1">
            <a:spLocks noGrp="1"/>
          </p:cNvSpPr>
          <p:nvPr>
            <p:ph type="title" idx="4294967295"/>
          </p:nvPr>
        </p:nvSpPr>
        <p:spPr/>
        <p:txBody>
          <a:bodyPr vert="horz" wrap="square" lIns="91440" tIns="45720" rIns="91440" bIns="45720" rtlCol="0" anchor="ctr">
            <a:noAutofit/>
          </a:bodyPr>
          <a:lstStyle/>
          <a:p>
            <a:pPr lvl="0" hangingPunct="1"/>
            <a:r>
              <a:rPr lang="fr-FR" dirty="0"/>
              <a:t>Classification des approches</a:t>
            </a:r>
          </a:p>
        </p:txBody>
      </p:sp>
      <p:sp>
        <p:nvSpPr>
          <p:cNvPr id="3" name="Espace réservé du numéro de diapositive 3">
            <a:extLst>
              <a:ext uri="{FF2B5EF4-FFF2-40B4-BE49-F238E27FC236}">
                <a16:creationId xmlns:a16="http://schemas.microsoft.com/office/drawing/2014/main" xmlns="" id="{D7CE2696-36EB-4731-A6DB-618FED0A2F8A}"/>
              </a:ext>
            </a:extLst>
          </p:cNvPr>
          <p:cNvSpPr/>
          <p:nvPr/>
        </p:nvSpPr>
        <p:spPr>
          <a:xfrm>
            <a:off x="8077080" y="6245280"/>
            <a:ext cx="2133720" cy="476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B03F36F0-77BB-4757-9A72-0B904A78B9C4}" type="slidenum">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15</a:t>
            </a:fld>
            <a:endParaRPr lang="fr-FR" sz="1400">
              <a:solidFill>
                <a:srgbClr val="000000"/>
              </a:solidFill>
              <a:latin typeface="Arial" pitchFamily="2"/>
              <a:ea typeface="Microsoft YaHei" pitchFamily="2"/>
              <a:cs typeface="Arial" pitchFamily="2"/>
            </a:endParaRPr>
          </a:p>
        </p:txBody>
      </p:sp>
      <p:sp>
        <p:nvSpPr>
          <p:cNvPr id="5" name="Espace réservé du pied de page 4"/>
          <p:cNvSpPr>
            <a:spLocks noGrp="1"/>
          </p:cNvSpPr>
          <p:nvPr>
            <p:ph type="ftr" sz="quarter" idx="11"/>
          </p:nvPr>
        </p:nvSpPr>
        <p:spPr/>
        <p:txBody>
          <a:bodyPr/>
          <a:lstStyle/>
          <a:p>
            <a:r>
              <a:rPr lang="fr-FR" smtClean="0"/>
              <a:t>B. Nguyen – M2 IMIS/MIAGE – 2020-03-30</a:t>
            </a:r>
            <a:endParaRPr lang="en-GB"/>
          </a:p>
        </p:txBody>
      </p:sp>
      <p:sp>
        <p:nvSpPr>
          <p:cNvPr id="6" name="ZoneTexte 5"/>
          <p:cNvSpPr txBox="1"/>
          <p:nvPr/>
        </p:nvSpPr>
        <p:spPr>
          <a:xfrm>
            <a:off x="3360737" y="1930752"/>
            <a:ext cx="4166910" cy="369332"/>
          </a:xfrm>
          <a:prstGeom prst="rect">
            <a:avLst/>
          </a:prstGeom>
          <a:noFill/>
        </p:spPr>
        <p:txBody>
          <a:bodyPr wrap="none" rtlCol="0">
            <a:spAutoFit/>
          </a:bodyPr>
          <a:lstStyle/>
          <a:p>
            <a:r>
              <a:rPr lang="fr-FR" b="1" dirty="0"/>
              <a:t>Publication de données anonymes (PPDP)</a:t>
            </a:r>
          </a:p>
        </p:txBody>
      </p:sp>
      <p:sp>
        <p:nvSpPr>
          <p:cNvPr id="7" name="ZoneTexte 6"/>
          <p:cNvSpPr txBox="1"/>
          <p:nvPr/>
        </p:nvSpPr>
        <p:spPr>
          <a:xfrm>
            <a:off x="2348917" y="3363985"/>
            <a:ext cx="2618794" cy="646331"/>
          </a:xfrm>
          <a:prstGeom prst="rect">
            <a:avLst/>
          </a:prstGeom>
          <a:noFill/>
        </p:spPr>
        <p:txBody>
          <a:bodyPr wrap="none" rtlCol="0">
            <a:spAutoFit/>
          </a:bodyPr>
          <a:lstStyle/>
          <a:p>
            <a:r>
              <a:rPr lang="fr-FR" b="1" dirty="0"/>
              <a:t>Méthodes Interactives</a:t>
            </a:r>
          </a:p>
          <a:p>
            <a:r>
              <a:rPr lang="fr-FR" i="1" dirty="0"/>
              <a:t>En réponse à des requêtes</a:t>
            </a:r>
          </a:p>
        </p:txBody>
      </p:sp>
      <p:sp>
        <p:nvSpPr>
          <p:cNvPr id="8" name="ZoneTexte 7"/>
          <p:cNvSpPr txBox="1"/>
          <p:nvPr/>
        </p:nvSpPr>
        <p:spPr>
          <a:xfrm>
            <a:off x="5620623" y="3372374"/>
            <a:ext cx="3943900" cy="646331"/>
          </a:xfrm>
          <a:prstGeom prst="rect">
            <a:avLst/>
          </a:prstGeom>
          <a:noFill/>
        </p:spPr>
        <p:txBody>
          <a:bodyPr wrap="none" rtlCol="0">
            <a:spAutoFit/>
          </a:bodyPr>
          <a:lstStyle/>
          <a:p>
            <a:r>
              <a:rPr lang="fr-FR" b="1" dirty="0"/>
              <a:t>Méthodes non-interactives</a:t>
            </a:r>
          </a:p>
          <a:p>
            <a:r>
              <a:rPr lang="fr-FR" i="1" dirty="0"/>
              <a:t>Publication d’un jeu de données complet</a:t>
            </a:r>
          </a:p>
        </p:txBody>
      </p:sp>
      <p:sp>
        <p:nvSpPr>
          <p:cNvPr id="9" name="ZoneTexte 8"/>
          <p:cNvSpPr txBox="1"/>
          <p:nvPr/>
        </p:nvSpPr>
        <p:spPr>
          <a:xfrm>
            <a:off x="3145873" y="4932727"/>
            <a:ext cx="2425664" cy="923330"/>
          </a:xfrm>
          <a:prstGeom prst="rect">
            <a:avLst/>
          </a:prstGeom>
          <a:noFill/>
        </p:spPr>
        <p:txBody>
          <a:bodyPr wrap="none" rtlCol="0">
            <a:spAutoFit/>
          </a:bodyPr>
          <a:lstStyle/>
          <a:p>
            <a:r>
              <a:rPr lang="fr-FR" b="1" dirty="0"/>
              <a:t>Publication Centralisée</a:t>
            </a:r>
          </a:p>
          <a:p>
            <a:r>
              <a:rPr lang="fr-FR" i="1" dirty="0"/>
              <a:t>Jeu de données analysé </a:t>
            </a:r>
          </a:p>
          <a:p>
            <a:r>
              <a:rPr lang="fr-FR" i="1" dirty="0"/>
              <a:t>avant anonymisation</a:t>
            </a:r>
          </a:p>
        </p:txBody>
      </p:sp>
      <p:sp>
        <p:nvSpPr>
          <p:cNvPr id="10" name="ZoneTexte 9"/>
          <p:cNvSpPr txBox="1"/>
          <p:nvPr/>
        </p:nvSpPr>
        <p:spPr>
          <a:xfrm>
            <a:off x="8766496" y="4932727"/>
            <a:ext cx="2632516" cy="1200329"/>
          </a:xfrm>
          <a:prstGeom prst="rect">
            <a:avLst/>
          </a:prstGeom>
          <a:noFill/>
        </p:spPr>
        <p:txBody>
          <a:bodyPr wrap="none" rtlCol="0">
            <a:spAutoFit/>
          </a:bodyPr>
          <a:lstStyle/>
          <a:p>
            <a:r>
              <a:rPr lang="fr-FR" b="1" dirty="0"/>
              <a:t>Perturbations locales</a:t>
            </a:r>
          </a:p>
          <a:p>
            <a:r>
              <a:rPr lang="fr-FR" i="1" dirty="0"/>
              <a:t>Données </a:t>
            </a:r>
            <a:r>
              <a:rPr lang="fr-FR" i="1" dirty="0" err="1"/>
              <a:t>anonymisées</a:t>
            </a:r>
            <a:r>
              <a:rPr lang="fr-FR" i="1" dirty="0"/>
              <a:t> </a:t>
            </a:r>
          </a:p>
          <a:p>
            <a:r>
              <a:rPr lang="fr-FR" i="1" dirty="0"/>
              <a:t>de manière indépendante </a:t>
            </a:r>
          </a:p>
          <a:p>
            <a:r>
              <a:rPr lang="fr-FR" i="1" dirty="0"/>
              <a:t>par les producteurs</a:t>
            </a:r>
          </a:p>
        </p:txBody>
      </p:sp>
      <p:cxnSp>
        <p:nvCxnSpPr>
          <p:cNvPr id="12" name="Connecteur droit avec flèche 11"/>
          <p:cNvCxnSpPr>
            <a:stCxn id="6" idx="2"/>
            <a:endCxn id="8" idx="0"/>
          </p:cNvCxnSpPr>
          <p:nvPr/>
        </p:nvCxnSpPr>
        <p:spPr>
          <a:xfrm rot="16200000" flipH="1">
            <a:off x="5982237" y="1762038"/>
            <a:ext cx="1072290" cy="2148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6" idx="2"/>
            <a:endCxn id="7" idx="0"/>
          </p:cNvCxnSpPr>
          <p:nvPr/>
        </p:nvCxnSpPr>
        <p:spPr>
          <a:xfrm rot="5400000">
            <a:off x="4019303" y="1939095"/>
            <a:ext cx="1063901" cy="1785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8" idx="2"/>
            <a:endCxn id="9" idx="0"/>
          </p:cNvCxnSpPr>
          <p:nvPr/>
        </p:nvCxnSpPr>
        <p:spPr>
          <a:xfrm rot="5400000">
            <a:off x="5518628" y="2858782"/>
            <a:ext cx="914022" cy="3233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8" idx="2"/>
            <a:endCxn id="10" idx="0"/>
          </p:cNvCxnSpPr>
          <p:nvPr/>
        </p:nvCxnSpPr>
        <p:spPr>
          <a:xfrm rot="16200000" flipH="1">
            <a:off x="8380652" y="3230625"/>
            <a:ext cx="914022" cy="2490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861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xmlns="" id="{FEC44538-9623-47C6-B656-C911B0682466}"/>
              </a:ext>
            </a:extLst>
          </p:cNvPr>
          <p:cNvSpPr/>
          <p:nvPr/>
        </p:nvSpPr>
        <p:spPr>
          <a:xfrm>
            <a:off x="10242861" y="5199400"/>
            <a:ext cx="1657157" cy="2664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436F2FF-C700-4073-AF98-A03F0CB03388}"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16</a:t>
            </a:fld>
            <a:endParaRPr lang="fr-FR" sz="1200" b="0" i="0" u="none" strike="noStrike" cap="none" baseline="0">
              <a:ln>
                <a:noFill/>
              </a:ln>
              <a:solidFill>
                <a:srgbClr val="898989"/>
              </a:solidFill>
              <a:latin typeface="Calibri" pitchFamily="34"/>
              <a:ea typeface="Arial" pitchFamily="2"/>
              <a:cs typeface="Arial" pitchFamily="2"/>
            </a:endParaRPr>
          </a:p>
        </p:txBody>
      </p:sp>
      <p:pic>
        <p:nvPicPr>
          <p:cNvPr id="7" name="Image 6">
            <a:extLst>
              <a:ext uri="{FF2B5EF4-FFF2-40B4-BE49-F238E27FC236}">
                <a16:creationId xmlns:a16="http://schemas.microsoft.com/office/drawing/2014/main" xmlns="" id="{C0D6A1B3-B2E5-450D-AB38-491D8CDCCDE4}"/>
              </a:ext>
            </a:extLst>
          </p:cNvPr>
          <p:cNvPicPr>
            <a:picLocks noChangeAspect="1"/>
          </p:cNvPicPr>
          <p:nvPr/>
        </p:nvPicPr>
        <p:blipFill>
          <a:blip r:embed="rId2" cstate="print">
            <a:lum/>
            <a:alphaModFix/>
          </a:blip>
          <a:srcRect/>
          <a:stretch>
            <a:fillRect/>
          </a:stretch>
        </p:blipFill>
        <p:spPr>
          <a:xfrm>
            <a:off x="5405854" y="2429132"/>
            <a:ext cx="1062559" cy="997801"/>
          </a:xfrm>
          <a:prstGeom prst="rect">
            <a:avLst/>
          </a:prstGeom>
          <a:noFill/>
          <a:ln>
            <a:noFill/>
          </a:ln>
        </p:spPr>
      </p:pic>
      <p:pic>
        <p:nvPicPr>
          <p:cNvPr id="8" name="Image 7">
            <a:extLst>
              <a:ext uri="{FF2B5EF4-FFF2-40B4-BE49-F238E27FC236}">
                <a16:creationId xmlns:a16="http://schemas.microsoft.com/office/drawing/2014/main" xmlns="" id="{C7B5F9A5-A2DA-4B74-BFD6-3CEF06DF17F7}"/>
              </a:ext>
            </a:extLst>
          </p:cNvPr>
          <p:cNvPicPr>
            <a:picLocks noChangeAspect="1"/>
          </p:cNvPicPr>
          <p:nvPr/>
        </p:nvPicPr>
        <p:blipFill>
          <a:blip r:embed="rId3" cstate="print">
            <a:lum/>
            <a:alphaModFix/>
          </a:blip>
          <a:srcRect/>
          <a:stretch>
            <a:fillRect/>
          </a:stretch>
        </p:blipFill>
        <p:spPr>
          <a:xfrm>
            <a:off x="7733085" y="3215087"/>
            <a:ext cx="1119307" cy="1051089"/>
          </a:xfrm>
          <a:prstGeom prst="rect">
            <a:avLst/>
          </a:prstGeom>
          <a:noFill/>
          <a:ln>
            <a:noFill/>
          </a:ln>
        </p:spPr>
      </p:pic>
      <p:pic>
        <p:nvPicPr>
          <p:cNvPr id="9" name="Image 8">
            <a:extLst>
              <a:ext uri="{FF2B5EF4-FFF2-40B4-BE49-F238E27FC236}">
                <a16:creationId xmlns:a16="http://schemas.microsoft.com/office/drawing/2014/main" xmlns="" id="{06C1EDF0-CA95-4C5F-92EC-2617404E423C}"/>
              </a:ext>
            </a:extLst>
          </p:cNvPr>
          <p:cNvPicPr>
            <a:picLocks noChangeAspect="1"/>
          </p:cNvPicPr>
          <p:nvPr/>
        </p:nvPicPr>
        <p:blipFill>
          <a:blip r:embed="rId4" cstate="print">
            <a:lum/>
            <a:alphaModFix/>
          </a:blip>
          <a:srcRect/>
          <a:stretch>
            <a:fillRect/>
          </a:stretch>
        </p:blipFill>
        <p:spPr>
          <a:xfrm>
            <a:off x="10383474" y="3288064"/>
            <a:ext cx="1060044" cy="1030352"/>
          </a:xfrm>
          <a:prstGeom prst="rect">
            <a:avLst/>
          </a:prstGeom>
          <a:noFill/>
          <a:ln>
            <a:noFill/>
          </a:ln>
        </p:spPr>
      </p:pic>
      <p:sp>
        <p:nvSpPr>
          <p:cNvPr id="10" name="Forme libre : forme 9">
            <a:extLst>
              <a:ext uri="{FF2B5EF4-FFF2-40B4-BE49-F238E27FC236}">
                <a16:creationId xmlns:a16="http://schemas.microsoft.com/office/drawing/2014/main" xmlns="" id="{2AE5123A-705F-40BE-871F-DBA9E341077A}"/>
              </a:ext>
            </a:extLst>
          </p:cNvPr>
          <p:cNvSpPr/>
          <p:nvPr/>
        </p:nvSpPr>
        <p:spPr>
          <a:xfrm>
            <a:off x="7062451" y="1798320"/>
            <a:ext cx="2237497" cy="27828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6600"/>
            </a:solidFill>
            <a:custDash>
              <a:ds d="400000" sp="100000"/>
            </a:custDash>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1" name="Forme libre : forme 10">
            <a:extLst>
              <a:ext uri="{FF2B5EF4-FFF2-40B4-BE49-F238E27FC236}">
                <a16:creationId xmlns:a16="http://schemas.microsoft.com/office/drawing/2014/main" xmlns="" id="{D4E52A07-52A8-43B6-9599-D26D738D440E}"/>
              </a:ext>
            </a:extLst>
          </p:cNvPr>
          <p:cNvSpPr/>
          <p:nvPr/>
        </p:nvSpPr>
        <p:spPr>
          <a:xfrm>
            <a:off x="9822703" y="1798320"/>
            <a:ext cx="2237217" cy="27828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CC0000"/>
            </a:solidFill>
            <a:custDash>
              <a:ds d="400000" sp="100000"/>
            </a:custDash>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2" name="Forme libre : forme 11">
            <a:extLst>
              <a:ext uri="{FF2B5EF4-FFF2-40B4-BE49-F238E27FC236}">
                <a16:creationId xmlns:a16="http://schemas.microsoft.com/office/drawing/2014/main" xmlns="" id="{44EE96FC-34DF-4B7C-A7C2-F2B1A147859E}"/>
              </a:ext>
            </a:extLst>
          </p:cNvPr>
          <p:cNvSpPr/>
          <p:nvPr/>
        </p:nvSpPr>
        <p:spPr>
          <a:xfrm>
            <a:off x="5217160" y="4385356"/>
            <a:ext cx="1398803" cy="7981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0000"/>
                </a:solidFill>
                <a:latin typeface="Arial" pitchFamily="2"/>
                <a:ea typeface="Arial" pitchFamily="2"/>
                <a:cs typeface="Arial" pitchFamily="2"/>
              </a:rPr>
              <a:t>Individus &amp;</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0000"/>
                </a:solidFill>
                <a:latin typeface="Arial" pitchFamily="2"/>
                <a:ea typeface="Arial" pitchFamily="2"/>
                <a:cs typeface="Arial" pitchFamily="2"/>
              </a:rPr>
              <a:t>Données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0000"/>
                </a:solidFill>
                <a:latin typeface="Arial" pitchFamily="2"/>
                <a:ea typeface="Arial" pitchFamily="2"/>
                <a:cs typeface="Arial" pitchFamily="2"/>
              </a:rPr>
              <a:t>Personnelles</a:t>
            </a:r>
          </a:p>
        </p:txBody>
      </p:sp>
      <p:sp>
        <p:nvSpPr>
          <p:cNvPr id="13" name="Forme libre : forme 12">
            <a:extLst>
              <a:ext uri="{FF2B5EF4-FFF2-40B4-BE49-F238E27FC236}">
                <a16:creationId xmlns:a16="http://schemas.microsoft.com/office/drawing/2014/main" xmlns="" id="{A8FF1684-B240-416D-A5B5-A351A7F14620}"/>
              </a:ext>
            </a:extLst>
          </p:cNvPr>
          <p:cNvSpPr/>
          <p:nvPr/>
        </p:nvSpPr>
        <p:spPr>
          <a:xfrm>
            <a:off x="7600860" y="2796121"/>
            <a:ext cx="1444924"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cap="none" baseline="0" dirty="0">
                <a:ln>
                  <a:noFill/>
                </a:ln>
                <a:solidFill>
                  <a:srgbClr val="000000"/>
                </a:solidFill>
                <a:latin typeface="Arial" pitchFamily="2"/>
                <a:ea typeface="Arial" pitchFamily="2"/>
                <a:cs typeface="Arial" pitchFamily="2"/>
              </a:rPr>
              <a:t>Données brutes</a:t>
            </a:r>
          </a:p>
        </p:txBody>
      </p:sp>
      <p:sp>
        <p:nvSpPr>
          <p:cNvPr id="14" name="Forme libre : forme 13">
            <a:extLst>
              <a:ext uri="{FF2B5EF4-FFF2-40B4-BE49-F238E27FC236}">
                <a16:creationId xmlns:a16="http://schemas.microsoft.com/office/drawing/2014/main" xmlns="" id="{92275569-44BB-4B9F-B2A0-17ECE1C7BAC8}"/>
              </a:ext>
            </a:extLst>
          </p:cNvPr>
          <p:cNvSpPr/>
          <p:nvPr/>
        </p:nvSpPr>
        <p:spPr>
          <a:xfrm>
            <a:off x="9970582" y="2796121"/>
            <a:ext cx="1920491"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cap="none" baseline="0" dirty="0">
                <a:ln>
                  <a:noFill/>
                </a:ln>
                <a:solidFill>
                  <a:srgbClr val="000000"/>
                </a:solidFill>
                <a:latin typeface="Arial" pitchFamily="2"/>
                <a:ea typeface="Arial" pitchFamily="2"/>
                <a:cs typeface="Arial" pitchFamily="2"/>
              </a:rPr>
              <a:t>Données anonymes</a:t>
            </a:r>
          </a:p>
        </p:txBody>
      </p:sp>
      <p:sp>
        <p:nvSpPr>
          <p:cNvPr id="15" name="Forme libre : forme 14">
            <a:extLst>
              <a:ext uri="{FF2B5EF4-FFF2-40B4-BE49-F238E27FC236}">
                <a16:creationId xmlns:a16="http://schemas.microsoft.com/office/drawing/2014/main" xmlns="" id="{54F1271B-F598-4130-913A-B194DE7BD1FA}"/>
              </a:ext>
            </a:extLst>
          </p:cNvPr>
          <p:cNvSpPr/>
          <p:nvPr/>
        </p:nvSpPr>
        <p:spPr>
          <a:xfrm>
            <a:off x="6328887" y="2235949"/>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6" name="Forme libre : forme 15">
            <a:extLst>
              <a:ext uri="{FF2B5EF4-FFF2-40B4-BE49-F238E27FC236}">
                <a16:creationId xmlns:a16="http://schemas.microsoft.com/office/drawing/2014/main" xmlns="" id="{2F46472C-1D0D-4B6B-ADE2-7CBA2704A183}"/>
              </a:ext>
            </a:extLst>
          </p:cNvPr>
          <p:cNvSpPr/>
          <p:nvPr/>
        </p:nvSpPr>
        <p:spPr>
          <a:xfrm>
            <a:off x="9355299" y="2796121"/>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pic>
        <p:nvPicPr>
          <p:cNvPr id="17" name="Image 16">
            <a:extLst>
              <a:ext uri="{FF2B5EF4-FFF2-40B4-BE49-F238E27FC236}">
                <a16:creationId xmlns:a16="http://schemas.microsoft.com/office/drawing/2014/main" xmlns="" id="{1353F858-4A25-4840-82FB-872081F5E258}"/>
              </a:ext>
            </a:extLst>
          </p:cNvPr>
          <p:cNvPicPr>
            <a:picLocks noChangeAspect="1"/>
          </p:cNvPicPr>
          <p:nvPr/>
        </p:nvPicPr>
        <p:blipFill>
          <a:blip r:embed="rId5" cstate="print">
            <a:lum/>
            <a:alphaModFix/>
          </a:blip>
          <a:srcRect/>
          <a:stretch>
            <a:fillRect/>
          </a:stretch>
        </p:blipFill>
        <p:spPr>
          <a:xfrm>
            <a:off x="7677736" y="1903587"/>
            <a:ext cx="950461" cy="892534"/>
          </a:xfrm>
          <a:prstGeom prst="rect">
            <a:avLst/>
          </a:prstGeom>
          <a:noFill/>
          <a:ln>
            <a:noFill/>
          </a:ln>
        </p:spPr>
      </p:pic>
      <p:pic>
        <p:nvPicPr>
          <p:cNvPr id="18" name="Image 17">
            <a:extLst>
              <a:ext uri="{FF2B5EF4-FFF2-40B4-BE49-F238E27FC236}">
                <a16:creationId xmlns:a16="http://schemas.microsoft.com/office/drawing/2014/main" xmlns="" id="{01E7C172-98CC-4D10-AF15-C3B494A9B4A5}"/>
              </a:ext>
            </a:extLst>
          </p:cNvPr>
          <p:cNvPicPr>
            <a:picLocks noChangeAspect="1"/>
          </p:cNvPicPr>
          <p:nvPr/>
        </p:nvPicPr>
        <p:blipFill>
          <a:blip r:embed="rId6" cstate="print">
            <a:lum/>
            <a:alphaModFix/>
          </a:blip>
          <a:srcRect/>
          <a:stretch>
            <a:fillRect/>
          </a:stretch>
        </p:blipFill>
        <p:spPr>
          <a:xfrm>
            <a:off x="10528838" y="1851610"/>
            <a:ext cx="1006091" cy="944511"/>
          </a:xfrm>
          <a:prstGeom prst="rect">
            <a:avLst/>
          </a:prstGeom>
          <a:noFill/>
          <a:ln>
            <a:noFill/>
          </a:ln>
        </p:spPr>
      </p:pic>
      <p:sp>
        <p:nvSpPr>
          <p:cNvPr id="19" name="Forme libre : forme 18">
            <a:extLst>
              <a:ext uri="{FF2B5EF4-FFF2-40B4-BE49-F238E27FC236}">
                <a16:creationId xmlns:a16="http://schemas.microsoft.com/office/drawing/2014/main" xmlns="" id="{9125D8FA-CC90-41F6-8BDC-EC35B9F78AE7}"/>
              </a:ext>
            </a:extLst>
          </p:cNvPr>
          <p:cNvSpPr/>
          <p:nvPr/>
        </p:nvSpPr>
        <p:spPr>
          <a:xfrm>
            <a:off x="7151348" y="4377481"/>
            <a:ext cx="1509667" cy="559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6600"/>
                </a:solidFill>
                <a:latin typeface="Arial" pitchFamily="2"/>
                <a:ea typeface="Arial" pitchFamily="2"/>
                <a:cs typeface="Arial" pitchFamily="2"/>
              </a:rPr>
              <a:t>Editeur</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1" u="none" strike="noStrike" cap="none" baseline="0" dirty="0">
                <a:ln>
                  <a:noFill/>
                </a:ln>
                <a:solidFill>
                  <a:srgbClr val="006600"/>
                </a:solidFill>
                <a:latin typeface="Arial" pitchFamily="2"/>
                <a:ea typeface="Arial" pitchFamily="2"/>
                <a:cs typeface="Arial" pitchFamily="2"/>
              </a:rPr>
              <a:t>(de confiance)</a:t>
            </a:r>
          </a:p>
        </p:txBody>
      </p:sp>
      <p:sp>
        <p:nvSpPr>
          <p:cNvPr id="20" name="Forme libre : forme 19">
            <a:extLst>
              <a:ext uri="{FF2B5EF4-FFF2-40B4-BE49-F238E27FC236}">
                <a16:creationId xmlns:a16="http://schemas.microsoft.com/office/drawing/2014/main" xmlns="" id="{0D3E6950-0E0F-4BAD-A8A1-FE0F9ABD994C}"/>
              </a:ext>
            </a:extLst>
          </p:cNvPr>
          <p:cNvSpPr/>
          <p:nvPr/>
        </p:nvSpPr>
        <p:spPr>
          <a:xfrm>
            <a:off x="9879171" y="4325242"/>
            <a:ext cx="1554012" cy="7981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CC0000"/>
                </a:solidFill>
                <a:latin typeface="Arial" pitchFamily="2"/>
                <a:ea typeface="Arial" pitchFamily="2"/>
                <a:cs typeface="Arial" pitchFamily="2"/>
              </a:rPr>
              <a:t>Parties tierces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CC0000"/>
                </a:solidFill>
                <a:latin typeface="Arial" pitchFamily="2"/>
                <a:ea typeface="Arial" pitchFamily="2"/>
                <a:cs typeface="Arial" pitchFamily="2"/>
              </a:rPr>
              <a:t> </a:t>
            </a:r>
            <a:r>
              <a:rPr lang="fr-FR" b="1" i="1" u="none" strike="noStrike" cap="none" baseline="0" dirty="0">
                <a:ln>
                  <a:noFill/>
                </a:ln>
                <a:solidFill>
                  <a:srgbClr val="CC0000"/>
                </a:solidFill>
                <a:latin typeface="Arial" pitchFamily="2"/>
                <a:ea typeface="Arial" pitchFamily="2"/>
                <a:cs typeface="Arial" pitchFamily="2"/>
              </a:rPr>
              <a:t>(pas d’</a:t>
            </a:r>
            <a:r>
              <a:rPr lang="fr-FR" b="1" i="1" u="none" strike="noStrike" cap="none" baseline="0" dirty="0" err="1">
                <a:ln>
                  <a:noFill/>
                </a:ln>
                <a:solidFill>
                  <a:srgbClr val="CC0000"/>
                </a:solidFill>
                <a:latin typeface="Arial" pitchFamily="2"/>
                <a:ea typeface="Arial" pitchFamily="2"/>
                <a:cs typeface="Arial" pitchFamily="2"/>
              </a:rPr>
              <a:t>hyp</a:t>
            </a:r>
            <a:r>
              <a:rPr lang="fr-FR" b="1" i="1" u="none" strike="noStrike" cap="none" baseline="0" dirty="0">
                <a:ln>
                  <a:noFill/>
                </a:ln>
                <a:solidFill>
                  <a:srgbClr val="CC0000"/>
                </a:solidFill>
                <a:latin typeface="Arial" pitchFamily="2"/>
                <a:ea typeface="Arial" pitchFamily="2"/>
                <a:cs typeface="Arial" pitchFamily="2"/>
              </a:rPr>
              <a:t>. 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1" u="none" strike="noStrike" cap="none" baseline="0" dirty="0">
                <a:ln>
                  <a:noFill/>
                </a:ln>
                <a:solidFill>
                  <a:srgbClr val="CC0000"/>
                </a:solidFill>
                <a:latin typeface="Arial" pitchFamily="2"/>
                <a:ea typeface="Arial" pitchFamily="2"/>
                <a:cs typeface="Arial" pitchFamily="2"/>
              </a:rPr>
              <a:t>confiance)</a:t>
            </a:r>
          </a:p>
        </p:txBody>
      </p:sp>
      <p:pic>
        <p:nvPicPr>
          <p:cNvPr id="21" name="Image 20">
            <a:extLst>
              <a:ext uri="{FF2B5EF4-FFF2-40B4-BE49-F238E27FC236}">
                <a16:creationId xmlns:a16="http://schemas.microsoft.com/office/drawing/2014/main" xmlns="" id="{2E7750B9-706C-4C10-B0B9-4C2CAC9351B0}"/>
              </a:ext>
            </a:extLst>
          </p:cNvPr>
          <p:cNvPicPr>
            <a:picLocks noChangeAspect="1"/>
          </p:cNvPicPr>
          <p:nvPr/>
        </p:nvPicPr>
        <p:blipFill>
          <a:blip r:embed="rId7" cstate="print">
            <a:lum/>
            <a:alphaModFix/>
          </a:blip>
          <a:srcRect/>
          <a:stretch>
            <a:fillRect/>
          </a:stretch>
        </p:blipFill>
        <p:spPr>
          <a:xfrm>
            <a:off x="7151348" y="3846161"/>
            <a:ext cx="436373" cy="479081"/>
          </a:xfrm>
          <a:prstGeom prst="rect">
            <a:avLst/>
          </a:prstGeom>
          <a:noFill/>
          <a:ln>
            <a:noFill/>
          </a:ln>
        </p:spPr>
      </p:pic>
      <p:pic>
        <p:nvPicPr>
          <p:cNvPr id="22" name="Image 21">
            <a:extLst>
              <a:ext uri="{FF2B5EF4-FFF2-40B4-BE49-F238E27FC236}">
                <a16:creationId xmlns:a16="http://schemas.microsoft.com/office/drawing/2014/main" xmlns="" id="{760CA23A-044D-4065-9FE1-385D330DE4D7}"/>
              </a:ext>
            </a:extLst>
          </p:cNvPr>
          <p:cNvPicPr>
            <a:picLocks noChangeAspect="1"/>
          </p:cNvPicPr>
          <p:nvPr/>
        </p:nvPicPr>
        <p:blipFill>
          <a:blip r:embed="rId8" cstate="print">
            <a:lum/>
            <a:alphaModFix/>
          </a:blip>
          <a:srcRect/>
          <a:stretch>
            <a:fillRect/>
          </a:stretch>
        </p:blipFill>
        <p:spPr>
          <a:xfrm>
            <a:off x="7151348" y="3846161"/>
            <a:ext cx="436373" cy="486169"/>
          </a:xfrm>
          <a:prstGeom prst="rect">
            <a:avLst/>
          </a:prstGeom>
          <a:noFill/>
          <a:ln>
            <a:noFill/>
          </a:ln>
        </p:spPr>
      </p:pic>
      <p:pic>
        <p:nvPicPr>
          <p:cNvPr id="23" name="Image 22">
            <a:extLst>
              <a:ext uri="{FF2B5EF4-FFF2-40B4-BE49-F238E27FC236}">
                <a16:creationId xmlns:a16="http://schemas.microsoft.com/office/drawing/2014/main" xmlns="" id="{E38C6838-4482-4E35-958F-A6A55ADD563A}"/>
              </a:ext>
            </a:extLst>
          </p:cNvPr>
          <p:cNvPicPr>
            <a:picLocks noChangeAspect="1"/>
          </p:cNvPicPr>
          <p:nvPr/>
        </p:nvPicPr>
        <p:blipFill>
          <a:blip r:embed="rId9" cstate="print">
            <a:lum/>
            <a:alphaModFix/>
          </a:blip>
          <a:srcRect/>
          <a:stretch>
            <a:fillRect/>
          </a:stretch>
        </p:blipFill>
        <p:spPr>
          <a:xfrm>
            <a:off x="5831339" y="3265578"/>
            <a:ext cx="292127" cy="274323"/>
          </a:xfrm>
          <a:prstGeom prst="rect">
            <a:avLst/>
          </a:prstGeom>
          <a:noFill/>
          <a:ln>
            <a:noFill/>
          </a:ln>
        </p:spPr>
      </p:pic>
      <p:pic>
        <p:nvPicPr>
          <p:cNvPr id="24" name="Image 23">
            <a:extLst>
              <a:ext uri="{FF2B5EF4-FFF2-40B4-BE49-F238E27FC236}">
                <a16:creationId xmlns:a16="http://schemas.microsoft.com/office/drawing/2014/main" xmlns="" id="{6AC6C646-D1FA-4F7D-BA21-1CE5471322AE}"/>
              </a:ext>
            </a:extLst>
          </p:cNvPr>
          <p:cNvPicPr>
            <a:picLocks noChangeAspect="1"/>
          </p:cNvPicPr>
          <p:nvPr/>
        </p:nvPicPr>
        <p:blipFill>
          <a:blip r:embed="rId9" cstate="print">
            <a:lum/>
            <a:alphaModFix/>
          </a:blip>
          <a:srcRect/>
          <a:stretch>
            <a:fillRect/>
          </a:stretch>
        </p:blipFill>
        <p:spPr>
          <a:xfrm>
            <a:off x="6006187" y="2258400"/>
            <a:ext cx="292127" cy="274323"/>
          </a:xfrm>
          <a:prstGeom prst="rect">
            <a:avLst/>
          </a:prstGeom>
          <a:noFill/>
          <a:ln>
            <a:noFill/>
          </a:ln>
        </p:spPr>
      </p:pic>
      <p:pic>
        <p:nvPicPr>
          <p:cNvPr id="25" name="Image 24">
            <a:extLst>
              <a:ext uri="{FF2B5EF4-FFF2-40B4-BE49-F238E27FC236}">
                <a16:creationId xmlns:a16="http://schemas.microsoft.com/office/drawing/2014/main" xmlns="" id="{3CEAE43D-7C15-4E30-96D6-BB2168CCE479}"/>
              </a:ext>
            </a:extLst>
          </p:cNvPr>
          <p:cNvPicPr>
            <a:picLocks noChangeAspect="1"/>
          </p:cNvPicPr>
          <p:nvPr/>
        </p:nvPicPr>
        <p:blipFill>
          <a:blip r:embed="rId9" cstate="print">
            <a:lum/>
            <a:alphaModFix/>
          </a:blip>
          <a:srcRect/>
          <a:stretch>
            <a:fillRect/>
          </a:stretch>
        </p:blipFill>
        <p:spPr>
          <a:xfrm>
            <a:off x="6374765" y="2543849"/>
            <a:ext cx="292127" cy="274323"/>
          </a:xfrm>
          <a:prstGeom prst="rect">
            <a:avLst/>
          </a:prstGeom>
          <a:noFill/>
          <a:ln>
            <a:noFill/>
          </a:ln>
        </p:spPr>
      </p:pic>
      <p:sp>
        <p:nvSpPr>
          <p:cNvPr id="2" name="Titre 1">
            <a:extLst>
              <a:ext uri="{FF2B5EF4-FFF2-40B4-BE49-F238E27FC236}">
                <a16:creationId xmlns:a16="http://schemas.microsoft.com/office/drawing/2014/main" xmlns="" id="{FFD8E886-E44F-485A-8D48-0437D64A499D}"/>
              </a:ext>
            </a:extLst>
          </p:cNvPr>
          <p:cNvSpPr>
            <a:spLocks noGrp="1"/>
          </p:cNvSpPr>
          <p:nvPr>
            <p:ph type="title"/>
          </p:nvPr>
        </p:nvSpPr>
        <p:spPr/>
        <p:txBody>
          <a:bodyPr/>
          <a:lstStyle/>
          <a:p>
            <a:r>
              <a:rPr lang="en-GB" dirty="0"/>
              <a:t>Architecture </a:t>
            </a:r>
            <a:r>
              <a:rPr lang="en-GB" dirty="0" err="1"/>
              <a:t>classique</a:t>
            </a:r>
            <a:r>
              <a:rPr lang="en-GB" dirty="0"/>
              <a:t> </a:t>
            </a:r>
            <a:r>
              <a:rPr lang="en-GB" dirty="0" err="1"/>
              <a:t>d’anonymisation</a:t>
            </a:r>
            <a:r>
              <a:rPr lang="en-GB" dirty="0"/>
              <a:t> en </a:t>
            </a:r>
            <a:r>
              <a:rPr lang="en-GB" i="1" dirty="0"/>
              <a:t>publication </a:t>
            </a:r>
            <a:r>
              <a:rPr lang="en-GB" i="1" dirty="0" err="1"/>
              <a:t>centralisée</a:t>
            </a:r>
            <a:endParaRPr lang="en-GB" i="1" dirty="0"/>
          </a:p>
        </p:txBody>
      </p:sp>
      <p:sp>
        <p:nvSpPr>
          <p:cNvPr id="3" name="Espace réservé du contenu 2">
            <a:extLst>
              <a:ext uri="{FF2B5EF4-FFF2-40B4-BE49-F238E27FC236}">
                <a16:creationId xmlns:a16="http://schemas.microsoft.com/office/drawing/2014/main" xmlns="" id="{B33A2A23-5274-4FA8-B509-AE31430C03B8}"/>
              </a:ext>
            </a:extLst>
          </p:cNvPr>
          <p:cNvSpPr>
            <a:spLocks noGrp="1"/>
          </p:cNvSpPr>
          <p:nvPr>
            <p:ph idx="1"/>
          </p:nvPr>
        </p:nvSpPr>
        <p:spPr>
          <a:xfrm>
            <a:off x="838200" y="1825625"/>
            <a:ext cx="4547805" cy="4351338"/>
          </a:xfrm>
        </p:spPr>
        <p:txBody>
          <a:bodyPr>
            <a:normAutofit fontScale="77500" lnSpcReduction="20000"/>
          </a:bodyPr>
          <a:lstStyle/>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500" b="1" dirty="0">
                <a:solidFill>
                  <a:srgbClr val="000000"/>
                </a:solidFill>
                <a:latin typeface="Calibri" pitchFamily="34"/>
                <a:ea typeface="Microsoft YaHei" pitchFamily="2"/>
                <a:cs typeface="Microsoft YaHei" pitchFamily="2"/>
              </a:rPr>
              <a:t>Contexte</a:t>
            </a: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Des données personnelles, sensibles, issus de mesures, de capteurs, de questionnaires, </a:t>
            </a:r>
            <a:r>
              <a:rPr lang="fr-FR" dirty="0" err="1">
                <a:solidFill>
                  <a:srgbClr val="000000"/>
                </a:solidFill>
                <a:latin typeface="Calibri" pitchFamily="34"/>
                <a:ea typeface="Microsoft YaHei" pitchFamily="2"/>
                <a:cs typeface="Microsoft YaHei" pitchFamily="2"/>
              </a:rPr>
              <a:t>etc</a:t>
            </a:r>
            <a:endParaRPr lang="fr-FR" dirty="0">
              <a:solidFill>
                <a:srgbClr val="000000"/>
              </a:solidFill>
              <a:latin typeface="Calibri" pitchFamily="34"/>
              <a:ea typeface="Microsoft YaHei" pitchFamily="2"/>
              <a:cs typeface="Microsoft YaHei" pitchFamily="2"/>
            </a:endParaRP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dirty="0">
                <a:solidFill>
                  <a:srgbClr val="000000"/>
                </a:solidFill>
                <a:latin typeface="Calibri" pitchFamily="34"/>
                <a:ea typeface="Microsoft YaHei" pitchFamily="2"/>
                <a:cs typeface="Microsoft YaHei" pitchFamily="2"/>
              </a:rPr>
              <a:t>Objectif</a:t>
            </a: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Poser des requêtes (agrégats, corrélations,…)</a:t>
            </a: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dirty="0">
                <a:solidFill>
                  <a:srgbClr val="000000"/>
                </a:solidFill>
                <a:latin typeface="Calibri" pitchFamily="34"/>
                <a:ea typeface="Microsoft YaHei" pitchFamily="2"/>
                <a:cs typeface="Microsoft YaHei" pitchFamily="2"/>
              </a:rPr>
              <a:t>Contraintes</a:t>
            </a:r>
            <a:endParaRPr lang="fr-FR" dirty="0">
              <a:solidFill>
                <a:srgbClr val="000000"/>
              </a:solidFill>
              <a:latin typeface="Calibri" pitchFamily="34"/>
              <a:ea typeface="Microsoft YaHei" pitchFamily="2"/>
              <a:cs typeface="Microsoft YaHei" pitchFamily="2"/>
            </a:endParaRP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Impossibilité d’utiliser un système spécifique interactif pour répondre aux requêtes</a:t>
            </a: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Diffuser une fois le jeu de données, mais de telle sorte qu’il soit « inoffensif »</a:t>
            </a: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Choisir un mécanisme d’anonymisation</a:t>
            </a:r>
          </a:p>
        </p:txBody>
      </p:sp>
      <p:sp>
        <p:nvSpPr>
          <p:cNvPr id="4" name="Espace réservé du pied de page 3">
            <a:extLst>
              <a:ext uri="{FF2B5EF4-FFF2-40B4-BE49-F238E27FC236}">
                <a16:creationId xmlns:a16="http://schemas.microsoft.com/office/drawing/2014/main" xmlns="" id="{56885881-40DC-493A-8378-FF754B5EB8DD}"/>
              </a:ext>
            </a:extLst>
          </p:cNvPr>
          <p:cNvSpPr>
            <a:spLocks noGrp="1"/>
          </p:cNvSpPr>
          <p:nvPr>
            <p:ph type="ftr" sz="quarter" idx="11"/>
          </p:nvPr>
        </p:nvSpPr>
        <p:spPr/>
        <p:txBody>
          <a:bodyPr/>
          <a:lstStyle/>
          <a:p>
            <a:r>
              <a:rPr lang="fr-FR" smtClean="0"/>
              <a:t>B. Nguyen – M2 IMIS/MIAGE – 2020-03-30</a:t>
            </a:r>
            <a:endParaRPr lang="en-GB"/>
          </a:p>
        </p:txBody>
      </p:sp>
      <p:sp>
        <p:nvSpPr>
          <p:cNvPr id="27" name="Rectangle 26">
            <a:extLst>
              <a:ext uri="{FF2B5EF4-FFF2-40B4-BE49-F238E27FC236}">
                <a16:creationId xmlns:a16="http://schemas.microsoft.com/office/drawing/2014/main" xmlns="" id="{FCD71EE2-0892-43E0-94AC-6CFE8A94DA04}"/>
              </a:ext>
            </a:extLst>
          </p:cNvPr>
          <p:cNvSpPr/>
          <p:nvPr/>
        </p:nvSpPr>
        <p:spPr>
          <a:xfrm>
            <a:off x="838200" y="5972175"/>
            <a:ext cx="10325889" cy="369332"/>
          </a:xfrm>
          <a:prstGeom prst="rect">
            <a:avLst/>
          </a:prstGeom>
        </p:spPr>
        <p:txBody>
          <a:bodyPr wrap="square">
            <a:spAutoFit/>
          </a:bodyPr>
          <a:lstStyle/>
          <a:p>
            <a:pPr lvl="0">
              <a:buClr>
                <a:srgbClr val="000000"/>
              </a:buClr>
              <a:buSzPct val="100000"/>
            </a:pPr>
            <a:r>
              <a:rPr lang="en-GB" dirty="0">
                <a:hlinkClick r:id="rId10"/>
              </a:rPr>
              <a:t>http://ec.europa.eu/justice/article-29/documentation/opinion-recommendation/files/2014/wp216_en.pdf</a:t>
            </a:r>
          </a:p>
        </p:txBody>
      </p:sp>
      <p:pic>
        <p:nvPicPr>
          <p:cNvPr id="28" name="Picture 2" descr="Image result for engrenage dessin"/>
          <p:cNvPicPr>
            <a:picLocks noChangeAspect="1" noChangeArrowheads="1"/>
          </p:cNvPicPr>
          <p:nvPr/>
        </p:nvPicPr>
        <p:blipFill>
          <a:blip r:embed="rId11" cstate="print"/>
          <a:srcRect/>
          <a:stretch>
            <a:fillRect/>
          </a:stretch>
        </p:blipFill>
        <p:spPr bwMode="auto">
          <a:xfrm>
            <a:off x="7787935" y="3271090"/>
            <a:ext cx="713514" cy="942562"/>
          </a:xfrm>
          <a:prstGeom prst="rect">
            <a:avLst/>
          </a:prstGeom>
          <a:noFill/>
        </p:spPr>
      </p:pic>
      <p:sp>
        <p:nvSpPr>
          <p:cNvPr id="30" name="Forme libre : forme 14">
            <a:extLst>
              <a:ext uri="{FF2B5EF4-FFF2-40B4-BE49-F238E27FC236}">
                <a16:creationId xmlns:a16="http://schemas.microsoft.com/office/drawing/2014/main" xmlns="" id="{54F1271B-F598-4130-913A-B194DE7BD1FA}"/>
              </a:ext>
            </a:extLst>
          </p:cNvPr>
          <p:cNvSpPr/>
          <p:nvPr/>
        </p:nvSpPr>
        <p:spPr>
          <a:xfrm>
            <a:off x="6646043" y="2561343"/>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31" name="Forme libre : forme 14">
            <a:extLst>
              <a:ext uri="{FF2B5EF4-FFF2-40B4-BE49-F238E27FC236}">
                <a16:creationId xmlns:a16="http://schemas.microsoft.com/office/drawing/2014/main" xmlns="" id="{54F1271B-F598-4130-913A-B194DE7BD1FA}"/>
              </a:ext>
            </a:extLst>
          </p:cNvPr>
          <p:cNvSpPr/>
          <p:nvPr/>
        </p:nvSpPr>
        <p:spPr>
          <a:xfrm>
            <a:off x="6098228" y="3265678"/>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Tree>
    <p:extLst>
      <p:ext uri="{BB962C8B-B14F-4D97-AF65-F5344CB8AC3E}">
        <p14:creationId xmlns:p14="http://schemas.microsoft.com/office/powerpoint/2010/main" xmlns="" val="146335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075405" y="2236573"/>
            <a:ext cx="197708" cy="3212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6429632" y="2533135"/>
            <a:ext cx="197708" cy="3212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881816" y="3253946"/>
            <a:ext cx="197708" cy="3212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xmlns="" id="{01E7C172-98CC-4D10-AF15-C3B494A9B4A5}"/>
              </a:ext>
            </a:extLst>
          </p:cNvPr>
          <p:cNvPicPr>
            <a:picLocks noChangeAspect="1"/>
          </p:cNvPicPr>
          <p:nvPr/>
        </p:nvPicPr>
        <p:blipFill>
          <a:blip r:embed="rId2" cstate="print">
            <a:lum/>
            <a:alphaModFix/>
          </a:blip>
          <a:srcRect/>
          <a:stretch>
            <a:fillRect/>
          </a:stretch>
        </p:blipFill>
        <p:spPr>
          <a:xfrm>
            <a:off x="7666189" y="1888680"/>
            <a:ext cx="1006091" cy="944511"/>
          </a:xfrm>
          <a:prstGeom prst="rect">
            <a:avLst/>
          </a:prstGeom>
          <a:noFill/>
          <a:ln>
            <a:noFill/>
          </a:ln>
        </p:spPr>
      </p:pic>
      <p:sp>
        <p:nvSpPr>
          <p:cNvPr id="5" name="Forme libre : forme 4">
            <a:extLst>
              <a:ext uri="{FF2B5EF4-FFF2-40B4-BE49-F238E27FC236}">
                <a16:creationId xmlns:a16="http://schemas.microsoft.com/office/drawing/2014/main" xmlns="" id="{FEC44538-9623-47C6-B656-C911B0682466}"/>
              </a:ext>
            </a:extLst>
          </p:cNvPr>
          <p:cNvSpPr/>
          <p:nvPr/>
        </p:nvSpPr>
        <p:spPr>
          <a:xfrm>
            <a:off x="10242861" y="5199400"/>
            <a:ext cx="1657157" cy="2664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436F2FF-C700-4073-AF98-A03F0CB03388}"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17</a:t>
            </a:fld>
            <a:endParaRPr lang="fr-FR" sz="1200" b="0" i="0" u="none" strike="noStrike" cap="none" baseline="0">
              <a:ln>
                <a:noFill/>
              </a:ln>
              <a:solidFill>
                <a:srgbClr val="898989"/>
              </a:solidFill>
              <a:latin typeface="Calibri" pitchFamily="34"/>
              <a:ea typeface="Arial" pitchFamily="2"/>
              <a:cs typeface="Arial" pitchFamily="2"/>
            </a:endParaRPr>
          </a:p>
        </p:txBody>
      </p:sp>
      <p:pic>
        <p:nvPicPr>
          <p:cNvPr id="8" name="Image 7">
            <a:extLst>
              <a:ext uri="{FF2B5EF4-FFF2-40B4-BE49-F238E27FC236}">
                <a16:creationId xmlns:a16="http://schemas.microsoft.com/office/drawing/2014/main" xmlns="" id="{C7B5F9A5-A2DA-4B74-BFD6-3CEF06DF17F7}"/>
              </a:ext>
            </a:extLst>
          </p:cNvPr>
          <p:cNvPicPr>
            <a:picLocks noChangeAspect="1"/>
          </p:cNvPicPr>
          <p:nvPr/>
        </p:nvPicPr>
        <p:blipFill>
          <a:blip r:embed="rId3" cstate="print">
            <a:lum/>
            <a:alphaModFix/>
          </a:blip>
          <a:srcRect/>
          <a:stretch>
            <a:fillRect/>
          </a:stretch>
        </p:blipFill>
        <p:spPr>
          <a:xfrm>
            <a:off x="7733085" y="3215087"/>
            <a:ext cx="1119307" cy="1051089"/>
          </a:xfrm>
          <a:prstGeom prst="rect">
            <a:avLst/>
          </a:prstGeom>
          <a:noFill/>
          <a:ln>
            <a:noFill/>
          </a:ln>
        </p:spPr>
      </p:pic>
      <p:pic>
        <p:nvPicPr>
          <p:cNvPr id="9" name="Image 8">
            <a:extLst>
              <a:ext uri="{FF2B5EF4-FFF2-40B4-BE49-F238E27FC236}">
                <a16:creationId xmlns:a16="http://schemas.microsoft.com/office/drawing/2014/main" xmlns="" id="{06C1EDF0-CA95-4C5F-92EC-2617404E423C}"/>
              </a:ext>
            </a:extLst>
          </p:cNvPr>
          <p:cNvPicPr>
            <a:picLocks noChangeAspect="1"/>
          </p:cNvPicPr>
          <p:nvPr/>
        </p:nvPicPr>
        <p:blipFill>
          <a:blip r:embed="rId4" cstate="print">
            <a:lum/>
            <a:alphaModFix/>
          </a:blip>
          <a:srcRect/>
          <a:stretch>
            <a:fillRect/>
          </a:stretch>
        </p:blipFill>
        <p:spPr>
          <a:xfrm>
            <a:off x="10383474" y="3288064"/>
            <a:ext cx="1060044" cy="1030352"/>
          </a:xfrm>
          <a:prstGeom prst="rect">
            <a:avLst/>
          </a:prstGeom>
          <a:noFill/>
          <a:ln>
            <a:noFill/>
          </a:ln>
        </p:spPr>
      </p:pic>
      <p:sp>
        <p:nvSpPr>
          <p:cNvPr id="10" name="Forme libre : forme 9">
            <a:extLst>
              <a:ext uri="{FF2B5EF4-FFF2-40B4-BE49-F238E27FC236}">
                <a16:creationId xmlns:a16="http://schemas.microsoft.com/office/drawing/2014/main" xmlns="" id="{2AE5123A-705F-40BE-871F-DBA9E341077A}"/>
              </a:ext>
            </a:extLst>
          </p:cNvPr>
          <p:cNvSpPr/>
          <p:nvPr/>
        </p:nvSpPr>
        <p:spPr>
          <a:xfrm>
            <a:off x="7062451" y="1798320"/>
            <a:ext cx="2237497" cy="27828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6600"/>
            </a:solidFill>
            <a:custDash>
              <a:ds d="400000" sp="100000"/>
            </a:custDash>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1" name="Forme libre : forme 10">
            <a:extLst>
              <a:ext uri="{FF2B5EF4-FFF2-40B4-BE49-F238E27FC236}">
                <a16:creationId xmlns:a16="http://schemas.microsoft.com/office/drawing/2014/main" xmlns="" id="{D4E52A07-52A8-43B6-9599-D26D738D440E}"/>
              </a:ext>
            </a:extLst>
          </p:cNvPr>
          <p:cNvSpPr/>
          <p:nvPr/>
        </p:nvSpPr>
        <p:spPr>
          <a:xfrm>
            <a:off x="9822703" y="1798320"/>
            <a:ext cx="2237217" cy="27828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CC0000"/>
            </a:solidFill>
            <a:custDash>
              <a:ds d="400000" sp="100000"/>
            </a:custDash>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2" name="Forme libre : forme 11">
            <a:extLst>
              <a:ext uri="{FF2B5EF4-FFF2-40B4-BE49-F238E27FC236}">
                <a16:creationId xmlns:a16="http://schemas.microsoft.com/office/drawing/2014/main" xmlns="" id="{44EE96FC-34DF-4B7C-A7C2-F2B1A147859E}"/>
              </a:ext>
            </a:extLst>
          </p:cNvPr>
          <p:cNvSpPr/>
          <p:nvPr/>
        </p:nvSpPr>
        <p:spPr>
          <a:xfrm>
            <a:off x="5217160" y="4385356"/>
            <a:ext cx="1398803" cy="7981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0000"/>
                </a:solidFill>
                <a:latin typeface="Arial" pitchFamily="2"/>
                <a:ea typeface="Arial" pitchFamily="2"/>
                <a:cs typeface="Arial" pitchFamily="2"/>
              </a:rPr>
              <a:t>Individus &amp;</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0000"/>
                </a:solidFill>
                <a:latin typeface="Arial" pitchFamily="2"/>
                <a:ea typeface="Arial" pitchFamily="2"/>
                <a:cs typeface="Arial" pitchFamily="2"/>
              </a:rPr>
              <a:t>Données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000000"/>
                </a:solidFill>
                <a:latin typeface="Arial" pitchFamily="2"/>
                <a:ea typeface="Arial" pitchFamily="2"/>
                <a:cs typeface="Arial" pitchFamily="2"/>
              </a:rPr>
              <a:t>Personnelles</a:t>
            </a:r>
          </a:p>
        </p:txBody>
      </p:sp>
      <p:sp>
        <p:nvSpPr>
          <p:cNvPr id="13" name="Forme libre : forme 12">
            <a:extLst>
              <a:ext uri="{FF2B5EF4-FFF2-40B4-BE49-F238E27FC236}">
                <a16:creationId xmlns:a16="http://schemas.microsoft.com/office/drawing/2014/main" xmlns="" id="{A8FF1684-B240-416D-A5B5-A351A7F14620}"/>
              </a:ext>
            </a:extLst>
          </p:cNvPr>
          <p:cNvSpPr/>
          <p:nvPr/>
        </p:nvSpPr>
        <p:spPr>
          <a:xfrm>
            <a:off x="7600860" y="2796121"/>
            <a:ext cx="1444924"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cap="none" baseline="0" dirty="0">
                <a:ln>
                  <a:noFill/>
                </a:ln>
                <a:solidFill>
                  <a:srgbClr val="000000"/>
                </a:solidFill>
                <a:latin typeface="Arial" pitchFamily="2"/>
                <a:ea typeface="Arial" pitchFamily="2"/>
                <a:cs typeface="Arial" pitchFamily="2"/>
              </a:rPr>
              <a:t>Données brutes</a:t>
            </a:r>
          </a:p>
        </p:txBody>
      </p:sp>
      <p:sp>
        <p:nvSpPr>
          <p:cNvPr id="14" name="Forme libre : forme 13">
            <a:extLst>
              <a:ext uri="{FF2B5EF4-FFF2-40B4-BE49-F238E27FC236}">
                <a16:creationId xmlns:a16="http://schemas.microsoft.com/office/drawing/2014/main" xmlns="" id="{92275569-44BB-4B9F-B2A0-17ECE1C7BAC8}"/>
              </a:ext>
            </a:extLst>
          </p:cNvPr>
          <p:cNvSpPr/>
          <p:nvPr/>
        </p:nvSpPr>
        <p:spPr>
          <a:xfrm>
            <a:off x="9970582" y="2796121"/>
            <a:ext cx="1920491"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cap="none" baseline="0" dirty="0">
                <a:ln>
                  <a:noFill/>
                </a:ln>
                <a:solidFill>
                  <a:srgbClr val="000000"/>
                </a:solidFill>
                <a:latin typeface="Arial" pitchFamily="2"/>
                <a:ea typeface="Arial" pitchFamily="2"/>
                <a:cs typeface="Arial" pitchFamily="2"/>
              </a:rPr>
              <a:t>Données anonymes</a:t>
            </a:r>
          </a:p>
        </p:txBody>
      </p:sp>
      <p:sp>
        <p:nvSpPr>
          <p:cNvPr id="16" name="Forme libre : forme 15">
            <a:extLst>
              <a:ext uri="{FF2B5EF4-FFF2-40B4-BE49-F238E27FC236}">
                <a16:creationId xmlns:a16="http://schemas.microsoft.com/office/drawing/2014/main" xmlns="" id="{2F46472C-1D0D-4B6B-ADE2-7CBA2704A183}"/>
              </a:ext>
            </a:extLst>
          </p:cNvPr>
          <p:cNvSpPr/>
          <p:nvPr/>
        </p:nvSpPr>
        <p:spPr>
          <a:xfrm>
            <a:off x="9355299" y="2796121"/>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pic>
        <p:nvPicPr>
          <p:cNvPr id="18" name="Image 17">
            <a:extLst>
              <a:ext uri="{FF2B5EF4-FFF2-40B4-BE49-F238E27FC236}">
                <a16:creationId xmlns:a16="http://schemas.microsoft.com/office/drawing/2014/main" xmlns="" id="{01E7C172-98CC-4D10-AF15-C3B494A9B4A5}"/>
              </a:ext>
            </a:extLst>
          </p:cNvPr>
          <p:cNvPicPr>
            <a:picLocks noChangeAspect="1"/>
          </p:cNvPicPr>
          <p:nvPr/>
        </p:nvPicPr>
        <p:blipFill>
          <a:blip r:embed="rId2" cstate="print">
            <a:lum/>
            <a:alphaModFix/>
          </a:blip>
          <a:srcRect/>
          <a:stretch>
            <a:fillRect/>
          </a:stretch>
        </p:blipFill>
        <p:spPr>
          <a:xfrm>
            <a:off x="10528838" y="1851610"/>
            <a:ext cx="1006091" cy="944511"/>
          </a:xfrm>
          <a:prstGeom prst="rect">
            <a:avLst/>
          </a:prstGeom>
          <a:noFill/>
          <a:ln>
            <a:noFill/>
          </a:ln>
        </p:spPr>
      </p:pic>
      <p:sp>
        <p:nvSpPr>
          <p:cNvPr id="19" name="Forme libre : forme 18">
            <a:extLst>
              <a:ext uri="{FF2B5EF4-FFF2-40B4-BE49-F238E27FC236}">
                <a16:creationId xmlns:a16="http://schemas.microsoft.com/office/drawing/2014/main" xmlns="" id="{9125D8FA-CC90-41F6-8BDC-EC35B9F78AE7}"/>
              </a:ext>
            </a:extLst>
          </p:cNvPr>
          <p:cNvSpPr/>
          <p:nvPr/>
        </p:nvSpPr>
        <p:spPr>
          <a:xfrm>
            <a:off x="7151348" y="4377481"/>
            <a:ext cx="1836057" cy="9255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7030A0"/>
                </a:solidFill>
                <a:latin typeface="Arial" pitchFamily="2"/>
                <a:ea typeface="Arial" pitchFamily="2"/>
                <a:cs typeface="Arial" pitchFamily="2"/>
              </a:rPr>
              <a:t>Distributeur</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1" u="none" strike="noStrike" cap="none" baseline="0" dirty="0">
                <a:ln>
                  <a:noFill/>
                </a:ln>
                <a:solidFill>
                  <a:srgbClr val="7030A0"/>
                </a:solidFill>
                <a:latin typeface="Arial" pitchFamily="2"/>
                <a:ea typeface="Arial" pitchFamily="2"/>
                <a:cs typeface="Arial" pitchFamily="2"/>
              </a:rPr>
              <a:t>(Honnête mais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1" u="none" strike="noStrike" cap="none" baseline="0" dirty="0">
                <a:ln>
                  <a:noFill/>
                </a:ln>
                <a:solidFill>
                  <a:srgbClr val="7030A0"/>
                </a:solidFill>
                <a:latin typeface="Arial" pitchFamily="2"/>
                <a:ea typeface="Arial" pitchFamily="2"/>
                <a:cs typeface="Arial" pitchFamily="2"/>
              </a:rPr>
              <a:t>Curieux)</a:t>
            </a:r>
          </a:p>
        </p:txBody>
      </p:sp>
      <p:sp>
        <p:nvSpPr>
          <p:cNvPr id="20" name="Forme libre : forme 19">
            <a:extLst>
              <a:ext uri="{FF2B5EF4-FFF2-40B4-BE49-F238E27FC236}">
                <a16:creationId xmlns:a16="http://schemas.microsoft.com/office/drawing/2014/main" xmlns="" id="{0D3E6950-0E0F-4BAD-A8A1-FE0F9ABD994C}"/>
              </a:ext>
            </a:extLst>
          </p:cNvPr>
          <p:cNvSpPr/>
          <p:nvPr/>
        </p:nvSpPr>
        <p:spPr>
          <a:xfrm>
            <a:off x="9879171" y="4325242"/>
            <a:ext cx="1554012" cy="7981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CC0000"/>
                </a:solidFill>
                <a:latin typeface="Arial" pitchFamily="2"/>
                <a:ea typeface="Arial" pitchFamily="2"/>
                <a:cs typeface="Arial" pitchFamily="2"/>
              </a:rPr>
              <a:t>Parties tierces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0" u="none" strike="noStrike" cap="none" baseline="0" dirty="0">
                <a:ln>
                  <a:noFill/>
                </a:ln>
                <a:solidFill>
                  <a:srgbClr val="CC0000"/>
                </a:solidFill>
                <a:latin typeface="Arial" pitchFamily="2"/>
                <a:ea typeface="Arial" pitchFamily="2"/>
                <a:cs typeface="Arial" pitchFamily="2"/>
              </a:rPr>
              <a:t> </a:t>
            </a:r>
            <a:r>
              <a:rPr lang="fr-FR" b="1" i="1" u="none" strike="noStrike" cap="none" baseline="0" dirty="0">
                <a:ln>
                  <a:noFill/>
                </a:ln>
                <a:solidFill>
                  <a:srgbClr val="CC0000"/>
                </a:solidFill>
                <a:latin typeface="Arial" pitchFamily="2"/>
                <a:ea typeface="Arial" pitchFamily="2"/>
                <a:cs typeface="Arial" pitchFamily="2"/>
              </a:rPr>
              <a:t>(pas d’</a:t>
            </a:r>
            <a:r>
              <a:rPr lang="fr-FR" b="1" i="1" u="none" strike="noStrike" cap="none" baseline="0" dirty="0" err="1">
                <a:ln>
                  <a:noFill/>
                </a:ln>
                <a:solidFill>
                  <a:srgbClr val="CC0000"/>
                </a:solidFill>
                <a:latin typeface="Arial" pitchFamily="2"/>
                <a:ea typeface="Arial" pitchFamily="2"/>
                <a:cs typeface="Arial" pitchFamily="2"/>
              </a:rPr>
              <a:t>hyp</a:t>
            </a:r>
            <a:r>
              <a:rPr lang="fr-FR" b="1" i="1" u="none" strike="noStrike" cap="none" baseline="0" dirty="0">
                <a:ln>
                  <a:noFill/>
                </a:ln>
                <a:solidFill>
                  <a:srgbClr val="CC0000"/>
                </a:solidFill>
                <a:latin typeface="Arial" pitchFamily="2"/>
                <a:ea typeface="Arial" pitchFamily="2"/>
                <a:cs typeface="Arial" pitchFamily="2"/>
              </a:rPr>
              <a:t>. 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1" u="none" strike="noStrike" cap="none" baseline="0" dirty="0">
                <a:ln>
                  <a:noFill/>
                </a:ln>
                <a:solidFill>
                  <a:srgbClr val="CC0000"/>
                </a:solidFill>
                <a:latin typeface="Arial" pitchFamily="2"/>
                <a:ea typeface="Arial" pitchFamily="2"/>
                <a:cs typeface="Arial" pitchFamily="2"/>
              </a:rPr>
              <a:t>confiance)</a:t>
            </a:r>
          </a:p>
        </p:txBody>
      </p:sp>
      <p:pic>
        <p:nvPicPr>
          <p:cNvPr id="21" name="Image 20">
            <a:extLst>
              <a:ext uri="{FF2B5EF4-FFF2-40B4-BE49-F238E27FC236}">
                <a16:creationId xmlns:a16="http://schemas.microsoft.com/office/drawing/2014/main" xmlns="" id="{2E7750B9-706C-4C10-B0B9-4C2CAC9351B0}"/>
              </a:ext>
            </a:extLst>
          </p:cNvPr>
          <p:cNvPicPr>
            <a:picLocks noChangeAspect="1"/>
          </p:cNvPicPr>
          <p:nvPr/>
        </p:nvPicPr>
        <p:blipFill>
          <a:blip r:embed="rId5" cstate="print">
            <a:lum/>
            <a:alphaModFix/>
          </a:blip>
          <a:srcRect/>
          <a:stretch>
            <a:fillRect/>
          </a:stretch>
        </p:blipFill>
        <p:spPr>
          <a:xfrm>
            <a:off x="7151348" y="3846161"/>
            <a:ext cx="436373" cy="479081"/>
          </a:xfrm>
          <a:prstGeom prst="rect">
            <a:avLst/>
          </a:prstGeom>
          <a:noFill/>
          <a:ln>
            <a:noFill/>
          </a:ln>
        </p:spPr>
      </p:pic>
      <p:pic>
        <p:nvPicPr>
          <p:cNvPr id="22" name="Image 21">
            <a:extLst>
              <a:ext uri="{FF2B5EF4-FFF2-40B4-BE49-F238E27FC236}">
                <a16:creationId xmlns:a16="http://schemas.microsoft.com/office/drawing/2014/main" xmlns="" id="{760CA23A-044D-4065-9FE1-385D330DE4D7}"/>
              </a:ext>
            </a:extLst>
          </p:cNvPr>
          <p:cNvPicPr>
            <a:picLocks noChangeAspect="1"/>
          </p:cNvPicPr>
          <p:nvPr/>
        </p:nvPicPr>
        <p:blipFill>
          <a:blip r:embed="rId6" cstate="print">
            <a:lum/>
            <a:alphaModFix/>
          </a:blip>
          <a:srcRect/>
          <a:stretch>
            <a:fillRect/>
          </a:stretch>
        </p:blipFill>
        <p:spPr>
          <a:xfrm>
            <a:off x="7151348" y="3846161"/>
            <a:ext cx="436373" cy="486169"/>
          </a:xfrm>
          <a:prstGeom prst="rect">
            <a:avLst/>
          </a:prstGeom>
          <a:noFill/>
          <a:ln>
            <a:noFill/>
          </a:ln>
        </p:spPr>
      </p:pic>
      <p:sp>
        <p:nvSpPr>
          <p:cNvPr id="2" name="Titre 1">
            <a:extLst>
              <a:ext uri="{FF2B5EF4-FFF2-40B4-BE49-F238E27FC236}">
                <a16:creationId xmlns:a16="http://schemas.microsoft.com/office/drawing/2014/main" xmlns="" id="{FFD8E886-E44F-485A-8D48-0437D64A499D}"/>
              </a:ext>
            </a:extLst>
          </p:cNvPr>
          <p:cNvSpPr>
            <a:spLocks noGrp="1"/>
          </p:cNvSpPr>
          <p:nvPr>
            <p:ph type="title"/>
          </p:nvPr>
        </p:nvSpPr>
        <p:spPr/>
        <p:txBody>
          <a:bodyPr/>
          <a:lstStyle/>
          <a:p>
            <a:r>
              <a:rPr lang="en-GB" dirty="0"/>
              <a:t>Architecture </a:t>
            </a:r>
            <a:r>
              <a:rPr lang="en-GB" dirty="0" err="1"/>
              <a:t>classique</a:t>
            </a:r>
            <a:r>
              <a:rPr lang="en-GB" dirty="0"/>
              <a:t> </a:t>
            </a:r>
            <a:r>
              <a:rPr lang="en-GB" dirty="0" err="1"/>
              <a:t>d’anonymisation</a:t>
            </a:r>
            <a:r>
              <a:rPr lang="en-GB" dirty="0"/>
              <a:t> en </a:t>
            </a:r>
            <a:r>
              <a:rPr lang="en-GB" i="1" dirty="0"/>
              <a:t>perturbation locale</a:t>
            </a:r>
          </a:p>
        </p:txBody>
      </p:sp>
      <p:sp>
        <p:nvSpPr>
          <p:cNvPr id="3" name="Espace réservé du contenu 2">
            <a:extLst>
              <a:ext uri="{FF2B5EF4-FFF2-40B4-BE49-F238E27FC236}">
                <a16:creationId xmlns:a16="http://schemas.microsoft.com/office/drawing/2014/main" xmlns="" id="{B33A2A23-5274-4FA8-B509-AE31430C03B8}"/>
              </a:ext>
            </a:extLst>
          </p:cNvPr>
          <p:cNvSpPr>
            <a:spLocks noGrp="1"/>
          </p:cNvSpPr>
          <p:nvPr>
            <p:ph idx="1"/>
          </p:nvPr>
        </p:nvSpPr>
        <p:spPr>
          <a:xfrm>
            <a:off x="838200" y="1825625"/>
            <a:ext cx="4547805" cy="4351338"/>
          </a:xfrm>
        </p:spPr>
        <p:txBody>
          <a:bodyPr>
            <a:normAutofit fontScale="70000" lnSpcReduction="20000"/>
          </a:bodyPr>
          <a:lstStyle/>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500" b="1" dirty="0">
                <a:solidFill>
                  <a:srgbClr val="000000"/>
                </a:solidFill>
                <a:latin typeface="Calibri" pitchFamily="34"/>
                <a:ea typeface="Microsoft YaHei" pitchFamily="2"/>
                <a:cs typeface="Microsoft YaHei" pitchFamily="2"/>
              </a:rPr>
              <a:t>Contexte</a:t>
            </a: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Des données personnelles, sensibles, issus de mesures, de capteurs, de questionnaires, </a:t>
            </a:r>
            <a:r>
              <a:rPr lang="fr-FR" dirty="0" err="1">
                <a:solidFill>
                  <a:srgbClr val="000000"/>
                </a:solidFill>
                <a:latin typeface="Calibri" pitchFamily="34"/>
                <a:ea typeface="Microsoft YaHei" pitchFamily="2"/>
                <a:cs typeface="Microsoft YaHei" pitchFamily="2"/>
              </a:rPr>
              <a:t>etc</a:t>
            </a:r>
            <a:endParaRPr lang="fr-FR" dirty="0">
              <a:solidFill>
                <a:srgbClr val="000000"/>
              </a:solidFill>
              <a:latin typeface="Calibri" pitchFamily="34"/>
              <a:ea typeface="Microsoft YaHei" pitchFamily="2"/>
              <a:cs typeface="Microsoft YaHei" pitchFamily="2"/>
            </a:endParaRP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dirty="0">
                <a:solidFill>
                  <a:srgbClr val="000000"/>
                </a:solidFill>
                <a:latin typeface="Calibri" pitchFamily="34"/>
                <a:ea typeface="Microsoft YaHei" pitchFamily="2"/>
                <a:cs typeface="Microsoft YaHei" pitchFamily="2"/>
              </a:rPr>
              <a:t>Objectif</a:t>
            </a: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Poser des requêtes (agrégats, corrélations,…)</a:t>
            </a:r>
          </a:p>
          <a:p>
            <a:pPr marL="0" lvl="0" indent="0">
              <a:lnSpc>
                <a:spcPct val="100000"/>
              </a:lnSpc>
              <a:spcBef>
                <a:spcPts val="697"/>
              </a:spcBef>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dirty="0">
                <a:solidFill>
                  <a:srgbClr val="000000"/>
                </a:solidFill>
                <a:latin typeface="Calibri" pitchFamily="34"/>
                <a:ea typeface="Microsoft YaHei" pitchFamily="2"/>
                <a:cs typeface="Microsoft YaHei" pitchFamily="2"/>
              </a:rPr>
              <a:t>Contraintes</a:t>
            </a:r>
            <a:endParaRPr lang="fr-FR" dirty="0">
              <a:solidFill>
                <a:srgbClr val="000000"/>
              </a:solidFill>
              <a:latin typeface="Calibri" pitchFamily="34"/>
              <a:ea typeface="Microsoft YaHei" pitchFamily="2"/>
              <a:cs typeface="Microsoft YaHei" pitchFamily="2"/>
            </a:endParaRP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Impossibilité d’utiliser un système spécifique interactif pour répondre aux requêtes</a:t>
            </a: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Diffuser une fois le jeu de données, mais de telle sorte qu’il soit « inoffensif »</a:t>
            </a: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dirty="0">
                <a:solidFill>
                  <a:srgbClr val="000000"/>
                </a:solidFill>
                <a:latin typeface="Calibri" pitchFamily="34"/>
                <a:ea typeface="Microsoft YaHei" pitchFamily="2"/>
                <a:cs typeface="Microsoft YaHei" pitchFamily="2"/>
              </a:rPr>
              <a:t>Choisir un mécanisme d’anonymisation</a:t>
            </a: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b="1" i="1" dirty="0">
                <a:solidFill>
                  <a:srgbClr val="000000"/>
                </a:solidFill>
                <a:latin typeface="Calibri" pitchFamily="34"/>
                <a:ea typeface="Microsoft YaHei" pitchFamily="2"/>
                <a:cs typeface="Microsoft YaHei" pitchFamily="2"/>
              </a:rPr>
              <a:t>S’assurer qu’il peut fonctionner en mode « perturbation locale »</a:t>
            </a:r>
          </a:p>
          <a:p>
            <a:pPr marL="0" lvl="1" indent="0">
              <a:lnSpc>
                <a:spcPct val="100000"/>
              </a:lnSpc>
              <a:spcBef>
                <a:spcPts val="598"/>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dirty="0">
              <a:solidFill>
                <a:srgbClr val="000000"/>
              </a:solidFill>
              <a:latin typeface="Calibri" pitchFamily="34"/>
              <a:ea typeface="Microsoft YaHei" pitchFamily="2"/>
              <a:cs typeface="Microsoft YaHei" pitchFamily="2"/>
            </a:endParaRPr>
          </a:p>
        </p:txBody>
      </p:sp>
      <p:sp>
        <p:nvSpPr>
          <p:cNvPr id="4" name="Espace réservé du pied de page 3">
            <a:extLst>
              <a:ext uri="{FF2B5EF4-FFF2-40B4-BE49-F238E27FC236}">
                <a16:creationId xmlns:a16="http://schemas.microsoft.com/office/drawing/2014/main" xmlns="" id="{56885881-40DC-493A-8378-FF754B5EB8DD}"/>
              </a:ext>
            </a:extLst>
          </p:cNvPr>
          <p:cNvSpPr>
            <a:spLocks noGrp="1"/>
          </p:cNvSpPr>
          <p:nvPr>
            <p:ph type="ftr" sz="quarter" idx="11"/>
          </p:nvPr>
        </p:nvSpPr>
        <p:spPr/>
        <p:txBody>
          <a:bodyPr/>
          <a:lstStyle/>
          <a:p>
            <a:r>
              <a:rPr lang="fr-FR" smtClean="0"/>
              <a:t>B. Nguyen – M2 IMIS/MIAGE – 2020-03-30</a:t>
            </a:r>
            <a:endParaRPr lang="en-GB"/>
          </a:p>
        </p:txBody>
      </p:sp>
      <p:pic>
        <p:nvPicPr>
          <p:cNvPr id="41" name="Image 40">
            <a:extLst>
              <a:ext uri="{FF2B5EF4-FFF2-40B4-BE49-F238E27FC236}">
                <a16:creationId xmlns:a16="http://schemas.microsoft.com/office/drawing/2014/main" xmlns="" id="{C0D6A1B3-B2E5-450D-AB38-491D8CDCCDE4}"/>
              </a:ext>
            </a:extLst>
          </p:cNvPr>
          <p:cNvPicPr>
            <a:picLocks noChangeAspect="1"/>
          </p:cNvPicPr>
          <p:nvPr/>
        </p:nvPicPr>
        <p:blipFill>
          <a:blip r:embed="rId7" cstate="print">
            <a:lum/>
            <a:alphaModFix/>
          </a:blip>
          <a:srcRect/>
          <a:stretch>
            <a:fillRect/>
          </a:stretch>
        </p:blipFill>
        <p:spPr>
          <a:xfrm>
            <a:off x="5405854" y="2429132"/>
            <a:ext cx="1062559" cy="997801"/>
          </a:xfrm>
          <a:prstGeom prst="rect">
            <a:avLst/>
          </a:prstGeom>
          <a:noFill/>
          <a:ln>
            <a:noFill/>
          </a:ln>
        </p:spPr>
      </p:pic>
      <p:sp>
        <p:nvSpPr>
          <p:cNvPr id="42" name="Forme libre : forme 14">
            <a:extLst>
              <a:ext uri="{FF2B5EF4-FFF2-40B4-BE49-F238E27FC236}">
                <a16:creationId xmlns:a16="http://schemas.microsoft.com/office/drawing/2014/main" xmlns="" id="{54F1271B-F598-4130-913A-B194DE7BD1FA}"/>
              </a:ext>
            </a:extLst>
          </p:cNvPr>
          <p:cNvSpPr/>
          <p:nvPr/>
        </p:nvSpPr>
        <p:spPr>
          <a:xfrm>
            <a:off x="6328887" y="2235949"/>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pic>
        <p:nvPicPr>
          <p:cNvPr id="43" name="Image 42">
            <a:extLst>
              <a:ext uri="{FF2B5EF4-FFF2-40B4-BE49-F238E27FC236}">
                <a16:creationId xmlns:a16="http://schemas.microsoft.com/office/drawing/2014/main" xmlns="" id="{E38C6838-4482-4E35-958F-A6A55ADD563A}"/>
              </a:ext>
            </a:extLst>
          </p:cNvPr>
          <p:cNvPicPr>
            <a:picLocks noChangeAspect="1"/>
          </p:cNvPicPr>
          <p:nvPr/>
        </p:nvPicPr>
        <p:blipFill>
          <a:blip r:embed="rId8" cstate="print">
            <a:lum/>
            <a:alphaModFix/>
          </a:blip>
          <a:srcRect/>
          <a:stretch>
            <a:fillRect/>
          </a:stretch>
        </p:blipFill>
        <p:spPr>
          <a:xfrm>
            <a:off x="5831339" y="3265578"/>
            <a:ext cx="292127" cy="274323"/>
          </a:xfrm>
          <a:prstGeom prst="rect">
            <a:avLst/>
          </a:prstGeom>
          <a:noFill/>
          <a:ln>
            <a:noFill/>
          </a:ln>
        </p:spPr>
      </p:pic>
      <p:pic>
        <p:nvPicPr>
          <p:cNvPr id="44" name="Image 43">
            <a:extLst>
              <a:ext uri="{FF2B5EF4-FFF2-40B4-BE49-F238E27FC236}">
                <a16:creationId xmlns:a16="http://schemas.microsoft.com/office/drawing/2014/main" xmlns="" id="{6AC6C646-D1FA-4F7D-BA21-1CE5471322AE}"/>
              </a:ext>
            </a:extLst>
          </p:cNvPr>
          <p:cNvPicPr>
            <a:picLocks noChangeAspect="1"/>
          </p:cNvPicPr>
          <p:nvPr/>
        </p:nvPicPr>
        <p:blipFill>
          <a:blip r:embed="rId8" cstate="print">
            <a:lum/>
            <a:alphaModFix/>
          </a:blip>
          <a:srcRect/>
          <a:stretch>
            <a:fillRect/>
          </a:stretch>
        </p:blipFill>
        <p:spPr>
          <a:xfrm>
            <a:off x="6006187" y="2258400"/>
            <a:ext cx="292127" cy="274323"/>
          </a:xfrm>
          <a:prstGeom prst="rect">
            <a:avLst/>
          </a:prstGeom>
          <a:noFill/>
          <a:ln>
            <a:noFill/>
          </a:ln>
        </p:spPr>
      </p:pic>
      <p:pic>
        <p:nvPicPr>
          <p:cNvPr id="45" name="Image 44">
            <a:extLst>
              <a:ext uri="{FF2B5EF4-FFF2-40B4-BE49-F238E27FC236}">
                <a16:creationId xmlns:a16="http://schemas.microsoft.com/office/drawing/2014/main" xmlns="" id="{3CEAE43D-7C15-4E30-96D6-BB2168CCE479}"/>
              </a:ext>
            </a:extLst>
          </p:cNvPr>
          <p:cNvPicPr>
            <a:picLocks noChangeAspect="1"/>
          </p:cNvPicPr>
          <p:nvPr/>
        </p:nvPicPr>
        <p:blipFill>
          <a:blip r:embed="rId8" cstate="print">
            <a:lum/>
            <a:alphaModFix/>
          </a:blip>
          <a:srcRect/>
          <a:stretch>
            <a:fillRect/>
          </a:stretch>
        </p:blipFill>
        <p:spPr>
          <a:xfrm>
            <a:off x="6374765" y="2543849"/>
            <a:ext cx="292127" cy="274323"/>
          </a:xfrm>
          <a:prstGeom prst="rect">
            <a:avLst/>
          </a:prstGeom>
          <a:noFill/>
          <a:ln>
            <a:noFill/>
          </a:ln>
        </p:spPr>
      </p:pic>
      <p:sp>
        <p:nvSpPr>
          <p:cNvPr id="46" name="Forme libre : forme 14">
            <a:extLst>
              <a:ext uri="{FF2B5EF4-FFF2-40B4-BE49-F238E27FC236}">
                <a16:creationId xmlns:a16="http://schemas.microsoft.com/office/drawing/2014/main" xmlns="" id="{54F1271B-F598-4130-913A-B194DE7BD1FA}"/>
              </a:ext>
            </a:extLst>
          </p:cNvPr>
          <p:cNvSpPr/>
          <p:nvPr/>
        </p:nvSpPr>
        <p:spPr>
          <a:xfrm>
            <a:off x="6646043" y="2561343"/>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47" name="Forme libre : forme 14">
            <a:extLst>
              <a:ext uri="{FF2B5EF4-FFF2-40B4-BE49-F238E27FC236}">
                <a16:creationId xmlns:a16="http://schemas.microsoft.com/office/drawing/2014/main" xmlns="" id="{54F1271B-F598-4130-913A-B194DE7BD1FA}"/>
              </a:ext>
            </a:extLst>
          </p:cNvPr>
          <p:cNvSpPr/>
          <p:nvPr/>
        </p:nvSpPr>
        <p:spPr>
          <a:xfrm>
            <a:off x="6098228" y="3265678"/>
            <a:ext cx="447555" cy="262772"/>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pic>
        <p:nvPicPr>
          <p:cNvPr id="49" name="Picture 2" descr="Image result for engrenage dessin"/>
          <p:cNvPicPr>
            <a:picLocks noChangeAspect="1" noChangeArrowheads="1"/>
          </p:cNvPicPr>
          <p:nvPr/>
        </p:nvPicPr>
        <p:blipFill>
          <a:blip r:embed="rId9" cstate="print"/>
          <a:srcRect/>
          <a:stretch>
            <a:fillRect/>
          </a:stretch>
        </p:blipFill>
        <p:spPr bwMode="auto">
          <a:xfrm>
            <a:off x="6148606" y="2300844"/>
            <a:ext cx="147780" cy="195220"/>
          </a:xfrm>
          <a:prstGeom prst="rect">
            <a:avLst/>
          </a:prstGeom>
          <a:noFill/>
        </p:spPr>
      </p:pic>
      <p:pic>
        <p:nvPicPr>
          <p:cNvPr id="51" name="Picture 2" descr="Image result for engrenage dessin"/>
          <p:cNvPicPr>
            <a:picLocks noChangeAspect="1" noChangeArrowheads="1"/>
          </p:cNvPicPr>
          <p:nvPr/>
        </p:nvPicPr>
        <p:blipFill>
          <a:blip r:embed="rId9" cstate="print"/>
          <a:srcRect/>
          <a:stretch>
            <a:fillRect/>
          </a:stretch>
        </p:blipFill>
        <p:spPr bwMode="auto">
          <a:xfrm>
            <a:off x="6498714" y="2601525"/>
            <a:ext cx="147780" cy="195220"/>
          </a:xfrm>
          <a:prstGeom prst="rect">
            <a:avLst/>
          </a:prstGeom>
          <a:noFill/>
        </p:spPr>
      </p:pic>
      <p:pic>
        <p:nvPicPr>
          <p:cNvPr id="52" name="Picture 2" descr="Image result for engrenage dessin"/>
          <p:cNvPicPr>
            <a:picLocks noChangeAspect="1" noChangeArrowheads="1"/>
          </p:cNvPicPr>
          <p:nvPr/>
        </p:nvPicPr>
        <p:blipFill>
          <a:blip r:embed="rId9" cstate="print"/>
          <a:srcRect/>
          <a:stretch>
            <a:fillRect/>
          </a:stretch>
        </p:blipFill>
        <p:spPr bwMode="auto">
          <a:xfrm>
            <a:off x="5963254" y="3309980"/>
            <a:ext cx="147780" cy="195220"/>
          </a:xfrm>
          <a:prstGeom prst="rect">
            <a:avLst/>
          </a:prstGeom>
          <a:noFill/>
        </p:spPr>
      </p:pic>
    </p:spTree>
    <p:extLst>
      <p:ext uri="{BB962C8B-B14F-4D97-AF65-F5344CB8AC3E}">
        <p14:creationId xmlns:p14="http://schemas.microsoft.com/office/powerpoint/2010/main" xmlns="" val="146335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xmlns="" id="{31A31D84-5996-4A71-B81D-92F0F5A57ECC}"/>
              </a:ext>
            </a:extLst>
          </p:cNvPr>
          <p:cNvSpPr/>
          <p:nvPr/>
        </p:nvSpPr>
        <p:spPr>
          <a:xfrm>
            <a:off x="8077080" y="6245280"/>
            <a:ext cx="2133720" cy="476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ACEED9F3-DA9C-46D7-9365-3658EFB5D405}" type="slidenum">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18</a:t>
            </a:fld>
            <a:endParaRPr lang="fr-FR" sz="1400">
              <a:solidFill>
                <a:srgbClr val="000000"/>
              </a:solidFill>
              <a:latin typeface="Arial" pitchFamily="2"/>
              <a:ea typeface="Microsoft YaHei" pitchFamily="2"/>
              <a:cs typeface="Arial" pitchFamily="2"/>
            </a:endParaRPr>
          </a:p>
        </p:txBody>
      </p:sp>
      <p:sp>
        <p:nvSpPr>
          <p:cNvPr id="3" name="Titre 2">
            <a:extLst>
              <a:ext uri="{FF2B5EF4-FFF2-40B4-BE49-F238E27FC236}">
                <a16:creationId xmlns:a16="http://schemas.microsoft.com/office/drawing/2014/main" xmlns="" id="{A0B0A956-44BF-4B6B-8A63-2C4A0EA3C3E1}"/>
              </a:ext>
            </a:extLst>
          </p:cNvPr>
          <p:cNvSpPr txBox="1">
            <a:spLocks noGrp="1"/>
          </p:cNvSpPr>
          <p:nvPr>
            <p:ph type="title" idx="4294967295"/>
          </p:nvPr>
        </p:nvSpPr>
        <p:spPr/>
        <p:txBody>
          <a:bodyPr vert="horz" wrap="square" lIns="91440" tIns="45720" rIns="91440" bIns="45720" rtlCol="0" anchor="ctr">
            <a:noAutofit/>
          </a:bodyPr>
          <a:lstStyle/>
          <a:p>
            <a:pPr lvl="0" hangingPunct="1"/>
            <a:r>
              <a:rPr lang="fr-FR" dirty="0"/>
              <a:t>Composants d’un processus d’anonymisation</a:t>
            </a:r>
          </a:p>
        </p:txBody>
      </p:sp>
      <p:sp>
        <p:nvSpPr>
          <p:cNvPr id="4" name="Espace réservé du texte 3">
            <a:extLst>
              <a:ext uri="{FF2B5EF4-FFF2-40B4-BE49-F238E27FC236}">
                <a16:creationId xmlns:a16="http://schemas.microsoft.com/office/drawing/2014/main" xmlns="" id="{760A77FD-8F6B-44BE-9B0F-52CF9FFC97B5}"/>
              </a:ext>
            </a:extLst>
          </p:cNvPr>
          <p:cNvSpPr txBox="1">
            <a:spLocks noGrp="1"/>
          </p:cNvSpPr>
          <p:nvPr>
            <p:ph type="body" idx="4294967295"/>
          </p:nvPr>
        </p:nvSpPr>
        <p:spPr/>
        <p:txBody>
          <a:bodyPr vert="horz" wrap="square" lIns="91440" tIns="45720" rIns="91440" bIns="45720" rtlCol="0">
            <a:normAutofit fontScale="92500" lnSpcReduction="20000"/>
          </a:bodyPr>
          <a:lstStyle/>
          <a:p>
            <a:pPr>
              <a:spcBef>
                <a:spcPts val="697"/>
              </a:spcBef>
              <a:buClr>
                <a:srgbClr val="000000"/>
              </a:buClr>
              <a:buSzPct val="100000"/>
              <a:buFont typeface="Arial" pitchFamily="34"/>
              <a:buChar char="•"/>
            </a:pPr>
            <a:r>
              <a:rPr lang="fr-FR" b="1" dirty="0"/>
              <a:t>Une définition et métrique de la “</a:t>
            </a:r>
            <a:r>
              <a:rPr lang="fr-FR" b="1" dirty="0" err="1"/>
              <a:t>privacy</a:t>
            </a:r>
            <a:r>
              <a:rPr lang="fr-FR" b="1" dirty="0"/>
              <a:t>” qui répondent à la question :</a:t>
            </a:r>
            <a:r>
              <a:rPr lang="fr-FR" dirty="0"/>
              <a:t> </a:t>
            </a:r>
            <a:r>
              <a:rPr lang="fr-FR" i="1" dirty="0"/>
              <a:t>Quelle protection proposer (et comment la mesurer) ?</a:t>
            </a:r>
          </a:p>
          <a:p>
            <a:pPr>
              <a:spcBef>
                <a:spcPts val="697"/>
              </a:spcBef>
              <a:buClr>
                <a:srgbClr val="000000"/>
              </a:buClr>
              <a:buSzPct val="100000"/>
              <a:buFont typeface="Arial" pitchFamily="34"/>
              <a:buChar char="•"/>
            </a:pPr>
            <a:endParaRPr lang="fr-FR" dirty="0"/>
          </a:p>
          <a:p>
            <a:pPr>
              <a:spcBef>
                <a:spcPts val="697"/>
              </a:spcBef>
              <a:buClr>
                <a:srgbClr val="000000"/>
              </a:buClr>
              <a:buSzPct val="100000"/>
              <a:buFont typeface="Arial" pitchFamily="34"/>
              <a:buChar char="•"/>
            </a:pPr>
            <a:r>
              <a:rPr lang="fr-FR" b="1" dirty="0"/>
              <a:t>Une définition et métrique d’utilité qui répondent à la question : </a:t>
            </a:r>
            <a:r>
              <a:rPr lang="fr-FR" i="1" dirty="0"/>
              <a:t>Comment mesurer la perte d’utilité dans le processus utilisant des données anonymes au lieu des données exactes ?</a:t>
            </a:r>
          </a:p>
          <a:p>
            <a:pPr>
              <a:spcBef>
                <a:spcPts val="697"/>
              </a:spcBef>
              <a:buClr>
                <a:srgbClr val="000000"/>
              </a:buClr>
              <a:buSzPct val="100000"/>
              <a:buFont typeface="Arial" pitchFamily="34"/>
              <a:buChar char="•"/>
            </a:pPr>
            <a:endParaRPr lang="fr-FR" dirty="0"/>
          </a:p>
          <a:p>
            <a:pPr>
              <a:spcBef>
                <a:spcPts val="697"/>
              </a:spcBef>
              <a:buClr>
                <a:srgbClr val="000000"/>
              </a:buClr>
              <a:buSzPct val="100000"/>
              <a:buFont typeface="Arial" pitchFamily="34"/>
              <a:buChar char="•"/>
            </a:pPr>
            <a:r>
              <a:rPr lang="fr-FR" b="1" dirty="0"/>
              <a:t>Une algorithme d’anonymisation qui répond à la question :          </a:t>
            </a:r>
            <a:r>
              <a:rPr lang="fr-FR" i="1" dirty="0"/>
              <a:t>Comment protéger les données tout en maximisant l’utilité des données ?</a:t>
            </a:r>
          </a:p>
          <a:p>
            <a:pPr>
              <a:spcBef>
                <a:spcPts val="697"/>
              </a:spcBef>
              <a:buClr>
                <a:srgbClr val="000000"/>
              </a:buClr>
              <a:buSzPct val="100000"/>
              <a:buFont typeface="Arial" pitchFamily="34"/>
              <a:buChar char="•"/>
            </a:pPr>
            <a:endParaRPr lang="fr-FR" dirty="0"/>
          </a:p>
          <a:p>
            <a:pPr>
              <a:spcBef>
                <a:spcPts val="697"/>
              </a:spcBef>
              <a:buClr>
                <a:srgbClr val="000000"/>
              </a:buClr>
              <a:buSzPct val="100000"/>
              <a:buFont typeface="Arial" pitchFamily="34"/>
              <a:buChar char="•"/>
            </a:pPr>
            <a:r>
              <a:rPr lang="fr-FR" b="1" dirty="0"/>
              <a:t>Un processus d’anonymisation : 					          </a:t>
            </a:r>
            <a:r>
              <a:rPr lang="fr-FR" i="1" dirty="0"/>
              <a:t>Qui permet de mettre en œuvre l’algorithme de manière sûre et sécurisée.</a:t>
            </a:r>
            <a:endParaRPr lang="fr-FR" b="1" i="1" dirty="0"/>
          </a:p>
          <a:p>
            <a:pPr>
              <a:spcBef>
                <a:spcPts val="697"/>
              </a:spcBef>
              <a:buClr>
                <a:srgbClr val="000000"/>
              </a:buClr>
              <a:buSzPct val="100000"/>
              <a:buFont typeface="Arial" pitchFamily="34"/>
              <a:buChar char="•"/>
            </a:pPr>
            <a:endParaRPr lang="fr-FR" dirty="0"/>
          </a:p>
        </p:txBody>
      </p:sp>
      <p:sp>
        <p:nvSpPr>
          <p:cNvPr id="5" name="Espace réservé du pied de page 4"/>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66202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C03AFB2B-9812-418A-824B-1DF057F8BB0E}"/>
              </a:ext>
            </a:extLst>
          </p:cNvPr>
          <p:cNvSpPr>
            <a:spLocks noGrp="1"/>
          </p:cNvSpPr>
          <p:nvPr>
            <p:ph type="ctrTitle"/>
          </p:nvPr>
        </p:nvSpPr>
        <p:spPr/>
        <p:txBody>
          <a:bodyPr/>
          <a:lstStyle/>
          <a:p>
            <a:r>
              <a:rPr lang="en-GB" dirty="0"/>
              <a:t>Technique </a:t>
            </a:r>
            <a:r>
              <a:rPr lang="en-GB" dirty="0" err="1"/>
              <a:t>historique</a:t>
            </a:r>
            <a:r>
              <a:rPr lang="en-GB" dirty="0"/>
              <a:t> </a:t>
            </a:r>
            <a:r>
              <a:rPr lang="en-GB" dirty="0" err="1"/>
              <a:t>d’anonymisation</a:t>
            </a:r>
            <a:endParaRPr lang="en-GB" dirty="0"/>
          </a:p>
        </p:txBody>
      </p:sp>
      <p:sp>
        <p:nvSpPr>
          <p:cNvPr id="4" name="Sous-titre 3">
            <a:extLst>
              <a:ext uri="{FF2B5EF4-FFF2-40B4-BE49-F238E27FC236}">
                <a16:creationId xmlns:a16="http://schemas.microsoft.com/office/drawing/2014/main" xmlns="" id="{2693605A-BB7F-4B7B-991C-14212DEB387A}"/>
              </a:ext>
            </a:extLst>
          </p:cNvPr>
          <p:cNvSpPr>
            <a:spLocks noGrp="1"/>
          </p:cNvSpPr>
          <p:nvPr>
            <p:ph type="subTitle" idx="1"/>
          </p:nvPr>
        </p:nvSpPr>
        <p:spPr/>
        <p:txBody>
          <a:bodyPr/>
          <a:lstStyle/>
          <a:p>
            <a:r>
              <a:rPr lang="en-GB" i="1" dirty="0" err="1">
                <a:solidFill>
                  <a:schemeClr val="tx1">
                    <a:lumMod val="50000"/>
                    <a:lumOff val="50000"/>
                  </a:schemeClr>
                </a:solidFill>
              </a:rPr>
              <a:t>Une</a:t>
            </a:r>
            <a:r>
              <a:rPr lang="en-GB" i="1" dirty="0">
                <a:solidFill>
                  <a:schemeClr val="tx1">
                    <a:lumMod val="50000"/>
                    <a:lumOff val="50000"/>
                  </a:schemeClr>
                </a:solidFill>
              </a:rPr>
              <a:t> première </a:t>
            </a:r>
            <a:r>
              <a:rPr lang="en-GB" i="1" dirty="0" err="1">
                <a:solidFill>
                  <a:schemeClr val="tx1">
                    <a:lumMod val="50000"/>
                    <a:lumOff val="50000"/>
                  </a:schemeClr>
                </a:solidFill>
              </a:rPr>
              <a:t>définition</a:t>
            </a:r>
            <a:r>
              <a:rPr lang="en-GB" i="1" dirty="0">
                <a:solidFill>
                  <a:schemeClr val="tx1">
                    <a:lumMod val="50000"/>
                    <a:lumOff val="50000"/>
                  </a:schemeClr>
                </a:solidFill>
              </a:rPr>
              <a:t> de </a:t>
            </a:r>
            <a:r>
              <a:rPr lang="en-GB" i="1" dirty="0" err="1">
                <a:solidFill>
                  <a:schemeClr val="tx1">
                    <a:lumMod val="50000"/>
                    <a:lumOff val="50000"/>
                  </a:schemeClr>
                </a:solidFill>
              </a:rPr>
              <a:t>données</a:t>
            </a:r>
            <a:r>
              <a:rPr lang="en-GB" i="1" dirty="0">
                <a:solidFill>
                  <a:schemeClr val="tx1">
                    <a:lumMod val="50000"/>
                    <a:lumOff val="50000"/>
                  </a:schemeClr>
                </a:solidFill>
              </a:rPr>
              <a:t> </a:t>
            </a:r>
            <a:r>
              <a:rPr lang="en-GB" i="1" dirty="0" err="1">
                <a:solidFill>
                  <a:schemeClr val="tx1">
                    <a:lumMod val="50000"/>
                    <a:lumOff val="50000"/>
                  </a:schemeClr>
                </a:solidFill>
              </a:rPr>
              <a:t>anonymes</a:t>
            </a:r>
            <a:endParaRPr lang="en-GB" i="1" dirty="0">
              <a:solidFill>
                <a:schemeClr val="tx1">
                  <a:lumMod val="50000"/>
                  <a:lumOff val="50000"/>
                </a:schemeClr>
              </a:solidFill>
            </a:endParaRPr>
          </a:p>
        </p:txBody>
      </p:sp>
      <p:sp>
        <p:nvSpPr>
          <p:cNvPr id="2" name="Espace réservé du pied de page 1">
            <a:extLst>
              <a:ext uri="{FF2B5EF4-FFF2-40B4-BE49-F238E27FC236}">
                <a16:creationId xmlns:a16="http://schemas.microsoft.com/office/drawing/2014/main" xmlns="" id="{9230A105-FAB9-461A-BA45-CF9D2C423BF8}"/>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31367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619281-5745-42AA-AFEB-0EC4691F2EF2}"/>
              </a:ext>
            </a:extLst>
          </p:cNvPr>
          <p:cNvSpPr>
            <a:spLocks noGrp="1"/>
          </p:cNvSpPr>
          <p:nvPr>
            <p:ph type="title"/>
          </p:nvPr>
        </p:nvSpPr>
        <p:spPr/>
        <p:txBody>
          <a:bodyPr/>
          <a:lstStyle/>
          <a:p>
            <a:r>
              <a:rPr lang="en-GB" dirty="0"/>
              <a:t>Plan</a:t>
            </a:r>
          </a:p>
        </p:txBody>
      </p:sp>
      <p:sp>
        <p:nvSpPr>
          <p:cNvPr id="3" name="Espace réservé du contenu 2">
            <a:extLst>
              <a:ext uri="{FF2B5EF4-FFF2-40B4-BE49-F238E27FC236}">
                <a16:creationId xmlns:a16="http://schemas.microsoft.com/office/drawing/2014/main" xmlns="" id="{C43DA2A4-1192-40BB-9042-7E26549D8861}"/>
              </a:ext>
            </a:extLst>
          </p:cNvPr>
          <p:cNvSpPr>
            <a:spLocks noGrp="1"/>
          </p:cNvSpPr>
          <p:nvPr>
            <p:ph idx="1"/>
          </p:nvPr>
        </p:nvSpPr>
        <p:spPr/>
        <p:txBody>
          <a:bodyPr>
            <a:normAutofit lnSpcReduction="10000"/>
          </a:bodyPr>
          <a:lstStyle/>
          <a:p>
            <a:pPr marL="514350" indent="-514350">
              <a:buFont typeface="+mj-lt"/>
              <a:buAutoNum type="arabicPeriod"/>
            </a:pPr>
            <a:r>
              <a:rPr lang="en-GB" dirty="0" err="1"/>
              <a:t>Qu’est</a:t>
            </a:r>
            <a:r>
              <a:rPr lang="en-GB" dirty="0"/>
              <a:t> </a:t>
            </a:r>
            <a:r>
              <a:rPr lang="en-GB" dirty="0" err="1"/>
              <a:t>ce</a:t>
            </a:r>
            <a:r>
              <a:rPr lang="en-GB" dirty="0"/>
              <a:t> que </a:t>
            </a:r>
            <a:r>
              <a:rPr lang="en-GB" dirty="0" err="1"/>
              <a:t>l’anonymat</a:t>
            </a:r>
            <a:r>
              <a:rPr lang="en-GB" dirty="0"/>
              <a:t> ?</a:t>
            </a:r>
          </a:p>
          <a:p>
            <a:pPr marL="514350" indent="-514350">
              <a:buFont typeface="+mj-lt"/>
              <a:buAutoNum type="arabicPeriod"/>
            </a:pPr>
            <a:r>
              <a:rPr lang="en-GB" dirty="0"/>
              <a:t>La </a:t>
            </a:r>
            <a:r>
              <a:rPr lang="en-GB" dirty="0" err="1"/>
              <a:t>pseudonymisation</a:t>
            </a:r>
            <a:endParaRPr lang="en-GB" dirty="0"/>
          </a:p>
          <a:p>
            <a:pPr marL="514350" indent="-514350">
              <a:buFont typeface="+mj-lt"/>
              <a:buAutoNum type="arabicPeriod"/>
            </a:pPr>
            <a:r>
              <a:rPr lang="en-GB" dirty="0"/>
              <a:t>Architecture </a:t>
            </a:r>
            <a:r>
              <a:rPr lang="en-GB" dirty="0" err="1"/>
              <a:t>d’anonymisation</a:t>
            </a:r>
            <a:endParaRPr lang="en-GB" dirty="0"/>
          </a:p>
          <a:p>
            <a:pPr marL="514350" indent="-514350">
              <a:buFont typeface="+mj-lt"/>
              <a:buAutoNum type="arabicPeriod"/>
            </a:pPr>
            <a:r>
              <a:rPr lang="en-GB" dirty="0"/>
              <a:t>Technique </a:t>
            </a:r>
            <a:r>
              <a:rPr lang="en-GB" dirty="0" err="1"/>
              <a:t>historique</a:t>
            </a:r>
            <a:r>
              <a:rPr lang="en-GB" dirty="0"/>
              <a:t> </a:t>
            </a:r>
            <a:r>
              <a:rPr lang="en-GB" dirty="0" err="1"/>
              <a:t>d’anonymisation</a:t>
            </a:r>
            <a:endParaRPr lang="en-GB" dirty="0"/>
          </a:p>
          <a:p>
            <a:pPr marL="514350" indent="-514350">
              <a:buFont typeface="+mj-lt"/>
              <a:buAutoNum type="arabicPeriod"/>
            </a:pPr>
            <a:r>
              <a:rPr lang="en-GB" dirty="0"/>
              <a:t>Evaluation du </a:t>
            </a:r>
            <a:r>
              <a:rPr lang="en-GB" dirty="0" err="1"/>
              <a:t>risque</a:t>
            </a:r>
            <a:r>
              <a:rPr lang="en-GB" dirty="0"/>
              <a:t> de </a:t>
            </a:r>
            <a:r>
              <a:rPr lang="en-GB" dirty="0" err="1"/>
              <a:t>réidentification</a:t>
            </a:r>
            <a:endParaRPr lang="en-GB" dirty="0"/>
          </a:p>
          <a:p>
            <a:pPr marL="514350" indent="-514350">
              <a:buFont typeface="+mj-lt"/>
              <a:buAutoNum type="arabicPeriod"/>
            </a:pPr>
            <a:r>
              <a:rPr lang="en-GB" dirty="0"/>
              <a:t>Techniques </a:t>
            </a:r>
            <a:r>
              <a:rPr lang="en-GB" dirty="0" err="1"/>
              <a:t>classiques</a:t>
            </a:r>
            <a:r>
              <a:rPr lang="en-GB" dirty="0"/>
              <a:t> </a:t>
            </a:r>
            <a:r>
              <a:rPr lang="en-GB" dirty="0" err="1"/>
              <a:t>d’anonymisation</a:t>
            </a:r>
            <a:endParaRPr lang="en-GB" dirty="0"/>
          </a:p>
          <a:p>
            <a:pPr marL="514350" indent="-514350">
              <a:buFont typeface="+mj-lt"/>
              <a:buAutoNum type="arabicPeriod"/>
            </a:pPr>
            <a:r>
              <a:rPr lang="en-GB" dirty="0" err="1"/>
              <a:t>Méthodes</a:t>
            </a:r>
            <a:r>
              <a:rPr lang="en-GB" dirty="0"/>
              <a:t> </a:t>
            </a:r>
            <a:r>
              <a:rPr lang="en-GB" dirty="0" err="1"/>
              <a:t>statistiques</a:t>
            </a:r>
            <a:r>
              <a:rPr lang="en-GB" dirty="0"/>
              <a:t> </a:t>
            </a:r>
            <a:r>
              <a:rPr lang="en-GB" dirty="0" err="1"/>
              <a:t>classiques</a:t>
            </a:r>
            <a:endParaRPr lang="en-GB" dirty="0"/>
          </a:p>
          <a:p>
            <a:pPr marL="514350" indent="-514350">
              <a:buFont typeface="+mj-lt"/>
              <a:buAutoNum type="arabicPeriod"/>
            </a:pPr>
            <a:r>
              <a:rPr lang="en-GB" dirty="0" err="1"/>
              <a:t>Confidentialité</a:t>
            </a:r>
            <a:r>
              <a:rPr lang="en-GB" dirty="0"/>
              <a:t> </a:t>
            </a:r>
            <a:r>
              <a:rPr lang="en-GB" dirty="0" err="1"/>
              <a:t>différentielle</a:t>
            </a:r>
            <a:r>
              <a:rPr lang="en-GB" dirty="0"/>
              <a:t> (</a:t>
            </a:r>
            <a:r>
              <a:rPr lang="en-GB" i="1" dirty="0"/>
              <a:t>Differential Privacy</a:t>
            </a:r>
            <a:r>
              <a:rPr lang="en-GB" dirty="0"/>
              <a:t>)</a:t>
            </a:r>
          </a:p>
          <a:p>
            <a:pPr marL="514350" indent="-514350">
              <a:buFont typeface="+mj-lt"/>
              <a:buAutoNum type="arabicPeriod"/>
            </a:pPr>
            <a:r>
              <a:rPr lang="en-GB" dirty="0" err="1"/>
              <a:t>Quelques</a:t>
            </a:r>
            <a:r>
              <a:rPr lang="en-GB" dirty="0"/>
              <a:t> travaux de recherche </a:t>
            </a:r>
            <a:r>
              <a:rPr lang="en-GB" dirty="0" err="1"/>
              <a:t>personnels</a:t>
            </a:r>
            <a:endParaRPr lang="en-GB" dirty="0"/>
          </a:p>
        </p:txBody>
      </p:sp>
      <p:sp>
        <p:nvSpPr>
          <p:cNvPr id="4" name="Espace réservé du pied de page 3">
            <a:extLst>
              <a:ext uri="{FF2B5EF4-FFF2-40B4-BE49-F238E27FC236}">
                <a16:creationId xmlns:a16="http://schemas.microsoft.com/office/drawing/2014/main" xmlns="" id="{AAC87116-E083-4A58-9053-5BB6BCD5EADC}"/>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6352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9517F6-5E3F-4646-A7DF-DAAFD17D66BB}"/>
              </a:ext>
            </a:extLst>
          </p:cNvPr>
          <p:cNvSpPr>
            <a:spLocks noGrp="1"/>
          </p:cNvSpPr>
          <p:nvPr>
            <p:ph type="title"/>
          </p:nvPr>
        </p:nvSpPr>
        <p:spPr/>
        <p:txBody>
          <a:bodyPr>
            <a:normAutofit/>
          </a:bodyPr>
          <a:lstStyle/>
          <a:p>
            <a:r>
              <a:rPr lang="en-GB" dirty="0" err="1"/>
              <a:t>Attaque</a:t>
            </a:r>
            <a:r>
              <a:rPr lang="en-GB" dirty="0"/>
              <a:t> sur la pseudonymisation</a:t>
            </a:r>
            <a:br>
              <a:rPr lang="en-GB" dirty="0"/>
            </a:br>
            <a:r>
              <a:rPr lang="en-GB" sz="2700" dirty="0"/>
              <a:t>Sweeney 2002, </a:t>
            </a:r>
            <a:r>
              <a:rPr lang="en-GB" sz="2700" i="1" dirty="0">
                <a:effectLst/>
              </a:rPr>
              <a:t>k</a:t>
            </a:r>
            <a:r>
              <a:rPr lang="en-GB" sz="2700" dirty="0">
                <a:effectLst/>
              </a:rPr>
              <a:t>-anonymity: a model for protecting privacy (IJUFK-BS)</a:t>
            </a:r>
            <a:endParaRPr lang="en-GB" dirty="0"/>
          </a:p>
        </p:txBody>
      </p:sp>
      <p:sp>
        <p:nvSpPr>
          <p:cNvPr id="5" name="Espace réservé du texte 3">
            <a:extLst>
              <a:ext uri="{FF2B5EF4-FFF2-40B4-BE49-F238E27FC236}">
                <a16:creationId xmlns:a16="http://schemas.microsoft.com/office/drawing/2014/main" xmlns="" id="{F6427790-2AF2-4FD0-8A1A-706287648D54}"/>
              </a:ext>
            </a:extLst>
          </p:cNvPr>
          <p:cNvSpPr txBox="1">
            <a:spLocks/>
          </p:cNvSpPr>
          <p:nvPr/>
        </p:nvSpPr>
        <p:spPr>
          <a:xfrm>
            <a:off x="857095" y="1960774"/>
            <a:ext cx="7033139" cy="4340683"/>
          </a:xfrm>
          <a:prstGeom prst="rect">
            <a:avLst/>
          </a:prstGeom>
        </p:spPr>
        <p:txBody>
          <a:bodyPr vert="horz" wrap="square"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598"/>
              </a:spcBef>
              <a:buNone/>
            </a:pPr>
            <a:r>
              <a:rPr lang="fr-FR" dirty="0"/>
              <a:t>Sweeney a montré l’existence de quasi identifiants:</a:t>
            </a:r>
          </a:p>
          <a:p>
            <a:pPr marL="0" indent="0">
              <a:lnSpc>
                <a:spcPct val="80000"/>
              </a:lnSpc>
              <a:spcBef>
                <a:spcPts val="598"/>
              </a:spcBef>
              <a:buNone/>
            </a:pPr>
            <a:endParaRPr lang="fr-FR" dirty="0"/>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1- Des données médicales ont été “anonymisées” puis publiées</a:t>
            </a:r>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2- Une liste d’électeurs était disponible publiquement</a:t>
            </a:r>
          </a:p>
          <a:p>
            <a:pPr marL="0" lvl="1" indent="0">
              <a:lnSpc>
                <a:spcPct val="80000"/>
              </a:lnSpc>
              <a:spcBef>
                <a:spcPts val="499"/>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endParaRPr lang="fr-FR" dirty="0">
              <a:solidFill>
                <a:srgbClr val="000000"/>
              </a:solidFill>
              <a:highlight>
                <a:scrgbClr r="0" g="0" b="0">
                  <a:alpha val="0"/>
                </a:scrgbClr>
              </a:highlight>
              <a:ea typeface="Microsoft YaHei" pitchFamily="2"/>
              <a:cs typeface="Arial" pitchFamily="2"/>
            </a:endParaRPr>
          </a:p>
          <a:p>
            <a:pPr marL="0" lvl="1" indent="0">
              <a:lnSpc>
                <a:spcPct val="80000"/>
              </a:lnSpc>
              <a:spcBef>
                <a:spcPts val="499"/>
              </a:spcBef>
              <a:buClr>
                <a:srgbClr val="000000"/>
              </a:buClr>
              <a:buSzPct val="100000"/>
              <a:buFont typeface="Wingding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L’identification des enregistrements du gouverneur Weld a été possible en faisant une jointure entre ces deux </a:t>
            </a:r>
            <a:r>
              <a:rPr lang="fr-FR" dirty="0" err="1">
                <a:solidFill>
                  <a:srgbClr val="000000"/>
                </a:solidFill>
                <a:highlight>
                  <a:scrgbClr r="0" g="0" b="0">
                    <a:alpha val="0"/>
                  </a:scrgbClr>
                </a:highlight>
                <a:ea typeface="Microsoft YaHei" pitchFamily="2"/>
                <a:cs typeface="Arial" pitchFamily="2"/>
              </a:rPr>
              <a:t>datasets</a:t>
            </a:r>
            <a:r>
              <a:rPr lang="fr-FR" dirty="0">
                <a:solidFill>
                  <a:srgbClr val="000000"/>
                </a:solidFill>
                <a:highlight>
                  <a:scrgbClr r="0" g="0" b="0">
                    <a:alpha val="0"/>
                  </a:scrgbClr>
                </a:highlight>
                <a:ea typeface="Microsoft YaHei" pitchFamily="2"/>
                <a:cs typeface="Arial" pitchFamily="2"/>
              </a:rPr>
              <a:t> sur les </a:t>
            </a:r>
            <a:r>
              <a:rPr lang="fr-FR" i="1" dirty="0">
                <a:solidFill>
                  <a:srgbClr val="000000"/>
                </a:solidFill>
                <a:highlight>
                  <a:scrgbClr r="0" g="0" b="0">
                    <a:alpha val="0"/>
                  </a:scrgbClr>
                </a:highlight>
                <a:ea typeface="Microsoft YaHei" pitchFamily="2"/>
                <a:cs typeface="Arial" pitchFamily="2"/>
              </a:rPr>
              <a:t>quasi-identifiants.</a:t>
            </a:r>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endParaRPr lang="fr-FR" i="1" dirty="0">
              <a:solidFill>
                <a:srgbClr val="000000"/>
              </a:solidFill>
              <a:highlight>
                <a:scrgbClr r="0" g="0" b="0">
                  <a:alpha val="0"/>
                </a:scrgbClr>
              </a:highlight>
              <a:ea typeface="Microsoft YaHei" pitchFamily="2"/>
              <a:cs typeface="Arial" pitchFamily="2"/>
            </a:endParaRPr>
          </a:p>
          <a:p>
            <a:pPr marL="0" lvl="1" indent="0">
              <a:lnSpc>
                <a:spcPct val="80000"/>
              </a:lnSpc>
              <a:spcBef>
                <a:spcPts val="499"/>
              </a:spcBef>
              <a:buClr>
                <a:srgbClr val="000000"/>
              </a:buClr>
              <a:buSzPct val="100000"/>
              <a:buNone/>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dirty="0">
                <a:solidFill>
                  <a:srgbClr val="000000"/>
                </a:solidFill>
                <a:highlight>
                  <a:scrgbClr r="0" g="0" b="0">
                    <a:alpha val="0"/>
                  </a:scrgbClr>
                </a:highlight>
                <a:ea typeface="Microsoft YaHei" pitchFamily="2"/>
                <a:cs typeface="Arial" pitchFamily="2"/>
              </a:rPr>
              <a:t>Recensement US de 1990: « </a:t>
            </a:r>
            <a:r>
              <a:rPr lang="en-US" dirty="0">
                <a:solidFill>
                  <a:srgbClr val="000000"/>
                </a:solidFill>
                <a:highlight>
                  <a:scrgbClr r="0" g="0" b="0">
                    <a:alpha val="0"/>
                  </a:scrgbClr>
                </a:highlight>
                <a:ea typeface="Microsoft YaHei" pitchFamily="2"/>
                <a:cs typeface="Arial" pitchFamily="2"/>
              </a:rPr>
              <a:t>87% of the population in the US had </a:t>
            </a:r>
            <a:r>
              <a:rPr lang="en-US" b="1" dirty="0">
                <a:solidFill>
                  <a:srgbClr val="000000"/>
                </a:solidFill>
                <a:highlight>
                  <a:scrgbClr r="0" g="0" b="0">
                    <a:alpha val="0"/>
                  </a:scrgbClr>
                </a:highlight>
                <a:ea typeface="Microsoft YaHei" pitchFamily="2"/>
                <a:cs typeface="Arial" pitchFamily="2"/>
              </a:rPr>
              <a:t>characteristics that likely made them unique </a:t>
            </a:r>
            <a:r>
              <a:rPr lang="en-US" dirty="0">
                <a:solidFill>
                  <a:srgbClr val="000000"/>
                </a:solidFill>
                <a:highlight>
                  <a:scrgbClr r="0" g="0" b="0">
                    <a:alpha val="0"/>
                  </a:scrgbClr>
                </a:highlight>
                <a:ea typeface="Microsoft YaHei" pitchFamily="2"/>
                <a:cs typeface="Arial" pitchFamily="2"/>
              </a:rPr>
              <a:t>based only on {5-digit Zip, gender, date of birth} </a:t>
            </a:r>
            <a:r>
              <a:rPr lang="fr-FR" dirty="0">
                <a:solidFill>
                  <a:srgbClr val="000000"/>
                </a:solidFill>
                <a:highlight>
                  <a:scrgbClr r="0" g="0" b="0">
                    <a:alpha val="0"/>
                  </a:scrgbClr>
                </a:highlight>
                <a:ea typeface="Microsoft YaHei" pitchFamily="2"/>
                <a:cs typeface="Arial" pitchFamily="2"/>
              </a:rPr>
              <a:t>»</a:t>
            </a:r>
          </a:p>
        </p:txBody>
      </p:sp>
      <p:pic>
        <p:nvPicPr>
          <p:cNvPr id="6" name="Picture 27">
            <a:extLst>
              <a:ext uri="{FF2B5EF4-FFF2-40B4-BE49-F238E27FC236}">
                <a16:creationId xmlns:a16="http://schemas.microsoft.com/office/drawing/2014/main" xmlns="" id="{50B758C6-5268-4383-929C-5B96F209C917}"/>
              </a:ext>
            </a:extLst>
          </p:cNvPr>
          <p:cNvPicPr>
            <a:picLocks noChangeAspect="1"/>
          </p:cNvPicPr>
          <p:nvPr/>
        </p:nvPicPr>
        <p:blipFill>
          <a:blip r:embed="rId2" cstate="print">
            <a:lum/>
            <a:alphaModFix/>
          </a:blip>
          <a:srcRect/>
          <a:stretch>
            <a:fillRect/>
          </a:stretch>
        </p:blipFill>
        <p:spPr>
          <a:xfrm>
            <a:off x="7796012" y="2545238"/>
            <a:ext cx="4561043" cy="2724346"/>
          </a:xfrm>
          <a:prstGeom prst="rect">
            <a:avLst/>
          </a:prstGeom>
          <a:noFill/>
          <a:ln>
            <a:noFill/>
          </a:ln>
        </p:spPr>
      </p:pic>
      <p:sp>
        <p:nvSpPr>
          <p:cNvPr id="3" name="Espace réservé du pied de page 2">
            <a:extLst>
              <a:ext uri="{FF2B5EF4-FFF2-40B4-BE49-F238E27FC236}">
                <a16:creationId xmlns:a16="http://schemas.microsoft.com/office/drawing/2014/main" xmlns="" id="{310CE8FE-3CAD-4611-B616-5A3873105B9E}"/>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5141965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D3068E6-1895-4CB4-AA9E-2399B610CFE0}"/>
              </a:ext>
            </a:extLst>
          </p:cNvPr>
          <p:cNvSpPr>
            <a:spLocks noGrp="1"/>
          </p:cNvSpPr>
          <p:nvPr>
            <p:ph type="title"/>
          </p:nvPr>
        </p:nvSpPr>
        <p:spPr/>
        <p:txBody>
          <a:bodyPr/>
          <a:lstStyle/>
          <a:p>
            <a:r>
              <a:rPr lang="en-GB" dirty="0"/>
              <a:t>La naissance du </a:t>
            </a:r>
            <a:r>
              <a:rPr lang="en-GB" i="1" dirty="0"/>
              <a:t>k</a:t>
            </a:r>
            <a:r>
              <a:rPr lang="en-GB" dirty="0"/>
              <a:t>-</a:t>
            </a:r>
            <a:r>
              <a:rPr lang="en-GB" dirty="0" err="1"/>
              <a:t>anonymat</a:t>
            </a:r>
            <a:endParaRPr lang="en-GB" dirty="0"/>
          </a:p>
        </p:txBody>
      </p:sp>
      <p:sp>
        <p:nvSpPr>
          <p:cNvPr id="4" name="Espace réservé du pied de page 3">
            <a:extLst>
              <a:ext uri="{FF2B5EF4-FFF2-40B4-BE49-F238E27FC236}">
                <a16:creationId xmlns:a16="http://schemas.microsoft.com/office/drawing/2014/main" xmlns="" id="{100FFABE-CC41-47E6-BAAA-D38677F200CB}"/>
              </a:ext>
            </a:extLst>
          </p:cNvPr>
          <p:cNvSpPr>
            <a:spLocks noGrp="1"/>
          </p:cNvSpPr>
          <p:nvPr>
            <p:ph type="ftr" sz="quarter" idx="11"/>
          </p:nvPr>
        </p:nvSpPr>
        <p:spPr/>
        <p:txBody>
          <a:bodyPr/>
          <a:lstStyle/>
          <a:p>
            <a:r>
              <a:rPr lang="fr-FR" smtClean="0"/>
              <a:t>B. Nguyen – M2 IMIS/MIAGE – 2020-03-30</a:t>
            </a:r>
            <a:endParaRPr lang="en-GB"/>
          </a:p>
        </p:txBody>
      </p:sp>
      <p:sp>
        <p:nvSpPr>
          <p:cNvPr id="5" name="AutoShape 4">
            <a:extLst>
              <a:ext uri="{FF2B5EF4-FFF2-40B4-BE49-F238E27FC236}">
                <a16:creationId xmlns:a16="http://schemas.microsoft.com/office/drawing/2014/main" xmlns="" id="{1A87E388-E0AD-4464-A25B-392CAA441A13}"/>
              </a:ext>
            </a:extLst>
          </p:cNvPr>
          <p:cNvSpPr/>
          <p:nvPr/>
        </p:nvSpPr>
        <p:spPr>
          <a:xfrm>
            <a:off x="10515120" y="4584114"/>
            <a:ext cx="289080" cy="28728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gdRefY="" minY="0" maxY="0">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6" name="AutoShape 5">
            <a:extLst>
              <a:ext uri="{FF2B5EF4-FFF2-40B4-BE49-F238E27FC236}">
                <a16:creationId xmlns:a16="http://schemas.microsoft.com/office/drawing/2014/main" xmlns="" id="{319E9FCD-68CF-4738-A4CC-0EDAC4176B8F}"/>
              </a:ext>
            </a:extLst>
          </p:cNvPr>
          <p:cNvSpPr/>
          <p:nvPr/>
        </p:nvSpPr>
        <p:spPr>
          <a:xfrm>
            <a:off x="10731120" y="4799753"/>
            <a:ext cx="289080" cy="2876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gdRefY="" minY="0" maxY="0">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7" name="AutoShape 6">
            <a:extLst>
              <a:ext uri="{FF2B5EF4-FFF2-40B4-BE49-F238E27FC236}">
                <a16:creationId xmlns:a16="http://schemas.microsoft.com/office/drawing/2014/main" xmlns="" id="{55866C60-775B-4177-A77B-C11821F1074C}"/>
              </a:ext>
            </a:extLst>
          </p:cNvPr>
          <p:cNvSpPr/>
          <p:nvPr/>
        </p:nvSpPr>
        <p:spPr>
          <a:xfrm>
            <a:off x="10947120" y="5015754"/>
            <a:ext cx="288720" cy="28728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gdRefY="" minY="0" maxY="0">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8" name="Oval 7">
            <a:extLst>
              <a:ext uri="{FF2B5EF4-FFF2-40B4-BE49-F238E27FC236}">
                <a16:creationId xmlns:a16="http://schemas.microsoft.com/office/drawing/2014/main" xmlns="" id="{E3506AD1-067D-4776-A4EC-4DC7819F1362}"/>
              </a:ext>
            </a:extLst>
          </p:cNvPr>
          <p:cNvSpPr/>
          <p:nvPr/>
        </p:nvSpPr>
        <p:spPr>
          <a:xfrm>
            <a:off x="10370760" y="4439393"/>
            <a:ext cx="1081080" cy="100835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pic>
        <p:nvPicPr>
          <p:cNvPr id="9" name="Picture 8" descr="user-group-icon">
            <a:extLst>
              <a:ext uri="{FF2B5EF4-FFF2-40B4-BE49-F238E27FC236}">
                <a16:creationId xmlns:a16="http://schemas.microsoft.com/office/drawing/2014/main" xmlns="" id="{F9B7FC06-DA37-4F88-AF94-68D62F2EC918}"/>
              </a:ext>
            </a:extLst>
          </p:cNvPr>
          <p:cNvPicPr>
            <a:picLocks noChangeAspect="1"/>
          </p:cNvPicPr>
          <p:nvPr/>
        </p:nvPicPr>
        <p:blipFill>
          <a:blip r:embed="rId2" cstate="print">
            <a:lum/>
            <a:alphaModFix/>
          </a:blip>
          <a:srcRect/>
          <a:stretch>
            <a:fillRect/>
          </a:stretch>
        </p:blipFill>
        <p:spPr>
          <a:xfrm>
            <a:off x="8065680" y="4366674"/>
            <a:ext cx="1019159" cy="1019159"/>
          </a:xfrm>
          <a:prstGeom prst="rect">
            <a:avLst/>
          </a:prstGeom>
          <a:noFill/>
          <a:ln>
            <a:noFill/>
          </a:ln>
        </p:spPr>
      </p:pic>
      <p:sp>
        <p:nvSpPr>
          <p:cNvPr id="10" name="Line 9">
            <a:extLst>
              <a:ext uri="{FF2B5EF4-FFF2-40B4-BE49-F238E27FC236}">
                <a16:creationId xmlns:a16="http://schemas.microsoft.com/office/drawing/2014/main" xmlns="" id="{CF40E689-A630-426C-A20D-9D1034FBE9E0}"/>
              </a:ext>
            </a:extLst>
          </p:cNvPr>
          <p:cNvSpPr/>
          <p:nvPr/>
        </p:nvSpPr>
        <p:spPr>
          <a:xfrm>
            <a:off x="9435840" y="4871394"/>
            <a:ext cx="718920" cy="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11" name="Forme libre : forme 10">
            <a:extLst>
              <a:ext uri="{FF2B5EF4-FFF2-40B4-BE49-F238E27FC236}">
                <a16:creationId xmlns:a16="http://schemas.microsoft.com/office/drawing/2014/main" xmlns="" id="{8FFD9BCB-CBBD-42AB-8D87-FA147DFACF25}"/>
              </a:ext>
            </a:extLst>
          </p:cNvPr>
          <p:cNvSpPr/>
          <p:nvPr/>
        </p:nvSpPr>
        <p:spPr>
          <a:xfrm>
            <a:off x="2339158" y="2894359"/>
            <a:ext cx="5004321"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1" u="none" strike="noStrike" cap="none" baseline="0" dirty="0">
                <a:ln>
                  <a:noFill/>
                </a:ln>
                <a:solidFill>
                  <a:srgbClr val="000000"/>
                </a:solidFill>
                <a:latin typeface="Arial" pitchFamily="2"/>
                <a:ea typeface="Arial" pitchFamily="2"/>
                <a:cs typeface="Arial" pitchFamily="2"/>
              </a:rPr>
              <a:t> </a:t>
            </a:r>
            <a:r>
              <a:rPr lang="fr-FR" sz="1600" b="1" i="0" u="none" strike="noStrike" cap="none" baseline="0" dirty="0">
                <a:ln>
                  <a:noFill/>
                </a:ln>
                <a:solidFill>
                  <a:srgbClr val="000000"/>
                </a:solidFill>
                <a:latin typeface="Arial" pitchFamily="2"/>
                <a:ea typeface="Arial" pitchFamily="2"/>
                <a:cs typeface="Arial" pitchFamily="2"/>
              </a:rPr>
              <a:t>Nom            </a:t>
            </a:r>
            <a:r>
              <a:rPr lang="fr-FR" sz="1600" b="1" i="0" u="none" strike="noStrike" cap="none" baseline="0" dirty="0" err="1">
                <a:ln>
                  <a:noFill/>
                </a:ln>
                <a:solidFill>
                  <a:srgbClr val="000000"/>
                </a:solidFill>
                <a:latin typeface="Arial" pitchFamily="2"/>
                <a:ea typeface="Arial" pitchFamily="2"/>
                <a:cs typeface="Arial" pitchFamily="2"/>
              </a:rPr>
              <a:t>CodePostal</a:t>
            </a:r>
            <a:r>
              <a:rPr lang="fr-FR" sz="1600" b="1" i="0" u="none" strike="noStrike" cap="none" baseline="0" dirty="0">
                <a:ln>
                  <a:noFill/>
                </a:ln>
                <a:solidFill>
                  <a:srgbClr val="000000"/>
                </a:solidFill>
                <a:latin typeface="Arial" pitchFamily="2"/>
                <a:ea typeface="Arial" pitchFamily="2"/>
                <a:cs typeface="Arial" pitchFamily="2"/>
              </a:rPr>
              <a:t>    Age          Conso. Elec               </a:t>
            </a:r>
          </a:p>
        </p:txBody>
      </p:sp>
      <p:sp>
        <p:nvSpPr>
          <p:cNvPr id="12" name="Forme libre : forme 11">
            <a:extLst>
              <a:ext uri="{FF2B5EF4-FFF2-40B4-BE49-F238E27FC236}">
                <a16:creationId xmlns:a16="http://schemas.microsoft.com/office/drawing/2014/main" xmlns="" id="{3BC78A28-A6FA-4876-AE9B-52747DBA15CE}"/>
              </a:ext>
            </a:extLst>
          </p:cNvPr>
          <p:cNvSpPr/>
          <p:nvPr/>
        </p:nvSpPr>
        <p:spPr>
          <a:xfrm>
            <a:off x="395879" y="3743599"/>
            <a:ext cx="7318800" cy="3024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342720" marR="0" lvl="0" indent="-341280" algn="l" rtl="0" hangingPunct="1">
              <a:lnSpc>
                <a:spcPct val="100000"/>
              </a:lnSpc>
              <a:spcBef>
                <a:spcPts val="697"/>
              </a:spcBef>
              <a:spcAft>
                <a:spcPts val="0"/>
              </a:spcAft>
              <a:buNone/>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2800" b="0" i="0" u="none" strike="noStrike" cap="none" baseline="0" dirty="0">
                <a:ln>
                  <a:noFill/>
                </a:ln>
                <a:solidFill>
                  <a:srgbClr val="000000"/>
                </a:solidFill>
                <a:latin typeface="Calibri" pitchFamily="34"/>
                <a:ea typeface="Microsoft YaHei" pitchFamily="2"/>
                <a:cs typeface="Microsoft YaHei" pitchFamily="2"/>
              </a:rPr>
              <a:t>	Pour chaque nuplet:</a:t>
            </a:r>
          </a:p>
          <a:p>
            <a:pPr marL="0" marR="0" lvl="1" indent="0" algn="l" rtl="0" hangingPunct="1">
              <a:lnSpc>
                <a:spcPct val="10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cap="none" baseline="0" dirty="0">
                <a:ln>
                  <a:noFill/>
                </a:ln>
                <a:solidFill>
                  <a:srgbClr val="000000"/>
                </a:solidFill>
                <a:latin typeface="Calibri" pitchFamily="34"/>
                <a:ea typeface="Microsoft YaHei" pitchFamily="2"/>
                <a:cs typeface="Microsoft YaHei" pitchFamily="2"/>
              </a:rPr>
              <a:t>Les identifiants doivent être retirés</a:t>
            </a:r>
          </a:p>
          <a:p>
            <a:pPr marL="0" marR="0" lvl="1" indent="0" algn="l" rtl="0" hangingPunct="1">
              <a:lnSpc>
                <a:spcPct val="10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cap="none" baseline="0" dirty="0">
                <a:ln>
                  <a:noFill/>
                </a:ln>
                <a:solidFill>
                  <a:srgbClr val="000000"/>
                </a:solidFill>
                <a:latin typeface="Calibri" pitchFamily="34"/>
                <a:ea typeface="Microsoft YaHei" pitchFamily="2"/>
                <a:cs typeface="Microsoft YaHei" pitchFamily="2"/>
              </a:rPr>
              <a:t>Le lien entre quasi-identifiant et données sensible doit être </a:t>
            </a:r>
            <a:r>
              <a:rPr lang="fr-FR" sz="2400" b="0" i="1" u="none" strike="noStrike" cap="none" baseline="0" dirty="0" err="1">
                <a:ln>
                  <a:noFill/>
                </a:ln>
                <a:solidFill>
                  <a:srgbClr val="000000"/>
                </a:solidFill>
                <a:latin typeface="Calibri" pitchFamily="34"/>
                <a:ea typeface="Microsoft YaHei" pitchFamily="2"/>
                <a:cs typeface="Microsoft YaHei" pitchFamily="2"/>
              </a:rPr>
              <a:t>obfusqué</a:t>
            </a:r>
            <a:r>
              <a:rPr lang="fr-FR" sz="2400" b="0" i="1" u="none" strike="noStrike" cap="none" baseline="0" dirty="0">
                <a:ln>
                  <a:noFill/>
                </a:ln>
                <a:solidFill>
                  <a:srgbClr val="000000"/>
                </a:solidFill>
                <a:latin typeface="Calibri" pitchFamily="34"/>
                <a:ea typeface="Microsoft YaHei" pitchFamily="2"/>
                <a:cs typeface="Microsoft YaHei" pitchFamily="2"/>
              </a:rPr>
              <a:t> </a:t>
            </a:r>
            <a:r>
              <a:rPr lang="fr-FR" sz="2400" b="0" i="0" u="none" strike="noStrike" cap="none" baseline="0" dirty="0">
                <a:ln>
                  <a:noFill/>
                </a:ln>
                <a:solidFill>
                  <a:srgbClr val="000000"/>
                </a:solidFill>
                <a:latin typeface="Calibri" pitchFamily="34"/>
                <a:ea typeface="Microsoft YaHei" pitchFamily="2"/>
                <a:cs typeface="Microsoft YaHei" pitchFamily="2"/>
              </a:rPr>
              <a:t>mais doit rester globalement correct</a:t>
            </a:r>
          </a:p>
          <a:p>
            <a:pPr marL="0" marR="0" lvl="1" indent="0" algn="l" rtl="0" hangingPunct="1">
              <a:lnSpc>
                <a:spcPct val="10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cap="none" baseline="0" dirty="0">
                <a:ln>
                  <a:noFill/>
                </a:ln>
                <a:solidFill>
                  <a:srgbClr val="000000"/>
                </a:solidFill>
                <a:latin typeface="Calibri" pitchFamily="34"/>
                <a:ea typeface="Microsoft YaHei" pitchFamily="2"/>
                <a:cs typeface="Microsoft YaHei" pitchFamily="2"/>
              </a:rPr>
              <a:t>Cette obfuscation est atteinte en permettant à chaque nuplet de correspondre à </a:t>
            </a:r>
            <a:r>
              <a:rPr lang="fr-FR" sz="2400" b="0" i="1" u="none" strike="noStrike" cap="none" baseline="0" dirty="0">
                <a:ln>
                  <a:noFill/>
                </a:ln>
                <a:solidFill>
                  <a:srgbClr val="000000"/>
                </a:solidFill>
                <a:latin typeface="Calibri" pitchFamily="34"/>
                <a:ea typeface="Microsoft YaHei" pitchFamily="2"/>
                <a:cs typeface="Microsoft YaHei" pitchFamily="2"/>
              </a:rPr>
              <a:t>k</a:t>
            </a:r>
            <a:r>
              <a:rPr lang="fr-FR" sz="2400" b="0" i="0" u="none" strike="noStrike" cap="none" baseline="0" dirty="0">
                <a:ln>
                  <a:noFill/>
                </a:ln>
                <a:solidFill>
                  <a:srgbClr val="000000"/>
                </a:solidFill>
                <a:latin typeface="Calibri" pitchFamily="34"/>
                <a:ea typeface="Microsoft YaHei" pitchFamily="2"/>
                <a:cs typeface="Microsoft YaHei" pitchFamily="2"/>
              </a:rPr>
              <a:t> DS différentes</a:t>
            </a:r>
          </a:p>
          <a:p>
            <a:pPr marL="342720" marR="0" lvl="0" indent="-341280" algn="l" rtl="0" hangingPunct="1">
              <a:lnSpc>
                <a:spcPct val="100000"/>
              </a:lnSpc>
              <a:spcBef>
                <a:spcPts val="598"/>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2400" b="0" i="0" u="none" strike="noStrike" cap="none" baseline="0" dirty="0">
              <a:ln>
                <a:noFill/>
              </a:ln>
              <a:solidFill>
                <a:srgbClr val="000000"/>
              </a:solidFill>
              <a:latin typeface="Calibri" pitchFamily="34"/>
              <a:ea typeface="Microsoft YaHei" pitchFamily="2"/>
              <a:cs typeface="Microsoft YaHei" pitchFamily="2"/>
            </a:endParaRPr>
          </a:p>
        </p:txBody>
      </p:sp>
      <p:sp>
        <p:nvSpPr>
          <p:cNvPr id="13" name="Forme libre : forme 12">
            <a:extLst>
              <a:ext uri="{FF2B5EF4-FFF2-40B4-BE49-F238E27FC236}">
                <a16:creationId xmlns:a16="http://schemas.microsoft.com/office/drawing/2014/main" xmlns="" id="{D111985D-576F-4A4B-B641-7A442F12C1F2}"/>
              </a:ext>
            </a:extLst>
          </p:cNvPr>
          <p:cNvSpPr/>
          <p:nvPr/>
        </p:nvSpPr>
        <p:spPr>
          <a:xfrm>
            <a:off x="2124600" y="1943240"/>
            <a:ext cx="5426270" cy="14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6600"/>
            </a:solidFill>
            <a:custDash>
              <a:ds d="400000" sp="100000"/>
            </a:custDash>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4" name="Forme libre : forme 13">
            <a:extLst>
              <a:ext uri="{FF2B5EF4-FFF2-40B4-BE49-F238E27FC236}">
                <a16:creationId xmlns:a16="http://schemas.microsoft.com/office/drawing/2014/main" xmlns="" id="{D64835F1-D7A3-466A-A1CC-ABE020831885}"/>
              </a:ext>
            </a:extLst>
          </p:cNvPr>
          <p:cNvSpPr/>
          <p:nvPr/>
        </p:nvSpPr>
        <p:spPr>
          <a:xfrm rot="5400000">
            <a:off x="2641920" y="2352921"/>
            <a:ext cx="144360" cy="77003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5" name="Forme libre : forme 14">
            <a:extLst>
              <a:ext uri="{FF2B5EF4-FFF2-40B4-BE49-F238E27FC236}">
                <a16:creationId xmlns:a16="http://schemas.microsoft.com/office/drawing/2014/main" xmlns="" id="{89AC9058-D59C-4D9E-8307-C56FFBD06830}"/>
              </a:ext>
            </a:extLst>
          </p:cNvPr>
          <p:cNvSpPr/>
          <p:nvPr/>
        </p:nvSpPr>
        <p:spPr>
          <a:xfrm>
            <a:off x="2078160" y="2022800"/>
            <a:ext cx="127512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b="0" i="0" u="none" strike="noStrike" cap="none" baseline="0">
                <a:ln>
                  <a:noFill/>
                </a:ln>
                <a:solidFill>
                  <a:srgbClr val="000000"/>
                </a:solidFill>
                <a:latin typeface="Arial" pitchFamily="2"/>
                <a:ea typeface="Arial" pitchFamily="2"/>
                <a:cs typeface="Arial" pitchFamily="2"/>
              </a:rPr>
              <a:t>Identifiant</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b="0" i="0" u="none" strike="noStrike" cap="none" baseline="0">
                <a:ln>
                  <a:noFill/>
                </a:ln>
                <a:solidFill>
                  <a:srgbClr val="000000"/>
                </a:solidFill>
                <a:latin typeface="Arial" pitchFamily="2"/>
                <a:ea typeface="Arial" pitchFamily="2"/>
                <a:cs typeface="Arial" pitchFamily="2"/>
              </a:rPr>
              <a:t>(ID)</a:t>
            </a:r>
          </a:p>
        </p:txBody>
      </p:sp>
      <p:sp>
        <p:nvSpPr>
          <p:cNvPr id="16" name="Forme libre : forme 15">
            <a:extLst>
              <a:ext uri="{FF2B5EF4-FFF2-40B4-BE49-F238E27FC236}">
                <a16:creationId xmlns:a16="http://schemas.microsoft.com/office/drawing/2014/main" xmlns="" id="{3B36E566-12CC-4B8B-B136-188EB5285460}"/>
              </a:ext>
            </a:extLst>
          </p:cNvPr>
          <p:cNvSpPr/>
          <p:nvPr/>
        </p:nvSpPr>
        <p:spPr>
          <a:xfrm>
            <a:off x="3271560" y="2016320"/>
            <a:ext cx="2018519"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b="0" i="0" u="none" strike="noStrike" cap="none" baseline="0">
                <a:ln>
                  <a:noFill/>
                </a:ln>
                <a:solidFill>
                  <a:srgbClr val="000000"/>
                </a:solidFill>
                <a:latin typeface="Arial" pitchFamily="2"/>
                <a:ea typeface="Arial" pitchFamily="2"/>
                <a:cs typeface="Arial" pitchFamily="2"/>
              </a:rPr>
              <a:t>Quasi-Identifiant</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b="0" i="0" u="none" strike="noStrike" cap="none" baseline="0">
                <a:ln>
                  <a:noFill/>
                </a:ln>
                <a:solidFill>
                  <a:srgbClr val="000000"/>
                </a:solidFill>
                <a:latin typeface="Arial" pitchFamily="2"/>
                <a:ea typeface="Arial" pitchFamily="2"/>
                <a:cs typeface="Arial" pitchFamily="2"/>
              </a:rPr>
              <a:t>(QID)</a:t>
            </a:r>
          </a:p>
        </p:txBody>
      </p:sp>
      <p:sp>
        <p:nvSpPr>
          <p:cNvPr id="17" name="Forme libre : forme 16">
            <a:extLst>
              <a:ext uri="{FF2B5EF4-FFF2-40B4-BE49-F238E27FC236}">
                <a16:creationId xmlns:a16="http://schemas.microsoft.com/office/drawing/2014/main" xmlns="" id="{9D059706-1441-41D4-B4AB-D0729A2E845F}"/>
              </a:ext>
            </a:extLst>
          </p:cNvPr>
          <p:cNvSpPr/>
          <p:nvPr/>
        </p:nvSpPr>
        <p:spPr>
          <a:xfrm>
            <a:off x="5352767" y="2023160"/>
            <a:ext cx="2226386" cy="7069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b="0" i="0" u="none" strike="noStrike" cap="none" baseline="0" dirty="0">
                <a:ln>
                  <a:noFill/>
                </a:ln>
                <a:solidFill>
                  <a:srgbClr val="000000"/>
                </a:solidFill>
                <a:latin typeface="Arial" pitchFamily="2"/>
                <a:ea typeface="Arial" pitchFamily="2"/>
                <a:cs typeface="Arial" pitchFamily="2"/>
              </a:rPr>
              <a:t>Donnée Sensible</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b="0" i="0" u="none" strike="noStrike" cap="none" baseline="0" dirty="0">
                <a:ln>
                  <a:noFill/>
                </a:ln>
                <a:solidFill>
                  <a:srgbClr val="000000"/>
                </a:solidFill>
                <a:latin typeface="Arial" pitchFamily="2"/>
                <a:ea typeface="Arial" pitchFamily="2"/>
                <a:cs typeface="Arial" pitchFamily="2"/>
              </a:rPr>
              <a:t>(DS)</a:t>
            </a:r>
          </a:p>
        </p:txBody>
      </p:sp>
      <p:sp>
        <p:nvSpPr>
          <p:cNvPr id="18" name="Forme libre : forme 17">
            <a:extLst>
              <a:ext uri="{FF2B5EF4-FFF2-40B4-BE49-F238E27FC236}">
                <a16:creationId xmlns:a16="http://schemas.microsoft.com/office/drawing/2014/main" xmlns="" id="{27C059BA-71B7-457D-9677-ABE2AE16573F}"/>
              </a:ext>
            </a:extLst>
          </p:cNvPr>
          <p:cNvSpPr/>
          <p:nvPr/>
        </p:nvSpPr>
        <p:spPr>
          <a:xfrm rot="5400000">
            <a:off x="4256701" y="1919661"/>
            <a:ext cx="150840" cy="1643039"/>
          </a:xfrm>
          <a:custGeom>
            <a:avLst>
              <a:gd name="f0" fmla="val 1481"/>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
        <p:nvSpPr>
          <p:cNvPr id="19" name="Forme libre : forme 18">
            <a:extLst>
              <a:ext uri="{FF2B5EF4-FFF2-40B4-BE49-F238E27FC236}">
                <a16:creationId xmlns:a16="http://schemas.microsoft.com/office/drawing/2014/main" xmlns="" id="{AB980B06-9DE4-4E65-8065-CDB6AF7BB6C9}"/>
              </a:ext>
            </a:extLst>
          </p:cNvPr>
          <p:cNvSpPr/>
          <p:nvPr/>
        </p:nvSpPr>
        <p:spPr>
          <a:xfrm rot="5400000">
            <a:off x="6398684" y="2220907"/>
            <a:ext cx="150841" cy="1056386"/>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cap="none" baseline="0">
              <a:ln>
                <a:noFill/>
              </a:ln>
              <a:solidFill>
                <a:srgbClr val="000000"/>
              </a:solidFill>
              <a:latin typeface="Arial" pitchFamily="2"/>
              <a:ea typeface="Arial" pitchFamily="2"/>
              <a:cs typeface="Arial" pitchFamily="2"/>
            </a:endParaRPr>
          </a:p>
        </p:txBody>
      </p:sp>
    </p:spTree>
    <p:extLst>
      <p:ext uri="{BB962C8B-B14F-4D97-AF65-F5344CB8AC3E}">
        <p14:creationId xmlns:p14="http://schemas.microsoft.com/office/powerpoint/2010/main" xmlns="" val="302063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xmlns="" id="{FD22FD08-8829-4248-9C88-23342D09EC1B}"/>
              </a:ext>
            </a:extLst>
          </p:cNvPr>
          <p:cNvSpPr/>
          <p:nvPr/>
        </p:nvSpPr>
        <p:spPr>
          <a:xfrm>
            <a:off x="8077080" y="6245280"/>
            <a:ext cx="2133720" cy="476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C5337C69-24FE-41D1-A13B-4D2F1BB704B7}" type="slidenum">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22</a:t>
            </a:fld>
            <a:endParaRPr lang="fr-FR" sz="1400">
              <a:solidFill>
                <a:srgbClr val="000000"/>
              </a:solidFill>
              <a:latin typeface="Arial" pitchFamily="2"/>
              <a:ea typeface="Microsoft YaHei" pitchFamily="2"/>
              <a:cs typeface="Arial" pitchFamily="2"/>
            </a:endParaRPr>
          </a:p>
        </p:txBody>
      </p:sp>
      <p:sp>
        <p:nvSpPr>
          <p:cNvPr id="3" name="Titre 2">
            <a:extLst>
              <a:ext uri="{FF2B5EF4-FFF2-40B4-BE49-F238E27FC236}">
                <a16:creationId xmlns:a16="http://schemas.microsoft.com/office/drawing/2014/main" xmlns="" id="{2D356C07-6012-4111-906B-DCB3D05E1023}"/>
              </a:ext>
            </a:extLst>
          </p:cNvPr>
          <p:cNvSpPr txBox="1">
            <a:spLocks noGrp="1"/>
          </p:cNvSpPr>
          <p:nvPr>
            <p:ph type="title" idx="4294967295"/>
          </p:nvPr>
        </p:nvSpPr>
        <p:spPr/>
        <p:txBody>
          <a:bodyPr vert="horz" wrap="square" lIns="91440" tIns="45720" rIns="91440" bIns="45720" rtlCol="0" anchor="ctr">
            <a:noAutofit/>
          </a:bodyPr>
          <a:lstStyle/>
          <a:p>
            <a:pPr lvl="0" hangingPunct="1"/>
            <a:r>
              <a:rPr lang="fr-FR"/>
              <a:t>Les garanties du </a:t>
            </a:r>
            <a:r>
              <a:rPr lang="fr-FR" i="1"/>
              <a:t>k</a:t>
            </a:r>
            <a:r>
              <a:rPr lang="fr-FR"/>
              <a:t>-anonymat</a:t>
            </a:r>
          </a:p>
        </p:txBody>
      </p:sp>
      <p:sp>
        <p:nvSpPr>
          <p:cNvPr id="4" name="Espace réservé du texte 3">
            <a:extLst>
              <a:ext uri="{FF2B5EF4-FFF2-40B4-BE49-F238E27FC236}">
                <a16:creationId xmlns:a16="http://schemas.microsoft.com/office/drawing/2014/main" xmlns="" id="{CCC738DF-E8B5-4EDB-8498-0B00DE5EB604}"/>
              </a:ext>
            </a:extLst>
          </p:cNvPr>
          <p:cNvSpPr txBox="1">
            <a:spLocks noGrp="1"/>
          </p:cNvSpPr>
          <p:nvPr>
            <p:ph type="body" idx="4294967295"/>
          </p:nvPr>
        </p:nvSpPr>
        <p:spPr>
          <a:xfrm>
            <a:off x="1981200" y="1599840"/>
            <a:ext cx="8229600" cy="2260440"/>
          </a:xfrm>
        </p:spPr>
        <p:txBody>
          <a:bodyPr vert="horz" wrap="square" lIns="91440" tIns="45720" rIns="91440" bIns="45720" rtlCol="0">
            <a:normAutofit/>
          </a:bodyPr>
          <a:lstStyle/>
          <a:p>
            <a:pPr>
              <a:spcBef>
                <a:spcPts val="598"/>
              </a:spcBef>
            </a:pPr>
            <a:endParaRPr lang="fr-FR" sz="2400" dirty="0"/>
          </a:p>
          <a:p>
            <a:pPr>
              <a:spcBef>
                <a:spcPts val="598"/>
              </a:spcBef>
              <a:buFont typeface="Wingdings" panose="05000000000000000000" pitchFamily="2" charset="2"/>
              <a:buChar char="à"/>
              <a:tabLst>
                <a:tab pos="914040" algn="l"/>
                <a:tab pos="1828439" algn="l"/>
                <a:tab pos="2742839" algn="l"/>
                <a:tab pos="3657239" algn="l"/>
                <a:tab pos="4571639" algn="l"/>
                <a:tab pos="5486040" algn="l"/>
                <a:tab pos="6400440" algn="l"/>
                <a:tab pos="7314840" algn="l"/>
                <a:tab pos="8229240" algn="l"/>
                <a:tab pos="9143640" algn="l"/>
                <a:tab pos="10058040" algn="l"/>
              </a:tabLst>
            </a:pPr>
            <a:r>
              <a:rPr lang="fr-FR" sz="2400" dirty="0"/>
              <a:t> Probabilité de « Record linkage » = 1/k </a:t>
            </a:r>
          </a:p>
          <a:p>
            <a:pPr marL="0" indent="0">
              <a:spcBef>
                <a:spcPts val="598"/>
              </a:spcBef>
              <a:buNone/>
              <a:tabLst>
                <a:tab pos="914040" algn="l"/>
                <a:tab pos="1828439" algn="l"/>
                <a:tab pos="2742839" algn="l"/>
                <a:tab pos="3657239" algn="l"/>
                <a:tab pos="4571639" algn="l"/>
                <a:tab pos="5486040" algn="l"/>
                <a:tab pos="6400440" algn="l"/>
                <a:tab pos="7314840" algn="l"/>
                <a:tab pos="8229240" algn="l"/>
                <a:tab pos="9143640" algn="l"/>
                <a:tab pos="10058040" algn="l"/>
              </a:tabLst>
            </a:pPr>
            <a:endParaRPr lang="fr-FR" sz="2400" dirty="0"/>
          </a:p>
          <a:p>
            <a:pPr marL="0" indent="0">
              <a:spcBef>
                <a:spcPts val="598"/>
              </a:spcBef>
              <a:buNone/>
              <a:tabLst>
                <a:tab pos="914040" algn="l"/>
                <a:tab pos="1828439" algn="l"/>
                <a:tab pos="2742839" algn="l"/>
                <a:tab pos="3657239" algn="l"/>
                <a:tab pos="4571639" algn="l"/>
                <a:tab pos="5486040" algn="l"/>
                <a:tab pos="6400440" algn="l"/>
                <a:tab pos="7314840" algn="l"/>
                <a:tab pos="8229240" algn="l"/>
                <a:tab pos="9143640" algn="l"/>
                <a:tab pos="10058040" algn="l"/>
              </a:tabLst>
            </a:pPr>
            <a:r>
              <a:rPr lang="fr-FR" sz="2400" dirty="0"/>
              <a:t>(retrouver exactement quel n-uplet est lié à une valeur sensible de la base)</a:t>
            </a:r>
          </a:p>
        </p:txBody>
      </p:sp>
      <p:sp>
        <p:nvSpPr>
          <p:cNvPr id="5" name="Espace réservé du pied de page 4"/>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13969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27B27B51-73E1-4A6F-AD77-0011B9C36797}"/>
              </a:ext>
            </a:extLst>
          </p:cNvPr>
          <p:cNvSpPr/>
          <p:nvPr/>
        </p:nvSpPr>
        <p:spPr>
          <a:xfrm>
            <a:off x="1980480" y="27432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4000" i="1">
                <a:solidFill>
                  <a:srgbClr val="000000"/>
                </a:solidFill>
                <a:latin typeface="Calibri" pitchFamily="34"/>
                <a:ea typeface="Microsoft YaHei" pitchFamily="2"/>
                <a:cs typeface="Microsoft YaHei" pitchFamily="2"/>
              </a:rPr>
              <a:t>k</a:t>
            </a:r>
            <a:r>
              <a:rPr lang="fr-FR" sz="4000">
                <a:solidFill>
                  <a:srgbClr val="000000"/>
                </a:solidFill>
                <a:latin typeface="Calibri" pitchFamily="34"/>
                <a:ea typeface="Microsoft YaHei" pitchFamily="2"/>
                <a:cs typeface="Microsoft YaHei" pitchFamily="2"/>
              </a:rPr>
              <a:t>-anonymat par</a:t>
            </a:r>
            <a:br>
              <a:rPr lang="fr-FR" sz="4000">
                <a:solidFill>
                  <a:srgbClr val="000000"/>
                </a:solidFill>
                <a:latin typeface="Calibri" pitchFamily="34"/>
                <a:ea typeface="Microsoft YaHei" pitchFamily="2"/>
                <a:cs typeface="Microsoft YaHei" pitchFamily="2"/>
              </a:rPr>
            </a:br>
            <a:r>
              <a:rPr lang="fr-FR" sz="4000">
                <a:solidFill>
                  <a:srgbClr val="000000"/>
                </a:solidFill>
                <a:latin typeface="Calibri" pitchFamily="34"/>
                <a:ea typeface="Microsoft YaHei" pitchFamily="2"/>
                <a:cs typeface="Microsoft YaHei" pitchFamily="2"/>
              </a:rPr>
              <a:t>Bucketization </a:t>
            </a:r>
            <a:r>
              <a:rPr lang="fr-FR" sz="2800">
                <a:solidFill>
                  <a:srgbClr val="000000"/>
                </a:solidFill>
                <a:latin typeface="Calibri" pitchFamily="34"/>
                <a:ea typeface="Microsoft YaHei" pitchFamily="2"/>
                <a:cs typeface="Microsoft YaHei" pitchFamily="2"/>
              </a:rPr>
              <a:t>[Xiao, Tao]</a:t>
            </a:r>
          </a:p>
        </p:txBody>
      </p:sp>
      <p:sp>
        <p:nvSpPr>
          <p:cNvPr id="3" name="Forme libre : forme 2">
            <a:extLst>
              <a:ext uri="{FF2B5EF4-FFF2-40B4-BE49-F238E27FC236}">
                <a16:creationId xmlns:a16="http://schemas.microsoft.com/office/drawing/2014/main" xmlns="" id="{28E55677-EF2F-400F-8159-29EA2BFC3A4B}"/>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a:solidFill>
                  <a:srgbClr val="000000"/>
                </a:solidFill>
                <a:latin typeface="Calibri" pitchFamily="34"/>
                <a:ea typeface="Microsoft YaHei" pitchFamily="2"/>
                <a:cs typeface="Microsoft YaHei" pitchFamily="2"/>
              </a:rPr>
              <a:t>Idée : </a:t>
            </a:r>
            <a:r>
              <a:rPr lang="fr-FR" sz="3200">
                <a:solidFill>
                  <a:srgbClr val="000000"/>
                </a:solidFill>
                <a:latin typeface="Calibri" pitchFamily="34"/>
                <a:ea typeface="Microsoft YaHei" pitchFamily="2"/>
                <a:cs typeface="Microsoft YaHei" pitchFamily="2"/>
              </a:rPr>
              <a:t>construire des groupes de </a:t>
            </a:r>
            <a:r>
              <a:rPr lang="fr-FR" sz="3200" i="1">
                <a:solidFill>
                  <a:srgbClr val="000000"/>
                </a:solidFill>
                <a:latin typeface="Calibri" pitchFamily="34"/>
                <a:ea typeface="Microsoft YaHei" pitchFamily="2"/>
                <a:cs typeface="Microsoft YaHei" pitchFamily="2"/>
              </a:rPr>
              <a:t>k</a:t>
            </a:r>
            <a:r>
              <a:rPr lang="fr-FR" sz="3200">
                <a:solidFill>
                  <a:srgbClr val="000000"/>
                </a:solidFill>
                <a:latin typeface="Calibri" pitchFamily="34"/>
                <a:ea typeface="Microsoft YaHei" pitchFamily="2"/>
                <a:cs typeface="Microsoft YaHei" pitchFamily="2"/>
              </a:rPr>
              <a:t> nuplets</a:t>
            </a:r>
          </a:p>
        </p:txBody>
      </p:sp>
      <p:sp>
        <p:nvSpPr>
          <p:cNvPr id="4" name="Forme libre : forme 3">
            <a:extLst>
              <a:ext uri="{FF2B5EF4-FFF2-40B4-BE49-F238E27FC236}">
                <a16:creationId xmlns:a16="http://schemas.microsoft.com/office/drawing/2014/main" xmlns="" id="{655E3F56-FBFF-4A73-AF23-751661607136}"/>
              </a:ext>
            </a:extLst>
          </p:cNvPr>
          <p:cNvSpPr/>
          <p:nvPr/>
        </p:nvSpPr>
        <p:spPr>
          <a:xfrm>
            <a:off x="1737840" y="4285800"/>
            <a:ext cx="3206880"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Sue	</a:t>
            </a:r>
            <a:r>
              <a:rPr lang="fr-FR" sz="1600">
                <a:solidFill>
                  <a:srgbClr val="000000"/>
                </a:solidFill>
                <a:latin typeface="Arial" pitchFamily="2"/>
                <a:ea typeface="Arial" pitchFamily="2"/>
                <a:cs typeface="Arial" pitchFamily="2"/>
              </a:rPr>
              <a:t>18000	22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Pat 	</a:t>
            </a:r>
            <a:r>
              <a:rPr lang="fr-FR" sz="1600">
                <a:solidFill>
                  <a:srgbClr val="000000"/>
                </a:solidFill>
                <a:latin typeface="Arial" pitchFamily="2"/>
                <a:ea typeface="Arial" pitchFamily="2"/>
                <a:cs typeface="Arial" pitchFamily="2"/>
              </a:rPr>
              <a:t>69000	27	70     </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Bob	</a:t>
            </a:r>
            <a:r>
              <a:rPr lang="fr-FR" sz="1600">
                <a:solidFill>
                  <a:srgbClr val="000000"/>
                </a:solidFill>
                <a:latin typeface="Arial" pitchFamily="2"/>
                <a:ea typeface="Arial" pitchFamily="2"/>
                <a:cs typeface="Arial" pitchFamily="2"/>
              </a:rPr>
              <a:t>18500	21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Bill	</a:t>
            </a:r>
            <a:r>
              <a:rPr lang="fr-FR" sz="1600">
                <a:solidFill>
                  <a:srgbClr val="000000"/>
                </a:solidFill>
                <a:latin typeface="Arial" pitchFamily="2"/>
                <a:ea typeface="Arial" pitchFamily="2"/>
                <a:cs typeface="Arial" pitchFamily="2"/>
              </a:rPr>
              <a:t>18510	20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Dan	</a:t>
            </a:r>
            <a:r>
              <a:rPr lang="fr-FR" sz="1600">
                <a:solidFill>
                  <a:srgbClr val="000000"/>
                </a:solidFill>
                <a:latin typeface="Arial" pitchFamily="2"/>
                <a:ea typeface="Arial" pitchFamily="2"/>
                <a:cs typeface="Arial" pitchFamily="2"/>
              </a:rPr>
              <a:t>69100	26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Sam	</a:t>
            </a:r>
            <a:r>
              <a:rPr lang="fr-FR" sz="1600">
                <a:solidFill>
                  <a:srgbClr val="000000"/>
                </a:solidFill>
                <a:latin typeface="Arial" pitchFamily="2"/>
                <a:ea typeface="Arial" pitchFamily="2"/>
                <a:cs typeface="Arial" pitchFamily="2"/>
              </a:rPr>
              <a:t>69300	28	75</a:t>
            </a:r>
          </a:p>
        </p:txBody>
      </p:sp>
      <p:sp>
        <p:nvSpPr>
          <p:cNvPr id="5" name="Forme libre : forme 4">
            <a:extLst>
              <a:ext uri="{FF2B5EF4-FFF2-40B4-BE49-F238E27FC236}">
                <a16:creationId xmlns:a16="http://schemas.microsoft.com/office/drawing/2014/main" xmlns="" id="{4A57FF08-CB51-43DB-8E1E-32DA6AF38821}"/>
              </a:ext>
            </a:extLst>
          </p:cNvPr>
          <p:cNvSpPr/>
          <p:nvPr/>
        </p:nvSpPr>
        <p:spPr>
          <a:xfrm>
            <a:off x="1749000" y="3909601"/>
            <a:ext cx="3195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Arial" pitchFamily="2"/>
                <a:cs typeface="Arial" pitchFamily="2"/>
              </a:rPr>
              <a:t>Nom	</a:t>
            </a:r>
            <a:r>
              <a:rPr lang="fr-FR" sz="1600" b="1" dirty="0">
                <a:solidFill>
                  <a:srgbClr val="000000"/>
                </a:solidFill>
                <a:latin typeface="Arial" pitchFamily="2"/>
                <a:ea typeface="Arial" pitchFamily="2"/>
                <a:cs typeface="Arial" pitchFamily="2"/>
              </a:rPr>
              <a:t>CP	Age    C.E.</a:t>
            </a:r>
          </a:p>
        </p:txBody>
      </p:sp>
      <p:sp>
        <p:nvSpPr>
          <p:cNvPr id="6" name="Forme libre : forme 5">
            <a:extLst>
              <a:ext uri="{FF2B5EF4-FFF2-40B4-BE49-F238E27FC236}">
                <a16:creationId xmlns:a16="http://schemas.microsoft.com/office/drawing/2014/main" xmlns="" id="{8E4FEB58-7951-42EB-A4DD-3E4181FB4B74}"/>
              </a:ext>
            </a:extLst>
          </p:cNvPr>
          <p:cNvSpPr/>
          <p:nvPr/>
        </p:nvSpPr>
        <p:spPr>
          <a:xfrm>
            <a:off x="1668000" y="376668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7" name="Forme libre : forme 6">
            <a:extLst>
              <a:ext uri="{FF2B5EF4-FFF2-40B4-BE49-F238E27FC236}">
                <a16:creationId xmlns:a16="http://schemas.microsoft.com/office/drawing/2014/main" xmlns="" id="{57DCDE3F-CD2A-49AE-B57D-D257C8998BD8}"/>
              </a:ext>
            </a:extLst>
          </p:cNvPr>
          <p:cNvSpPr/>
          <p:nvPr/>
        </p:nvSpPr>
        <p:spPr>
          <a:xfrm>
            <a:off x="2309520" y="5916240"/>
            <a:ext cx="214632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Arial" pitchFamily="2"/>
                <a:ea typeface="Arial" pitchFamily="2"/>
                <a:cs typeface="Arial" pitchFamily="2"/>
              </a:rPr>
              <a:t>Données brutes</a:t>
            </a:r>
          </a:p>
        </p:txBody>
      </p:sp>
    </p:spTree>
    <p:extLst>
      <p:ext uri="{BB962C8B-B14F-4D97-AF65-F5344CB8AC3E}">
        <p14:creationId xmlns:p14="http://schemas.microsoft.com/office/powerpoint/2010/main" xmlns="" val="117777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77E98468-49CC-4939-9EEC-CD5B19F03261}"/>
              </a:ext>
            </a:extLst>
          </p:cNvPr>
          <p:cNvSpPr/>
          <p:nvPr/>
        </p:nvSpPr>
        <p:spPr>
          <a:xfrm>
            <a:off x="1809840" y="5072040"/>
            <a:ext cx="2999880" cy="71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2D050"/>
          </a:solidFill>
          <a:ln w="25560" cap="sq">
            <a:solidFill>
              <a:srgbClr val="92D050"/>
            </a:solidFill>
            <a:prstDash val="solid"/>
            <a:miter/>
          </a:ln>
        </p:spPr>
        <p:txBody>
          <a:bodyPr vert="horz" wrap="none" lIns="90000" tIns="46800" rIns="90000" bIns="46800" anchor="ctr"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3" name="Forme libre : forme 2">
            <a:extLst>
              <a:ext uri="{FF2B5EF4-FFF2-40B4-BE49-F238E27FC236}">
                <a16:creationId xmlns:a16="http://schemas.microsoft.com/office/drawing/2014/main" xmlns="" id="{4DA2B0FD-4775-4E47-A3B8-E3340957B08E}"/>
              </a:ext>
            </a:extLst>
          </p:cNvPr>
          <p:cNvSpPr/>
          <p:nvPr/>
        </p:nvSpPr>
        <p:spPr>
          <a:xfrm>
            <a:off x="1809840" y="4357800"/>
            <a:ext cx="2999880" cy="71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60" cap="sq">
            <a:solidFill>
              <a:srgbClr val="385D8A"/>
            </a:solidFill>
            <a:prstDash val="solid"/>
            <a:miter/>
          </a:ln>
        </p:spPr>
        <p:txBody>
          <a:bodyPr vert="horz" wrap="none" lIns="90000" tIns="46800" rIns="90000" bIns="46800" anchor="ctr"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4" name="Forme libre : forme 3">
            <a:extLst>
              <a:ext uri="{FF2B5EF4-FFF2-40B4-BE49-F238E27FC236}">
                <a16:creationId xmlns:a16="http://schemas.microsoft.com/office/drawing/2014/main" xmlns="" id="{4FDC71BD-8D05-4172-B684-83AF7E695235}"/>
              </a:ext>
            </a:extLst>
          </p:cNvPr>
          <p:cNvSpPr/>
          <p:nvPr/>
        </p:nvSpPr>
        <p:spPr>
          <a:xfrm>
            <a:off x="1980480" y="27432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4000" i="1">
                <a:solidFill>
                  <a:srgbClr val="000000"/>
                </a:solidFill>
                <a:latin typeface="Calibri" pitchFamily="34"/>
                <a:ea typeface="Microsoft YaHei" pitchFamily="2"/>
                <a:cs typeface="Microsoft YaHei" pitchFamily="2"/>
              </a:rPr>
              <a:t>k</a:t>
            </a:r>
            <a:r>
              <a:rPr lang="fr-FR" sz="4000">
                <a:solidFill>
                  <a:srgbClr val="000000"/>
                </a:solidFill>
                <a:latin typeface="Calibri" pitchFamily="34"/>
                <a:ea typeface="Microsoft YaHei" pitchFamily="2"/>
                <a:cs typeface="Microsoft YaHei" pitchFamily="2"/>
              </a:rPr>
              <a:t>-anonymat par</a:t>
            </a:r>
            <a:br>
              <a:rPr lang="fr-FR" sz="4000">
                <a:solidFill>
                  <a:srgbClr val="000000"/>
                </a:solidFill>
                <a:latin typeface="Calibri" pitchFamily="34"/>
                <a:ea typeface="Microsoft YaHei" pitchFamily="2"/>
                <a:cs typeface="Microsoft YaHei" pitchFamily="2"/>
              </a:rPr>
            </a:br>
            <a:r>
              <a:rPr lang="fr-FR" sz="4000">
                <a:solidFill>
                  <a:srgbClr val="000000"/>
                </a:solidFill>
                <a:latin typeface="Calibri" pitchFamily="34"/>
                <a:ea typeface="Microsoft YaHei" pitchFamily="2"/>
                <a:cs typeface="Microsoft YaHei" pitchFamily="2"/>
              </a:rPr>
              <a:t>Bucketization </a:t>
            </a:r>
            <a:r>
              <a:rPr lang="fr-FR" sz="2800">
                <a:solidFill>
                  <a:srgbClr val="000000"/>
                </a:solidFill>
                <a:latin typeface="Calibri" pitchFamily="34"/>
                <a:ea typeface="Microsoft YaHei" pitchFamily="2"/>
                <a:cs typeface="Microsoft YaHei" pitchFamily="2"/>
              </a:rPr>
              <a:t>[Xiao, Tao]</a:t>
            </a:r>
          </a:p>
        </p:txBody>
      </p:sp>
      <p:sp>
        <p:nvSpPr>
          <p:cNvPr id="5" name="Forme libre : forme 4">
            <a:extLst>
              <a:ext uri="{FF2B5EF4-FFF2-40B4-BE49-F238E27FC236}">
                <a16:creationId xmlns:a16="http://schemas.microsoft.com/office/drawing/2014/main" xmlns="" id="{CEBBC359-A805-413A-8DA0-39216FFC47E5}"/>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a:solidFill>
                  <a:srgbClr val="000000"/>
                </a:solidFill>
                <a:latin typeface="Calibri" pitchFamily="34"/>
                <a:ea typeface="Microsoft YaHei" pitchFamily="2"/>
                <a:cs typeface="Microsoft YaHei" pitchFamily="2"/>
              </a:rPr>
              <a:t>Idée : </a:t>
            </a:r>
            <a:r>
              <a:rPr lang="fr-FR" sz="3200">
                <a:solidFill>
                  <a:srgbClr val="000000"/>
                </a:solidFill>
                <a:latin typeface="Calibri" pitchFamily="34"/>
                <a:ea typeface="Microsoft YaHei" pitchFamily="2"/>
                <a:cs typeface="Microsoft YaHei" pitchFamily="2"/>
              </a:rPr>
              <a:t>construire des groupes de </a:t>
            </a:r>
            <a:r>
              <a:rPr lang="fr-FR" sz="3200" i="1">
                <a:solidFill>
                  <a:srgbClr val="000000"/>
                </a:solidFill>
                <a:latin typeface="Calibri" pitchFamily="34"/>
                <a:ea typeface="Microsoft YaHei" pitchFamily="2"/>
                <a:cs typeface="Microsoft YaHei" pitchFamily="2"/>
              </a:rPr>
              <a:t>k</a:t>
            </a:r>
            <a:r>
              <a:rPr lang="fr-FR" sz="3200">
                <a:solidFill>
                  <a:srgbClr val="000000"/>
                </a:solidFill>
                <a:latin typeface="Calibri" pitchFamily="34"/>
                <a:ea typeface="Microsoft YaHei" pitchFamily="2"/>
                <a:cs typeface="Microsoft YaHei" pitchFamily="2"/>
              </a:rPr>
              <a:t> nuplets</a:t>
            </a:r>
          </a:p>
        </p:txBody>
      </p:sp>
      <p:sp>
        <p:nvSpPr>
          <p:cNvPr id="6" name="Forme libre : forme 5">
            <a:extLst>
              <a:ext uri="{FF2B5EF4-FFF2-40B4-BE49-F238E27FC236}">
                <a16:creationId xmlns:a16="http://schemas.microsoft.com/office/drawing/2014/main" xmlns="" id="{B41A8852-6148-4B4A-BE93-C483B9D3B695}"/>
              </a:ext>
            </a:extLst>
          </p:cNvPr>
          <p:cNvSpPr/>
          <p:nvPr/>
        </p:nvSpPr>
        <p:spPr>
          <a:xfrm>
            <a:off x="1737840" y="4285800"/>
            <a:ext cx="3206880"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Sue	</a:t>
            </a:r>
            <a:r>
              <a:rPr lang="fr-FR" sz="1600">
                <a:solidFill>
                  <a:srgbClr val="000000"/>
                </a:solidFill>
                <a:latin typeface="Arial" pitchFamily="2"/>
                <a:ea typeface="Arial" pitchFamily="2"/>
                <a:cs typeface="Arial" pitchFamily="2"/>
              </a:rPr>
              <a:t>18000	22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Pat 	</a:t>
            </a:r>
            <a:r>
              <a:rPr lang="fr-FR" sz="1600">
                <a:solidFill>
                  <a:srgbClr val="000000"/>
                </a:solidFill>
                <a:latin typeface="Arial" pitchFamily="2"/>
                <a:ea typeface="Arial" pitchFamily="2"/>
                <a:cs typeface="Arial" pitchFamily="2"/>
              </a:rPr>
              <a:t>69000	27	70  </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Bob	</a:t>
            </a:r>
            <a:r>
              <a:rPr lang="fr-FR" sz="1600">
                <a:solidFill>
                  <a:srgbClr val="000000"/>
                </a:solidFill>
                <a:latin typeface="Arial" pitchFamily="2"/>
                <a:ea typeface="Arial" pitchFamily="2"/>
                <a:cs typeface="Arial" pitchFamily="2"/>
              </a:rPr>
              <a:t>18500	21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Bill	</a:t>
            </a:r>
            <a:r>
              <a:rPr lang="fr-FR" sz="1600">
                <a:solidFill>
                  <a:srgbClr val="000000"/>
                </a:solidFill>
                <a:latin typeface="Arial" pitchFamily="2"/>
                <a:ea typeface="Arial" pitchFamily="2"/>
                <a:cs typeface="Arial" pitchFamily="2"/>
              </a:rPr>
              <a:t>18510	20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Dan	</a:t>
            </a:r>
            <a:r>
              <a:rPr lang="fr-FR" sz="1600">
                <a:solidFill>
                  <a:srgbClr val="000000"/>
                </a:solidFill>
                <a:latin typeface="Arial" pitchFamily="2"/>
                <a:ea typeface="Arial" pitchFamily="2"/>
                <a:cs typeface="Arial" pitchFamily="2"/>
              </a:rPr>
              <a:t>69100	26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Arial" pitchFamily="2"/>
                <a:cs typeface="Arial" pitchFamily="2"/>
              </a:rPr>
              <a:t>Sam	</a:t>
            </a:r>
            <a:r>
              <a:rPr lang="fr-FR" sz="1600">
                <a:solidFill>
                  <a:srgbClr val="000000"/>
                </a:solidFill>
                <a:latin typeface="Arial" pitchFamily="2"/>
                <a:ea typeface="Arial" pitchFamily="2"/>
                <a:cs typeface="Arial" pitchFamily="2"/>
              </a:rPr>
              <a:t>69300	28	75</a:t>
            </a:r>
          </a:p>
        </p:txBody>
      </p:sp>
      <p:sp>
        <p:nvSpPr>
          <p:cNvPr id="7" name="Forme libre : forme 6">
            <a:extLst>
              <a:ext uri="{FF2B5EF4-FFF2-40B4-BE49-F238E27FC236}">
                <a16:creationId xmlns:a16="http://schemas.microsoft.com/office/drawing/2014/main" xmlns="" id="{0FC45FE9-AC5A-472C-A940-702B0E4644B1}"/>
              </a:ext>
            </a:extLst>
          </p:cNvPr>
          <p:cNvSpPr/>
          <p:nvPr/>
        </p:nvSpPr>
        <p:spPr>
          <a:xfrm>
            <a:off x="1749000" y="3909601"/>
            <a:ext cx="3195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Arial" pitchFamily="2"/>
                <a:cs typeface="Arial" pitchFamily="2"/>
              </a:rPr>
              <a:t>Nom	</a:t>
            </a:r>
            <a:r>
              <a:rPr lang="fr-FR" sz="1600" b="1" dirty="0">
                <a:solidFill>
                  <a:srgbClr val="000000"/>
                </a:solidFill>
                <a:latin typeface="Arial" pitchFamily="2"/>
                <a:ea typeface="Arial" pitchFamily="2"/>
                <a:cs typeface="Arial" pitchFamily="2"/>
              </a:rPr>
              <a:t>CP	Age    C.E.</a:t>
            </a:r>
          </a:p>
        </p:txBody>
      </p:sp>
      <p:sp>
        <p:nvSpPr>
          <p:cNvPr id="8" name="Forme libre : forme 7">
            <a:extLst>
              <a:ext uri="{FF2B5EF4-FFF2-40B4-BE49-F238E27FC236}">
                <a16:creationId xmlns:a16="http://schemas.microsoft.com/office/drawing/2014/main" xmlns="" id="{37F2DDCC-308B-4F5E-BE7B-609C5356B60D}"/>
              </a:ext>
            </a:extLst>
          </p:cNvPr>
          <p:cNvSpPr/>
          <p:nvPr/>
        </p:nvSpPr>
        <p:spPr>
          <a:xfrm>
            <a:off x="1668000" y="376668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9" name="Forme libre : forme 8">
            <a:extLst>
              <a:ext uri="{FF2B5EF4-FFF2-40B4-BE49-F238E27FC236}">
                <a16:creationId xmlns:a16="http://schemas.microsoft.com/office/drawing/2014/main" xmlns="" id="{EFCE1043-25CC-41A8-875C-ABF9E9F49B89}"/>
              </a:ext>
            </a:extLst>
          </p:cNvPr>
          <p:cNvSpPr/>
          <p:nvPr/>
        </p:nvSpPr>
        <p:spPr>
          <a:xfrm>
            <a:off x="2309520" y="5916240"/>
            <a:ext cx="214632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Arial" pitchFamily="2"/>
                <a:ea typeface="Arial" pitchFamily="2"/>
                <a:cs typeface="Arial" pitchFamily="2"/>
              </a:rPr>
              <a:t>Données brutes</a:t>
            </a:r>
          </a:p>
        </p:txBody>
      </p:sp>
    </p:spTree>
    <p:extLst>
      <p:ext uri="{BB962C8B-B14F-4D97-AF65-F5344CB8AC3E}">
        <p14:creationId xmlns:p14="http://schemas.microsoft.com/office/powerpoint/2010/main" xmlns="" val="4076567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27812069-0A28-490B-82B1-527AA33109E0}"/>
              </a:ext>
            </a:extLst>
          </p:cNvPr>
          <p:cNvSpPr/>
          <p:nvPr/>
        </p:nvSpPr>
        <p:spPr>
          <a:xfrm>
            <a:off x="1809840" y="5072040"/>
            <a:ext cx="2999880" cy="71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2D050"/>
          </a:solidFill>
          <a:ln w="25560" cap="sq">
            <a:solidFill>
              <a:srgbClr val="92D050"/>
            </a:solidFill>
            <a:prstDash val="solid"/>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 name="Forme libre : forme 2">
            <a:extLst>
              <a:ext uri="{FF2B5EF4-FFF2-40B4-BE49-F238E27FC236}">
                <a16:creationId xmlns:a16="http://schemas.microsoft.com/office/drawing/2014/main" xmlns="" id="{F1918EC0-0DFE-4AD6-94FD-1ADCC152C6D0}"/>
              </a:ext>
            </a:extLst>
          </p:cNvPr>
          <p:cNvSpPr/>
          <p:nvPr/>
        </p:nvSpPr>
        <p:spPr>
          <a:xfrm>
            <a:off x="1809840" y="4357800"/>
            <a:ext cx="2999880" cy="71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60" cap="sq">
            <a:solidFill>
              <a:srgbClr val="385D8A"/>
            </a:solidFill>
            <a:prstDash val="solid"/>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 name="Forme libre : forme 3">
            <a:extLst>
              <a:ext uri="{FF2B5EF4-FFF2-40B4-BE49-F238E27FC236}">
                <a16:creationId xmlns:a16="http://schemas.microsoft.com/office/drawing/2014/main" xmlns="" id="{3A2BBD70-8B42-4785-888A-AD9B0698AF5D}"/>
              </a:ext>
            </a:extLst>
          </p:cNvPr>
          <p:cNvSpPr/>
          <p:nvPr/>
        </p:nvSpPr>
        <p:spPr>
          <a:xfrm>
            <a:off x="1980480" y="27432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000" i="1">
                <a:solidFill>
                  <a:srgbClr val="000000"/>
                </a:solidFill>
                <a:latin typeface="Calibri" pitchFamily="34"/>
                <a:ea typeface="Microsoft YaHei" pitchFamily="2"/>
                <a:cs typeface="Microsoft YaHei" pitchFamily="2"/>
              </a:rPr>
              <a:t>k</a:t>
            </a:r>
            <a:r>
              <a:rPr lang="fr-FR" sz="4000">
                <a:solidFill>
                  <a:srgbClr val="000000"/>
                </a:solidFill>
                <a:latin typeface="Calibri" pitchFamily="34"/>
                <a:ea typeface="Microsoft YaHei" pitchFamily="2"/>
                <a:cs typeface="Microsoft YaHei" pitchFamily="2"/>
              </a:rPr>
              <a:t>-anonymat par</a:t>
            </a:r>
            <a:br>
              <a:rPr lang="fr-FR" sz="4000">
                <a:solidFill>
                  <a:srgbClr val="000000"/>
                </a:solidFill>
                <a:latin typeface="Calibri" pitchFamily="34"/>
                <a:ea typeface="Microsoft YaHei" pitchFamily="2"/>
                <a:cs typeface="Microsoft YaHei" pitchFamily="2"/>
              </a:rPr>
            </a:br>
            <a:r>
              <a:rPr lang="fr-FR" sz="4000">
                <a:solidFill>
                  <a:srgbClr val="000000"/>
                </a:solidFill>
                <a:latin typeface="Calibri" pitchFamily="34"/>
                <a:ea typeface="Microsoft YaHei" pitchFamily="2"/>
                <a:cs typeface="Microsoft YaHei" pitchFamily="2"/>
              </a:rPr>
              <a:t>Bucketization </a:t>
            </a:r>
            <a:r>
              <a:rPr lang="fr-FR" sz="2800">
                <a:solidFill>
                  <a:srgbClr val="000000"/>
                </a:solidFill>
                <a:latin typeface="Calibri" pitchFamily="34"/>
                <a:ea typeface="Microsoft YaHei" pitchFamily="2"/>
                <a:cs typeface="Microsoft YaHei" pitchFamily="2"/>
              </a:rPr>
              <a:t>[Xiao, Tao]</a:t>
            </a:r>
          </a:p>
        </p:txBody>
      </p:sp>
      <p:sp>
        <p:nvSpPr>
          <p:cNvPr id="5" name="Forme libre : forme 4">
            <a:extLst>
              <a:ext uri="{FF2B5EF4-FFF2-40B4-BE49-F238E27FC236}">
                <a16:creationId xmlns:a16="http://schemas.microsoft.com/office/drawing/2014/main" xmlns="" id="{E8982803-4F2D-401D-8522-6F81386BAC3F}"/>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a:spcBef>
                <a:spcPts val="799"/>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3200" b="1">
                <a:solidFill>
                  <a:srgbClr val="000000"/>
                </a:solidFill>
                <a:latin typeface="Calibri" pitchFamily="34"/>
                <a:ea typeface="Microsoft YaHei" pitchFamily="2"/>
                <a:cs typeface="Microsoft YaHei" pitchFamily="2"/>
              </a:rPr>
              <a:t>Idée : </a:t>
            </a:r>
            <a:r>
              <a:rPr lang="fr-FR" sz="3200">
                <a:solidFill>
                  <a:srgbClr val="000000"/>
                </a:solidFill>
                <a:latin typeface="Calibri" pitchFamily="34"/>
                <a:ea typeface="Microsoft YaHei" pitchFamily="2"/>
                <a:cs typeface="Microsoft YaHei" pitchFamily="2"/>
              </a:rPr>
              <a:t>construire des groupes de </a:t>
            </a:r>
            <a:r>
              <a:rPr lang="fr-FR" sz="3200" i="1">
                <a:solidFill>
                  <a:srgbClr val="000000"/>
                </a:solidFill>
                <a:latin typeface="Calibri" pitchFamily="34"/>
                <a:ea typeface="Microsoft YaHei" pitchFamily="2"/>
                <a:cs typeface="Microsoft YaHei" pitchFamily="2"/>
              </a:rPr>
              <a:t>k</a:t>
            </a:r>
            <a:r>
              <a:rPr lang="fr-FR" sz="3200">
                <a:solidFill>
                  <a:srgbClr val="000000"/>
                </a:solidFill>
                <a:latin typeface="Calibri" pitchFamily="34"/>
                <a:ea typeface="Microsoft YaHei" pitchFamily="2"/>
                <a:cs typeface="Microsoft YaHei" pitchFamily="2"/>
              </a:rPr>
              <a:t> nuplets puis diviser ces informations en deux tables QID et DS.</a:t>
            </a:r>
          </a:p>
        </p:txBody>
      </p:sp>
      <p:sp>
        <p:nvSpPr>
          <p:cNvPr id="6" name="Forme libre : forme 5">
            <a:extLst>
              <a:ext uri="{FF2B5EF4-FFF2-40B4-BE49-F238E27FC236}">
                <a16:creationId xmlns:a16="http://schemas.microsoft.com/office/drawing/2014/main" xmlns="" id="{C99BF0C9-DA6C-4079-ACE4-406711D5EBFE}"/>
              </a:ext>
            </a:extLst>
          </p:cNvPr>
          <p:cNvSpPr/>
          <p:nvPr/>
        </p:nvSpPr>
        <p:spPr>
          <a:xfrm>
            <a:off x="5519279" y="3879361"/>
            <a:ext cx="2376720" cy="18180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18000	22	G</a:t>
            </a:r>
            <a:r>
              <a:rPr lang="fr-FR" sz="1600" i="1">
                <a:solidFill>
                  <a:srgbClr val="000000"/>
                </a:solidFill>
                <a:latin typeface="Arial" pitchFamily="2"/>
                <a:ea typeface="Microsoft YaHei" pitchFamily="2"/>
                <a:cs typeface="Arial" pitchFamily="2"/>
              </a:rPr>
              <a:t>1</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18500	21	</a:t>
            </a:r>
            <a:r>
              <a:rPr lang="fr-FR" sz="1600" i="1">
                <a:solidFill>
                  <a:srgbClr val="000000"/>
                </a:solidFill>
                <a:latin typeface="Arial" pitchFamily="2"/>
                <a:ea typeface="Microsoft YaHei" pitchFamily="2"/>
                <a:cs typeface="Arial" pitchFamily="2"/>
              </a:rPr>
              <a:t>G1</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69000	27	</a:t>
            </a:r>
            <a:r>
              <a:rPr lang="fr-FR" sz="1600" i="1">
                <a:solidFill>
                  <a:srgbClr val="000000"/>
                </a:solidFill>
                <a:latin typeface="Arial" pitchFamily="2"/>
                <a:ea typeface="Microsoft YaHei" pitchFamily="2"/>
                <a:cs typeface="Arial" pitchFamily="2"/>
              </a:rPr>
              <a:t>G1</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1600">
              <a:solidFill>
                <a:srgbClr val="000000"/>
              </a:solidFill>
              <a:latin typeface="Arial" pitchFamily="2"/>
              <a:ea typeface="Microsoft YaHei" pitchFamily="2"/>
              <a:cs typeface="Arial"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18510	20	</a:t>
            </a:r>
            <a:r>
              <a:rPr lang="fr-FR" sz="1600" i="1">
                <a:solidFill>
                  <a:srgbClr val="000000"/>
                </a:solidFill>
                <a:latin typeface="Arial" pitchFamily="2"/>
                <a:ea typeface="Microsoft YaHei" pitchFamily="2"/>
                <a:cs typeface="Arial" pitchFamily="2"/>
              </a:rPr>
              <a:t>G2</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69100	26	</a:t>
            </a:r>
            <a:r>
              <a:rPr lang="fr-FR" sz="1600" i="1">
                <a:solidFill>
                  <a:srgbClr val="000000"/>
                </a:solidFill>
                <a:latin typeface="Arial" pitchFamily="2"/>
                <a:ea typeface="Microsoft YaHei" pitchFamily="2"/>
                <a:cs typeface="Arial" pitchFamily="2"/>
              </a:rPr>
              <a:t>G2</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69300	28	</a:t>
            </a:r>
            <a:r>
              <a:rPr lang="fr-FR" sz="1600" i="1">
                <a:solidFill>
                  <a:srgbClr val="000000"/>
                </a:solidFill>
                <a:latin typeface="Arial" pitchFamily="2"/>
                <a:ea typeface="Microsoft YaHei" pitchFamily="2"/>
                <a:cs typeface="Arial" pitchFamily="2"/>
              </a:rPr>
              <a:t>G2</a:t>
            </a:r>
          </a:p>
        </p:txBody>
      </p:sp>
      <p:sp>
        <p:nvSpPr>
          <p:cNvPr id="7" name="Forme libre : forme 6">
            <a:extLst>
              <a:ext uri="{FF2B5EF4-FFF2-40B4-BE49-F238E27FC236}">
                <a16:creationId xmlns:a16="http://schemas.microsoft.com/office/drawing/2014/main" xmlns="" id="{69701CE2-37AA-4D7A-8383-7FD7B4AEAA99}"/>
              </a:ext>
            </a:extLst>
          </p:cNvPr>
          <p:cNvSpPr/>
          <p:nvPr/>
        </p:nvSpPr>
        <p:spPr>
          <a:xfrm>
            <a:off x="5519279" y="3499921"/>
            <a:ext cx="2376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dirty="0">
                <a:solidFill>
                  <a:srgbClr val="000000"/>
                </a:solidFill>
                <a:latin typeface="Arial" pitchFamily="2"/>
                <a:ea typeface="Microsoft YaHei" pitchFamily="2"/>
                <a:cs typeface="Arial" pitchFamily="2"/>
              </a:rPr>
              <a:t>CP	Age  </a:t>
            </a:r>
            <a:r>
              <a:rPr lang="fr-FR" sz="1600" dirty="0">
                <a:solidFill>
                  <a:srgbClr val="000000"/>
                </a:solidFill>
                <a:latin typeface="Arial" pitchFamily="2"/>
                <a:ea typeface="Microsoft YaHei" pitchFamily="2"/>
                <a:cs typeface="Arial" pitchFamily="2"/>
              </a:rPr>
              <a:t> </a:t>
            </a:r>
            <a:r>
              <a:rPr lang="fr-FR" sz="1600" b="1" dirty="0">
                <a:solidFill>
                  <a:srgbClr val="000000"/>
                </a:solidFill>
                <a:latin typeface="Arial" pitchFamily="2"/>
                <a:ea typeface="Microsoft YaHei" pitchFamily="2"/>
                <a:cs typeface="Arial" pitchFamily="2"/>
              </a:rPr>
              <a:t>C.E.</a:t>
            </a:r>
          </a:p>
        </p:txBody>
      </p:sp>
      <p:sp>
        <p:nvSpPr>
          <p:cNvPr id="8" name="Forme libre : forme 7">
            <a:extLst>
              <a:ext uri="{FF2B5EF4-FFF2-40B4-BE49-F238E27FC236}">
                <a16:creationId xmlns:a16="http://schemas.microsoft.com/office/drawing/2014/main" xmlns="" id="{E59F0608-7368-4672-A191-A54E779D9552}"/>
              </a:ext>
            </a:extLst>
          </p:cNvPr>
          <p:cNvSpPr/>
          <p:nvPr/>
        </p:nvSpPr>
        <p:spPr>
          <a:xfrm>
            <a:off x="5059200" y="4714920"/>
            <a:ext cx="360000" cy="27900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9360" cap="sq">
            <a:solidFill>
              <a:srgbClr val="000000"/>
            </a:solidFill>
            <a:prstDash val="solid"/>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Forme libre : forme 8">
            <a:extLst>
              <a:ext uri="{FF2B5EF4-FFF2-40B4-BE49-F238E27FC236}">
                <a16:creationId xmlns:a16="http://schemas.microsoft.com/office/drawing/2014/main" xmlns="" id="{A3570DDA-2579-4617-9714-CEB80F3590CD}"/>
              </a:ext>
            </a:extLst>
          </p:cNvPr>
          <p:cNvSpPr/>
          <p:nvPr/>
        </p:nvSpPr>
        <p:spPr>
          <a:xfrm>
            <a:off x="8040360" y="3892321"/>
            <a:ext cx="2376360" cy="5869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G1	</a:t>
            </a:r>
            <a:r>
              <a:rPr lang="fr-FR" sz="1600">
                <a:solidFill>
                  <a:srgbClr val="000000"/>
                </a:solidFill>
                <a:latin typeface="Arial" pitchFamily="2"/>
                <a:ea typeface="Microsoft YaHei" pitchFamily="2"/>
                <a:cs typeface="Arial" pitchFamily="2"/>
              </a:rPr>
              <a:t>50, 70, 90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G2	</a:t>
            </a:r>
            <a:r>
              <a:rPr lang="fr-FR" sz="1600">
                <a:solidFill>
                  <a:srgbClr val="000000"/>
                </a:solidFill>
                <a:latin typeface="Arial" pitchFamily="2"/>
                <a:ea typeface="Microsoft YaHei" pitchFamily="2"/>
                <a:cs typeface="Arial" pitchFamily="2"/>
              </a:rPr>
              <a:t>60, 70, 75</a:t>
            </a:r>
          </a:p>
        </p:txBody>
      </p:sp>
      <p:sp>
        <p:nvSpPr>
          <p:cNvPr id="10" name="Forme libre : forme 9">
            <a:extLst>
              <a:ext uri="{FF2B5EF4-FFF2-40B4-BE49-F238E27FC236}">
                <a16:creationId xmlns:a16="http://schemas.microsoft.com/office/drawing/2014/main" xmlns="" id="{7AE54814-4264-4689-8D8A-ECABCB05D9AD}"/>
              </a:ext>
            </a:extLst>
          </p:cNvPr>
          <p:cNvSpPr/>
          <p:nvPr/>
        </p:nvSpPr>
        <p:spPr>
          <a:xfrm>
            <a:off x="8051520" y="3499921"/>
            <a:ext cx="236520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b="1" dirty="0">
                <a:solidFill>
                  <a:srgbClr val="000000"/>
                </a:solidFill>
                <a:latin typeface="Arial" pitchFamily="2"/>
                <a:ea typeface="Microsoft YaHei" pitchFamily="2"/>
                <a:cs typeface="Arial" pitchFamily="2"/>
              </a:rPr>
              <a:t>Groupe          C.E.</a:t>
            </a:r>
          </a:p>
        </p:txBody>
      </p:sp>
      <p:sp>
        <p:nvSpPr>
          <p:cNvPr id="11" name="Forme libre : forme 10">
            <a:extLst>
              <a:ext uri="{FF2B5EF4-FFF2-40B4-BE49-F238E27FC236}">
                <a16:creationId xmlns:a16="http://schemas.microsoft.com/office/drawing/2014/main" xmlns="" id="{89A829B9-73DF-44C5-9160-69F7EF646C37}"/>
              </a:ext>
            </a:extLst>
          </p:cNvPr>
          <p:cNvSpPr/>
          <p:nvPr/>
        </p:nvSpPr>
        <p:spPr>
          <a:xfrm>
            <a:off x="1737840" y="4285800"/>
            <a:ext cx="3206880"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Sue	</a:t>
            </a:r>
            <a:r>
              <a:rPr lang="fr-FR" sz="1600">
                <a:solidFill>
                  <a:srgbClr val="000000"/>
                </a:solidFill>
                <a:latin typeface="Arial" pitchFamily="2"/>
                <a:ea typeface="Microsoft YaHei" pitchFamily="2"/>
                <a:cs typeface="Arial" pitchFamily="2"/>
              </a:rPr>
              <a:t>18000	22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Pat 	</a:t>
            </a:r>
            <a:r>
              <a:rPr lang="fr-FR" sz="1600">
                <a:solidFill>
                  <a:srgbClr val="000000"/>
                </a:solidFill>
                <a:latin typeface="Arial" pitchFamily="2"/>
                <a:ea typeface="Microsoft YaHei" pitchFamily="2"/>
                <a:cs typeface="Arial" pitchFamily="2"/>
              </a:rPr>
              <a:t>69000	27	70  </a:t>
            </a:r>
            <a:r>
              <a:rPr lang="fr-FR" sz="1600" i="1">
                <a:solidFill>
                  <a:srgbClr val="000000"/>
                </a:solidFill>
                <a:latin typeface="Arial" pitchFamily="2"/>
                <a:ea typeface="Microsoft YaHei" pitchFamily="2"/>
                <a:cs typeface="Arial" pitchFamily="2"/>
              </a:rPr>
              <a:t>Bob	</a:t>
            </a:r>
            <a:r>
              <a:rPr lang="fr-FR" sz="1600">
                <a:solidFill>
                  <a:srgbClr val="000000"/>
                </a:solidFill>
                <a:latin typeface="Arial" pitchFamily="2"/>
                <a:ea typeface="Microsoft YaHei" pitchFamily="2"/>
                <a:cs typeface="Arial" pitchFamily="2"/>
              </a:rPr>
              <a:t>18500	21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Bill	</a:t>
            </a:r>
            <a:r>
              <a:rPr lang="fr-FR" sz="1600">
                <a:solidFill>
                  <a:srgbClr val="000000"/>
                </a:solidFill>
                <a:latin typeface="Arial" pitchFamily="2"/>
                <a:ea typeface="Microsoft YaHei" pitchFamily="2"/>
                <a:cs typeface="Arial" pitchFamily="2"/>
              </a:rPr>
              <a:t>18510	20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Dan	</a:t>
            </a:r>
            <a:r>
              <a:rPr lang="fr-FR" sz="1600">
                <a:solidFill>
                  <a:srgbClr val="000000"/>
                </a:solidFill>
                <a:latin typeface="Arial" pitchFamily="2"/>
                <a:ea typeface="Microsoft YaHei" pitchFamily="2"/>
                <a:cs typeface="Arial" pitchFamily="2"/>
              </a:rPr>
              <a:t>69100	26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Sam	</a:t>
            </a:r>
            <a:r>
              <a:rPr lang="fr-FR" sz="1600">
                <a:solidFill>
                  <a:srgbClr val="000000"/>
                </a:solidFill>
                <a:latin typeface="Arial" pitchFamily="2"/>
                <a:ea typeface="Microsoft YaHei" pitchFamily="2"/>
                <a:cs typeface="Arial" pitchFamily="2"/>
              </a:rPr>
              <a:t>69300	28	75</a:t>
            </a:r>
          </a:p>
        </p:txBody>
      </p:sp>
      <p:sp>
        <p:nvSpPr>
          <p:cNvPr id="12" name="Forme libre : forme 11">
            <a:extLst>
              <a:ext uri="{FF2B5EF4-FFF2-40B4-BE49-F238E27FC236}">
                <a16:creationId xmlns:a16="http://schemas.microsoft.com/office/drawing/2014/main" xmlns="" id="{ACDECCE3-BBF8-4B16-B634-08960881B998}"/>
              </a:ext>
            </a:extLst>
          </p:cNvPr>
          <p:cNvSpPr/>
          <p:nvPr/>
        </p:nvSpPr>
        <p:spPr>
          <a:xfrm>
            <a:off x="1749000" y="3909601"/>
            <a:ext cx="3195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Microsoft YaHei" pitchFamily="2"/>
                <a:cs typeface="Arial" pitchFamily="2"/>
              </a:rPr>
              <a:t>Nom	</a:t>
            </a:r>
            <a:r>
              <a:rPr lang="fr-FR" sz="1600" b="1" dirty="0">
                <a:solidFill>
                  <a:srgbClr val="000000"/>
                </a:solidFill>
                <a:latin typeface="Arial" pitchFamily="2"/>
                <a:ea typeface="Microsoft YaHei" pitchFamily="2"/>
                <a:cs typeface="Arial" pitchFamily="2"/>
              </a:rPr>
              <a:t>CP	Age    C.E.</a:t>
            </a:r>
          </a:p>
        </p:txBody>
      </p:sp>
      <p:sp>
        <p:nvSpPr>
          <p:cNvPr id="13" name="Forme libre : forme 12">
            <a:extLst>
              <a:ext uri="{FF2B5EF4-FFF2-40B4-BE49-F238E27FC236}">
                <a16:creationId xmlns:a16="http://schemas.microsoft.com/office/drawing/2014/main" xmlns="" id="{83AF3045-4E14-4377-AF44-397A195AC7B2}"/>
              </a:ext>
            </a:extLst>
          </p:cNvPr>
          <p:cNvSpPr/>
          <p:nvPr/>
        </p:nvSpPr>
        <p:spPr>
          <a:xfrm>
            <a:off x="6147840" y="5678281"/>
            <a:ext cx="1093546"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a:solidFill>
                  <a:srgbClr val="000000"/>
                </a:solidFill>
                <a:latin typeface="Arial" pitchFamily="2"/>
                <a:ea typeface="Microsoft YaHei" pitchFamily="2"/>
                <a:cs typeface="Arial" pitchFamily="2"/>
              </a:rPr>
              <a:t>Table QID</a:t>
            </a:r>
          </a:p>
        </p:txBody>
      </p:sp>
      <p:sp>
        <p:nvSpPr>
          <p:cNvPr id="14" name="Forme libre : forme 13">
            <a:extLst>
              <a:ext uri="{FF2B5EF4-FFF2-40B4-BE49-F238E27FC236}">
                <a16:creationId xmlns:a16="http://schemas.microsoft.com/office/drawing/2014/main" xmlns="" id="{1E36BF62-1F99-4854-9EF8-DD99F9ACA336}"/>
              </a:ext>
            </a:extLst>
          </p:cNvPr>
          <p:cNvSpPr/>
          <p:nvPr/>
        </p:nvSpPr>
        <p:spPr>
          <a:xfrm>
            <a:off x="8541841" y="4460401"/>
            <a:ext cx="1011793"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a:solidFill>
                  <a:srgbClr val="000000"/>
                </a:solidFill>
                <a:latin typeface="Arial" pitchFamily="2"/>
                <a:ea typeface="Microsoft YaHei" pitchFamily="2"/>
                <a:cs typeface="Arial" pitchFamily="2"/>
              </a:rPr>
              <a:t>Table DS</a:t>
            </a:r>
          </a:p>
        </p:txBody>
      </p:sp>
      <p:sp>
        <p:nvSpPr>
          <p:cNvPr id="15" name="Forme libre : forme 14">
            <a:extLst>
              <a:ext uri="{FF2B5EF4-FFF2-40B4-BE49-F238E27FC236}">
                <a16:creationId xmlns:a16="http://schemas.microsoft.com/office/drawing/2014/main" xmlns="" id="{6E90A1C4-2E19-4815-8662-9DF1B038D660}"/>
              </a:ext>
            </a:extLst>
          </p:cNvPr>
          <p:cNvSpPr/>
          <p:nvPr/>
        </p:nvSpPr>
        <p:spPr>
          <a:xfrm>
            <a:off x="1668000" y="376668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6" name="Forme libre : forme 15">
            <a:extLst>
              <a:ext uri="{FF2B5EF4-FFF2-40B4-BE49-F238E27FC236}">
                <a16:creationId xmlns:a16="http://schemas.microsoft.com/office/drawing/2014/main" xmlns="" id="{1E83FD07-EDB5-44F2-9EE3-F72C8680CE9B}"/>
              </a:ext>
            </a:extLst>
          </p:cNvPr>
          <p:cNvSpPr/>
          <p:nvPr/>
        </p:nvSpPr>
        <p:spPr>
          <a:xfrm>
            <a:off x="2309520" y="5916240"/>
            <a:ext cx="214632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Données brutes</a:t>
            </a:r>
          </a:p>
        </p:txBody>
      </p:sp>
      <p:sp>
        <p:nvSpPr>
          <p:cNvPr id="17" name="Forme libre : forme 16">
            <a:extLst>
              <a:ext uri="{FF2B5EF4-FFF2-40B4-BE49-F238E27FC236}">
                <a16:creationId xmlns:a16="http://schemas.microsoft.com/office/drawing/2014/main" xmlns="" id="{3FCCCB9F-F6E1-4BA2-ABE7-028239E54E1E}"/>
              </a:ext>
            </a:extLst>
          </p:cNvPr>
          <p:cNvSpPr/>
          <p:nvPr/>
        </p:nvSpPr>
        <p:spPr>
          <a:xfrm>
            <a:off x="5448000" y="3357360"/>
            <a:ext cx="5040360" cy="30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8" name="Forme libre : forme 17">
            <a:extLst>
              <a:ext uri="{FF2B5EF4-FFF2-40B4-BE49-F238E27FC236}">
                <a16:creationId xmlns:a16="http://schemas.microsoft.com/office/drawing/2014/main" xmlns="" id="{B6725886-2283-4B5A-80DF-0381633F780B}"/>
              </a:ext>
            </a:extLst>
          </p:cNvPr>
          <p:cNvSpPr/>
          <p:nvPr/>
        </p:nvSpPr>
        <p:spPr>
          <a:xfrm>
            <a:off x="6979800" y="6027480"/>
            <a:ext cx="2688854" cy="7069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Données 3-anonymes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par </a:t>
            </a:r>
            <a:r>
              <a:rPr lang="fr-FR" sz="1990" i="1">
                <a:solidFill>
                  <a:srgbClr val="000000"/>
                </a:solidFill>
                <a:latin typeface="Arial" pitchFamily="2"/>
                <a:ea typeface="Microsoft YaHei" pitchFamily="2"/>
                <a:cs typeface="Arial" pitchFamily="2"/>
              </a:rPr>
              <a:t>bucketisation</a:t>
            </a:r>
          </a:p>
        </p:txBody>
      </p:sp>
    </p:spTree>
    <p:extLst>
      <p:ext uri="{BB962C8B-B14F-4D97-AF65-F5344CB8AC3E}">
        <p14:creationId xmlns:p14="http://schemas.microsoft.com/office/powerpoint/2010/main" xmlns="" val="405725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177A44A8-F534-4842-9E48-95CD19A6EBA3}"/>
              </a:ext>
            </a:extLst>
          </p:cNvPr>
          <p:cNvSpPr/>
          <p:nvPr/>
        </p:nvSpPr>
        <p:spPr>
          <a:xfrm>
            <a:off x="1980480" y="27432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4000" i="1">
                <a:solidFill>
                  <a:srgbClr val="000000"/>
                </a:solidFill>
                <a:latin typeface="Calibri" pitchFamily="34"/>
                <a:ea typeface="Microsoft YaHei" pitchFamily="2"/>
                <a:cs typeface="Microsoft YaHei" pitchFamily="2"/>
              </a:rPr>
              <a:t>k</a:t>
            </a:r>
            <a:r>
              <a:rPr lang="fr-FR" sz="4000">
                <a:solidFill>
                  <a:srgbClr val="000000"/>
                </a:solidFill>
                <a:latin typeface="Calibri" pitchFamily="34"/>
                <a:ea typeface="Microsoft YaHei" pitchFamily="2"/>
                <a:cs typeface="Microsoft YaHei" pitchFamily="2"/>
              </a:rPr>
              <a:t>-anonymat par</a:t>
            </a:r>
            <a:br>
              <a:rPr lang="fr-FR" sz="4000">
                <a:solidFill>
                  <a:srgbClr val="000000"/>
                </a:solidFill>
                <a:latin typeface="Calibri" pitchFamily="34"/>
                <a:ea typeface="Microsoft YaHei" pitchFamily="2"/>
                <a:cs typeface="Microsoft YaHei" pitchFamily="2"/>
              </a:rPr>
            </a:br>
            <a:r>
              <a:rPr lang="fr-FR" sz="4000">
                <a:solidFill>
                  <a:srgbClr val="000000"/>
                </a:solidFill>
                <a:latin typeface="Calibri" pitchFamily="34"/>
                <a:ea typeface="Microsoft YaHei" pitchFamily="2"/>
                <a:cs typeface="Microsoft YaHei" pitchFamily="2"/>
              </a:rPr>
              <a:t>Bucketization </a:t>
            </a:r>
            <a:r>
              <a:rPr lang="fr-FR" sz="2800">
                <a:solidFill>
                  <a:srgbClr val="000000"/>
                </a:solidFill>
                <a:latin typeface="Calibri" pitchFamily="34"/>
                <a:ea typeface="Microsoft YaHei" pitchFamily="2"/>
                <a:cs typeface="Microsoft YaHei" pitchFamily="2"/>
              </a:rPr>
              <a:t>[Xiao, Tao]</a:t>
            </a:r>
          </a:p>
        </p:txBody>
      </p:sp>
      <p:sp>
        <p:nvSpPr>
          <p:cNvPr id="3" name="Forme libre : forme 2">
            <a:extLst>
              <a:ext uri="{FF2B5EF4-FFF2-40B4-BE49-F238E27FC236}">
                <a16:creationId xmlns:a16="http://schemas.microsoft.com/office/drawing/2014/main" xmlns="" id="{08B3D2A1-3643-4B80-A6EA-0C0092718D07}"/>
              </a:ext>
            </a:extLst>
          </p:cNvPr>
          <p:cNvSpPr/>
          <p:nvPr/>
        </p:nvSpPr>
        <p:spPr>
          <a:xfrm>
            <a:off x="1980839" y="159984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a:solidFill>
                  <a:srgbClr val="000000"/>
                </a:solidFill>
                <a:latin typeface="Calibri" pitchFamily="34"/>
                <a:ea typeface="Microsoft YaHei" pitchFamily="2"/>
                <a:cs typeface="Microsoft YaHei" pitchFamily="2"/>
              </a:rPr>
              <a:t>Avantage : </a:t>
            </a:r>
            <a:r>
              <a:rPr lang="fr-FR" sz="3200">
                <a:solidFill>
                  <a:srgbClr val="000000"/>
                </a:solidFill>
                <a:latin typeface="Calibri" pitchFamily="34"/>
                <a:ea typeface="Microsoft YaHei" pitchFamily="2"/>
                <a:cs typeface="Microsoft YaHei" pitchFamily="2"/>
              </a:rPr>
              <a:t>facile à mettre en œuvre et à implémenter</a:t>
            </a:r>
          </a:p>
          <a:p>
            <a:pPr>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a:solidFill>
                  <a:srgbClr val="000000"/>
                </a:solidFill>
                <a:latin typeface="Calibri" pitchFamily="34"/>
                <a:ea typeface="Microsoft YaHei" pitchFamily="2"/>
                <a:cs typeface="Microsoft YaHei" pitchFamily="2"/>
              </a:rPr>
              <a:t>Désavantage : </a:t>
            </a:r>
            <a:r>
              <a:rPr lang="fr-FR" sz="3200">
                <a:solidFill>
                  <a:srgbClr val="000000"/>
                </a:solidFill>
                <a:latin typeface="Calibri" pitchFamily="34"/>
                <a:ea typeface="Microsoft YaHei" pitchFamily="2"/>
                <a:cs typeface="Microsoft YaHei" pitchFamily="2"/>
              </a:rPr>
              <a:t>l’utilité des données n’est pas claire</a:t>
            </a:r>
          </a:p>
          <a:p>
            <a:pPr marL="341280" indent="-341280">
              <a:spcBef>
                <a:spcPts val="799"/>
              </a:spcBef>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endParaRPr lang="fr-FR" sz="3200" b="1">
              <a:solidFill>
                <a:srgbClr val="000000"/>
              </a:solidFill>
              <a:latin typeface="Calibri" pitchFamily="34"/>
              <a:ea typeface="Microsoft YaHei" pitchFamily="2"/>
              <a:cs typeface="Microsoft YaHei" pitchFamily="2"/>
            </a:endParaRPr>
          </a:p>
          <a:p>
            <a:pPr marL="342720" indent="-341280">
              <a:spcBef>
                <a:spcPts val="799"/>
              </a:spcBef>
              <a:tabLst>
                <a:tab pos="342720" algn="l"/>
                <a:tab pos="910800" algn="l"/>
                <a:tab pos="1825199" algn="l"/>
                <a:tab pos="2739600" algn="l"/>
                <a:tab pos="3653999" algn="l"/>
                <a:tab pos="4568399" algn="l"/>
                <a:tab pos="5482799" algn="l"/>
                <a:tab pos="6397200" algn="l"/>
                <a:tab pos="7311600" algn="l"/>
                <a:tab pos="8226000" algn="l"/>
                <a:tab pos="9140400" algn="l"/>
                <a:tab pos="10054800" algn="l"/>
                <a:tab pos="10332720" algn="l"/>
                <a:tab pos="10782000" algn="l"/>
              </a:tabLst>
            </a:pPr>
            <a:r>
              <a:rPr lang="fr-FR" sz="3200" b="1">
                <a:solidFill>
                  <a:srgbClr val="000000"/>
                </a:solidFill>
                <a:latin typeface="Calibri" pitchFamily="34"/>
                <a:ea typeface="Microsoft YaHei" pitchFamily="2"/>
                <a:cs typeface="Microsoft YaHei" pitchFamily="2"/>
              </a:rPr>
              <a:t>	Ne pourrait-on pas </a:t>
            </a:r>
            <a:r>
              <a:rPr lang="fr-FR" sz="3200" b="1" i="1">
                <a:solidFill>
                  <a:srgbClr val="000000"/>
                </a:solidFill>
                <a:latin typeface="Calibri" pitchFamily="34"/>
                <a:ea typeface="Microsoft YaHei" pitchFamily="2"/>
                <a:cs typeface="Microsoft YaHei" pitchFamily="2"/>
              </a:rPr>
              <a:t>mieux </a:t>
            </a:r>
            <a:r>
              <a:rPr lang="fr-FR" sz="3200" b="1">
                <a:solidFill>
                  <a:srgbClr val="000000"/>
                </a:solidFill>
                <a:latin typeface="Calibri" pitchFamily="34"/>
                <a:ea typeface="Microsoft YaHei" pitchFamily="2"/>
                <a:cs typeface="Microsoft YaHei" pitchFamily="2"/>
              </a:rPr>
              <a:t>regrouper les données ?</a:t>
            </a:r>
          </a:p>
        </p:txBody>
      </p:sp>
      <p:sp>
        <p:nvSpPr>
          <p:cNvPr id="4" name="Espace réservé du pied de page 3">
            <a:extLst>
              <a:ext uri="{FF2B5EF4-FFF2-40B4-BE49-F238E27FC236}">
                <a16:creationId xmlns:a16="http://schemas.microsoft.com/office/drawing/2014/main" xmlns="" id="{C0E28D80-8875-4D71-9208-6A49811D94B3}"/>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713001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209059DE-DFF6-4EBF-9448-01E428E8CB7E}"/>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4400" i="1">
                <a:solidFill>
                  <a:srgbClr val="000000"/>
                </a:solidFill>
                <a:latin typeface="Calibri" pitchFamily="34"/>
                <a:ea typeface="Microsoft YaHei" pitchFamily="2"/>
                <a:cs typeface="Microsoft YaHei" pitchFamily="2"/>
              </a:rPr>
              <a:t>k</a:t>
            </a:r>
            <a:r>
              <a:rPr lang="fr-FR" sz="4400">
                <a:solidFill>
                  <a:srgbClr val="000000"/>
                </a:solidFill>
                <a:latin typeface="Calibri" pitchFamily="34"/>
                <a:ea typeface="Microsoft YaHei" pitchFamily="2"/>
                <a:cs typeface="Microsoft YaHei" pitchFamily="2"/>
              </a:rPr>
              <a:t>-anonymat par généralisation </a:t>
            </a:r>
            <a:r>
              <a:rPr lang="fr-FR" sz="3200">
                <a:solidFill>
                  <a:srgbClr val="000000"/>
                </a:solidFill>
                <a:latin typeface="Calibri" pitchFamily="34"/>
                <a:ea typeface="Microsoft YaHei" pitchFamily="2"/>
                <a:cs typeface="Microsoft YaHei" pitchFamily="2"/>
              </a:rPr>
              <a:t>[Sweeney]</a:t>
            </a:r>
          </a:p>
        </p:txBody>
      </p:sp>
      <p:sp>
        <p:nvSpPr>
          <p:cNvPr id="3" name="Forme libre : forme 2">
            <a:extLst>
              <a:ext uri="{FF2B5EF4-FFF2-40B4-BE49-F238E27FC236}">
                <a16:creationId xmlns:a16="http://schemas.microsoft.com/office/drawing/2014/main" xmlns="" id="{0BC29D1A-C965-431C-8F06-90975436C87A}"/>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b="1" dirty="0">
                <a:solidFill>
                  <a:srgbClr val="000000"/>
                </a:solidFill>
                <a:latin typeface="Calibri" pitchFamily="34"/>
                <a:ea typeface="Microsoft YaHei" pitchFamily="2"/>
                <a:cs typeface="Microsoft YaHei" pitchFamily="2"/>
              </a:rPr>
              <a:t>	Idée : </a:t>
            </a:r>
            <a:r>
              <a:rPr lang="fr-FR" sz="3200" dirty="0">
                <a:solidFill>
                  <a:srgbClr val="000000"/>
                </a:solidFill>
                <a:latin typeface="Calibri" pitchFamily="34"/>
                <a:ea typeface="Microsoft YaHei" pitchFamily="2"/>
                <a:cs typeface="Microsoft YaHei" pitchFamily="2"/>
              </a:rPr>
              <a:t> </a:t>
            </a:r>
          </a:p>
          <a:p>
            <a:pPr marL="0" lvl="1">
              <a:spcBef>
                <a:spcPts val="697"/>
              </a:spcBef>
              <a:buClr>
                <a:srgbClr val="000000"/>
              </a:buClr>
              <a:buSzPct val="100000"/>
              <a:buAutoNum type="arabicPeriod"/>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dirty="0">
                <a:solidFill>
                  <a:srgbClr val="000000"/>
                </a:solidFill>
                <a:latin typeface="Calibri" pitchFamily="34"/>
                <a:ea typeface="Microsoft YaHei" pitchFamily="2"/>
                <a:cs typeface="Microsoft YaHei" pitchFamily="2"/>
              </a:rPr>
              <a:t>se doter pour chaque attribut du QID d’un arbre de généralisation</a:t>
            </a:r>
          </a:p>
          <a:p>
            <a:pPr marL="341280" indent="-341280">
              <a:spcBef>
                <a:spcPts val="799"/>
              </a:spcBef>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endParaRPr lang="fr-FR" sz="2800" dirty="0">
              <a:solidFill>
                <a:srgbClr val="000000"/>
              </a:solidFill>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794695D4-E855-4D47-B14F-4F3F1599E527}"/>
              </a:ext>
            </a:extLst>
          </p:cNvPr>
          <p:cNvSpPr/>
          <p:nvPr/>
        </p:nvSpPr>
        <p:spPr>
          <a:xfrm>
            <a:off x="3238319" y="6286319"/>
            <a:ext cx="1285200" cy="42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18500</a:t>
            </a:r>
          </a:p>
        </p:txBody>
      </p:sp>
      <p:sp>
        <p:nvSpPr>
          <p:cNvPr id="5" name="Forme libre : forme 4">
            <a:extLst>
              <a:ext uri="{FF2B5EF4-FFF2-40B4-BE49-F238E27FC236}">
                <a16:creationId xmlns:a16="http://schemas.microsoft.com/office/drawing/2014/main" xmlns="" id="{4E42C56E-8F85-486D-B3D2-0C69D99C1AC3}"/>
              </a:ext>
            </a:extLst>
          </p:cNvPr>
          <p:cNvSpPr/>
          <p:nvPr/>
        </p:nvSpPr>
        <p:spPr>
          <a:xfrm>
            <a:off x="4667159" y="6286319"/>
            <a:ext cx="1285560" cy="42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18510</a:t>
            </a:r>
          </a:p>
        </p:txBody>
      </p:sp>
      <p:sp>
        <p:nvSpPr>
          <p:cNvPr id="6" name="Forme libre : forme 5">
            <a:extLst>
              <a:ext uri="{FF2B5EF4-FFF2-40B4-BE49-F238E27FC236}">
                <a16:creationId xmlns:a16="http://schemas.microsoft.com/office/drawing/2014/main" xmlns="" id="{7768D13A-9C1C-420B-AC8F-348133E00F72}"/>
              </a:ext>
            </a:extLst>
          </p:cNvPr>
          <p:cNvSpPr/>
          <p:nvPr/>
        </p:nvSpPr>
        <p:spPr>
          <a:xfrm>
            <a:off x="1809840" y="6286319"/>
            <a:ext cx="1285560" cy="42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18000</a:t>
            </a:r>
          </a:p>
        </p:txBody>
      </p:sp>
      <p:sp>
        <p:nvSpPr>
          <p:cNvPr id="7" name="Forme libre : forme 6">
            <a:extLst>
              <a:ext uri="{FF2B5EF4-FFF2-40B4-BE49-F238E27FC236}">
                <a16:creationId xmlns:a16="http://schemas.microsoft.com/office/drawing/2014/main" xmlns="" id="{B5627E50-A8DF-41DF-93A6-745C805272D5}"/>
              </a:ext>
            </a:extLst>
          </p:cNvPr>
          <p:cNvSpPr/>
          <p:nvPr/>
        </p:nvSpPr>
        <p:spPr>
          <a:xfrm>
            <a:off x="3238319" y="5286240"/>
            <a:ext cx="1285200" cy="42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Cher</a:t>
            </a:r>
          </a:p>
        </p:txBody>
      </p:sp>
      <p:sp>
        <p:nvSpPr>
          <p:cNvPr id="8" name="Forme libre : forme 7">
            <a:extLst>
              <a:ext uri="{FF2B5EF4-FFF2-40B4-BE49-F238E27FC236}">
                <a16:creationId xmlns:a16="http://schemas.microsoft.com/office/drawing/2014/main" xmlns="" id="{6E5E88BA-C526-4D7D-9B40-B08F91ED909E}"/>
              </a:ext>
            </a:extLst>
          </p:cNvPr>
          <p:cNvSpPr/>
          <p:nvPr/>
        </p:nvSpPr>
        <p:spPr>
          <a:xfrm>
            <a:off x="7595760" y="6286319"/>
            <a:ext cx="1285560" cy="42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69100</a:t>
            </a:r>
          </a:p>
        </p:txBody>
      </p:sp>
      <p:sp>
        <p:nvSpPr>
          <p:cNvPr id="9" name="Forme libre : forme 8">
            <a:extLst>
              <a:ext uri="{FF2B5EF4-FFF2-40B4-BE49-F238E27FC236}">
                <a16:creationId xmlns:a16="http://schemas.microsoft.com/office/drawing/2014/main" xmlns="" id="{79CF07C9-C688-4E2B-82C6-DFC51C647171}"/>
              </a:ext>
            </a:extLst>
          </p:cNvPr>
          <p:cNvSpPr/>
          <p:nvPr/>
        </p:nvSpPr>
        <p:spPr>
          <a:xfrm>
            <a:off x="9024960" y="6286319"/>
            <a:ext cx="1285560" cy="42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69300</a:t>
            </a:r>
          </a:p>
        </p:txBody>
      </p:sp>
      <p:sp>
        <p:nvSpPr>
          <p:cNvPr id="10" name="Forme libre : forme 9">
            <a:extLst>
              <a:ext uri="{FF2B5EF4-FFF2-40B4-BE49-F238E27FC236}">
                <a16:creationId xmlns:a16="http://schemas.microsoft.com/office/drawing/2014/main" xmlns="" id="{4D0BAF36-8895-4C72-B908-B0A4DF3D58E9}"/>
              </a:ext>
            </a:extLst>
          </p:cNvPr>
          <p:cNvSpPr/>
          <p:nvPr/>
        </p:nvSpPr>
        <p:spPr>
          <a:xfrm>
            <a:off x="6167280" y="6286319"/>
            <a:ext cx="1285560" cy="42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69000</a:t>
            </a:r>
          </a:p>
        </p:txBody>
      </p:sp>
      <p:sp>
        <p:nvSpPr>
          <p:cNvPr id="11" name="Forme libre : forme 10">
            <a:extLst>
              <a:ext uri="{FF2B5EF4-FFF2-40B4-BE49-F238E27FC236}">
                <a16:creationId xmlns:a16="http://schemas.microsoft.com/office/drawing/2014/main" xmlns="" id="{0EBFC7EC-70B6-4FCA-977B-2142D7D03188}"/>
              </a:ext>
            </a:extLst>
          </p:cNvPr>
          <p:cNvSpPr/>
          <p:nvPr/>
        </p:nvSpPr>
        <p:spPr>
          <a:xfrm>
            <a:off x="7595760" y="5286240"/>
            <a:ext cx="1285560" cy="42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dirty="0">
                <a:solidFill>
                  <a:srgbClr val="000000"/>
                </a:solidFill>
                <a:latin typeface="Calibri" pitchFamily="34"/>
                <a:ea typeface="Arial" pitchFamily="2"/>
                <a:cs typeface="Arial" pitchFamily="2"/>
              </a:rPr>
              <a:t>Rhône</a:t>
            </a:r>
          </a:p>
        </p:txBody>
      </p:sp>
      <p:sp>
        <p:nvSpPr>
          <p:cNvPr id="12" name="Connecteur droit 11">
            <a:extLst>
              <a:ext uri="{FF2B5EF4-FFF2-40B4-BE49-F238E27FC236}">
                <a16:creationId xmlns:a16="http://schemas.microsoft.com/office/drawing/2014/main" xmlns="" id="{C74DA6D9-0F1B-4B8B-9094-57856A6A9F33}"/>
              </a:ext>
            </a:extLst>
          </p:cNvPr>
          <p:cNvSpPr/>
          <p:nvPr/>
        </p:nvSpPr>
        <p:spPr>
          <a:xfrm flipV="1">
            <a:off x="2452440" y="5713201"/>
            <a:ext cx="1428481" cy="574559"/>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13" name="Connecteur droit 12">
            <a:extLst>
              <a:ext uri="{FF2B5EF4-FFF2-40B4-BE49-F238E27FC236}">
                <a16:creationId xmlns:a16="http://schemas.microsoft.com/office/drawing/2014/main" xmlns="" id="{11725D22-D2E3-4263-8E74-99FC725C6136}"/>
              </a:ext>
            </a:extLst>
          </p:cNvPr>
          <p:cNvSpPr/>
          <p:nvPr/>
        </p:nvSpPr>
        <p:spPr>
          <a:xfrm flipV="1">
            <a:off x="3879840" y="5715000"/>
            <a:ext cx="1440" cy="57456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14" name="Connecteur droit 13">
            <a:extLst>
              <a:ext uri="{FF2B5EF4-FFF2-40B4-BE49-F238E27FC236}">
                <a16:creationId xmlns:a16="http://schemas.microsoft.com/office/drawing/2014/main" xmlns="" id="{083C0619-D84D-44D7-943E-9DE0ED3BA4B2}"/>
              </a:ext>
            </a:extLst>
          </p:cNvPr>
          <p:cNvSpPr/>
          <p:nvPr/>
        </p:nvSpPr>
        <p:spPr>
          <a:xfrm flipH="1" flipV="1">
            <a:off x="3879481" y="5713201"/>
            <a:ext cx="1432079" cy="574559"/>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15" name="Connecteur droit 14">
            <a:extLst>
              <a:ext uri="{FF2B5EF4-FFF2-40B4-BE49-F238E27FC236}">
                <a16:creationId xmlns:a16="http://schemas.microsoft.com/office/drawing/2014/main" xmlns="" id="{1F53BE76-1D94-46D3-B2A5-F000379615C2}"/>
              </a:ext>
            </a:extLst>
          </p:cNvPr>
          <p:cNvSpPr/>
          <p:nvPr/>
        </p:nvSpPr>
        <p:spPr>
          <a:xfrm flipV="1">
            <a:off x="6808080" y="5713201"/>
            <a:ext cx="1428840" cy="574559"/>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16" name="Connecteur droit 15">
            <a:extLst>
              <a:ext uri="{FF2B5EF4-FFF2-40B4-BE49-F238E27FC236}">
                <a16:creationId xmlns:a16="http://schemas.microsoft.com/office/drawing/2014/main" xmlns="" id="{8CDEAD76-9ED1-42C1-91AB-1723D93E8252}"/>
              </a:ext>
            </a:extLst>
          </p:cNvPr>
          <p:cNvSpPr/>
          <p:nvPr/>
        </p:nvSpPr>
        <p:spPr>
          <a:xfrm flipV="1">
            <a:off x="8238720" y="5715000"/>
            <a:ext cx="1800" cy="57456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17" name="Connecteur droit 16">
            <a:extLst>
              <a:ext uri="{FF2B5EF4-FFF2-40B4-BE49-F238E27FC236}">
                <a16:creationId xmlns:a16="http://schemas.microsoft.com/office/drawing/2014/main" xmlns="" id="{4F03DBD6-EC17-40C6-B821-143542DC645E}"/>
              </a:ext>
            </a:extLst>
          </p:cNvPr>
          <p:cNvSpPr/>
          <p:nvPr/>
        </p:nvSpPr>
        <p:spPr>
          <a:xfrm flipH="1" flipV="1">
            <a:off x="8236920" y="5713201"/>
            <a:ext cx="1431720" cy="574559"/>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18" name="Forme libre : forme 17">
            <a:extLst>
              <a:ext uri="{FF2B5EF4-FFF2-40B4-BE49-F238E27FC236}">
                <a16:creationId xmlns:a16="http://schemas.microsoft.com/office/drawing/2014/main" xmlns="" id="{934ED1E0-0CC0-4A40-AA72-7BEF538082A5}"/>
              </a:ext>
            </a:extLst>
          </p:cNvPr>
          <p:cNvSpPr/>
          <p:nvPr/>
        </p:nvSpPr>
        <p:spPr>
          <a:xfrm>
            <a:off x="3952561" y="4143240"/>
            <a:ext cx="1571759" cy="571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Centre Val de Loire</a:t>
            </a:r>
          </a:p>
        </p:txBody>
      </p:sp>
      <p:sp>
        <p:nvSpPr>
          <p:cNvPr id="19" name="Forme libre : forme 18">
            <a:extLst>
              <a:ext uri="{FF2B5EF4-FFF2-40B4-BE49-F238E27FC236}">
                <a16:creationId xmlns:a16="http://schemas.microsoft.com/office/drawing/2014/main" xmlns="" id="{B18E1C84-73D5-4F34-A887-3683C622C012}"/>
              </a:ext>
            </a:extLst>
          </p:cNvPr>
          <p:cNvSpPr/>
          <p:nvPr/>
        </p:nvSpPr>
        <p:spPr>
          <a:xfrm>
            <a:off x="6452761" y="4143240"/>
            <a:ext cx="1714319" cy="571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dirty="0">
                <a:solidFill>
                  <a:srgbClr val="000000"/>
                </a:solidFill>
                <a:latin typeface="Calibri" pitchFamily="34"/>
                <a:ea typeface="Arial" pitchFamily="2"/>
                <a:cs typeface="Arial" pitchFamily="2"/>
              </a:rPr>
              <a:t>Auvergne</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dirty="0">
                <a:solidFill>
                  <a:srgbClr val="000000"/>
                </a:solidFill>
                <a:latin typeface="Calibri" pitchFamily="34"/>
                <a:ea typeface="Arial" pitchFamily="2"/>
                <a:cs typeface="Arial" pitchFamily="2"/>
              </a:rPr>
              <a:t>Rhône Alpes</a:t>
            </a:r>
          </a:p>
        </p:txBody>
      </p:sp>
      <p:sp>
        <p:nvSpPr>
          <p:cNvPr id="20" name="Forme libre : forme 19">
            <a:extLst>
              <a:ext uri="{FF2B5EF4-FFF2-40B4-BE49-F238E27FC236}">
                <a16:creationId xmlns:a16="http://schemas.microsoft.com/office/drawing/2014/main" xmlns="" id="{074F9798-2C22-4AA2-A38C-4DC35867010F}"/>
              </a:ext>
            </a:extLst>
          </p:cNvPr>
          <p:cNvSpPr/>
          <p:nvPr/>
        </p:nvSpPr>
        <p:spPr>
          <a:xfrm>
            <a:off x="5381759" y="3142799"/>
            <a:ext cx="1285560" cy="42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000"/>
          </a:solidFill>
          <a:ln w="25560" cap="sq">
            <a:solidFill>
              <a:srgbClr val="000000"/>
            </a:solidFill>
            <a:prstDash val="solid"/>
            <a:miter/>
          </a:ln>
        </p:spPr>
        <p:txBody>
          <a:bodyPr vert="horz" wrap="square" lIns="90000" tIns="46800" rIns="90000" bIns="4680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Calibri" pitchFamily="34"/>
                <a:ea typeface="Arial" pitchFamily="2"/>
                <a:cs typeface="Arial" pitchFamily="2"/>
              </a:rPr>
              <a:t>France</a:t>
            </a:r>
          </a:p>
        </p:txBody>
      </p:sp>
      <p:sp>
        <p:nvSpPr>
          <p:cNvPr id="21" name="Connecteur droit 20">
            <a:extLst>
              <a:ext uri="{FF2B5EF4-FFF2-40B4-BE49-F238E27FC236}">
                <a16:creationId xmlns:a16="http://schemas.microsoft.com/office/drawing/2014/main" xmlns="" id="{4C009252-30AF-4402-A88A-5F27A36114C2}"/>
              </a:ext>
            </a:extLst>
          </p:cNvPr>
          <p:cNvSpPr/>
          <p:nvPr/>
        </p:nvSpPr>
        <p:spPr>
          <a:xfrm flipV="1">
            <a:off x="3880920" y="4712400"/>
            <a:ext cx="857520" cy="57492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22" name="Connecteur droit 21">
            <a:extLst>
              <a:ext uri="{FF2B5EF4-FFF2-40B4-BE49-F238E27FC236}">
                <a16:creationId xmlns:a16="http://schemas.microsoft.com/office/drawing/2014/main" xmlns="" id="{906AA802-1783-4ED0-BB37-F728A09D99DE}"/>
              </a:ext>
            </a:extLst>
          </p:cNvPr>
          <p:cNvSpPr/>
          <p:nvPr/>
        </p:nvSpPr>
        <p:spPr>
          <a:xfrm flipH="1" flipV="1">
            <a:off x="7308120" y="4712400"/>
            <a:ext cx="932040" cy="57492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23" name="Connecteur droit 22">
            <a:extLst>
              <a:ext uri="{FF2B5EF4-FFF2-40B4-BE49-F238E27FC236}">
                <a16:creationId xmlns:a16="http://schemas.microsoft.com/office/drawing/2014/main" xmlns="" id="{356A5F1B-65F7-4DE6-8EF4-85DE1D7260C6}"/>
              </a:ext>
            </a:extLst>
          </p:cNvPr>
          <p:cNvSpPr/>
          <p:nvPr/>
        </p:nvSpPr>
        <p:spPr>
          <a:xfrm flipH="1" flipV="1">
            <a:off x="6022200" y="3569400"/>
            <a:ext cx="1289160" cy="57492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24" name="Connecteur droit 23">
            <a:extLst>
              <a:ext uri="{FF2B5EF4-FFF2-40B4-BE49-F238E27FC236}">
                <a16:creationId xmlns:a16="http://schemas.microsoft.com/office/drawing/2014/main" xmlns="" id="{63A0D2F2-C32B-4EB0-A73D-D27D5F799296}"/>
              </a:ext>
            </a:extLst>
          </p:cNvPr>
          <p:cNvSpPr/>
          <p:nvPr/>
        </p:nvSpPr>
        <p:spPr>
          <a:xfrm flipV="1">
            <a:off x="4738440" y="3569400"/>
            <a:ext cx="1285920" cy="57492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Tree>
    <p:extLst>
      <p:ext uri="{BB962C8B-B14F-4D97-AF65-F5344CB8AC3E}">
        <p14:creationId xmlns:p14="http://schemas.microsoft.com/office/powerpoint/2010/main" xmlns="" val="65204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F137EAE7-49A7-49EF-A48B-6AE8BE52C835}"/>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4400" i="1">
                <a:solidFill>
                  <a:srgbClr val="000000"/>
                </a:solidFill>
                <a:latin typeface="Calibri" pitchFamily="34"/>
                <a:ea typeface="Microsoft YaHei" pitchFamily="2"/>
                <a:cs typeface="Microsoft YaHei" pitchFamily="2"/>
              </a:rPr>
              <a:t>k</a:t>
            </a:r>
            <a:r>
              <a:rPr lang="fr-FR" sz="4400">
                <a:solidFill>
                  <a:srgbClr val="000000"/>
                </a:solidFill>
                <a:latin typeface="Calibri" pitchFamily="34"/>
                <a:ea typeface="Microsoft YaHei" pitchFamily="2"/>
                <a:cs typeface="Microsoft YaHei" pitchFamily="2"/>
              </a:rPr>
              <a:t>-anonymat par généralisation </a:t>
            </a:r>
            <a:r>
              <a:rPr lang="fr-FR" sz="3200">
                <a:solidFill>
                  <a:srgbClr val="000000"/>
                </a:solidFill>
                <a:latin typeface="Calibri" pitchFamily="34"/>
                <a:ea typeface="Microsoft YaHei" pitchFamily="2"/>
                <a:cs typeface="Microsoft YaHei" pitchFamily="2"/>
              </a:rPr>
              <a:t>[Sweeney]</a:t>
            </a:r>
          </a:p>
        </p:txBody>
      </p:sp>
      <p:sp>
        <p:nvSpPr>
          <p:cNvPr id="3" name="Forme libre : forme 2">
            <a:extLst>
              <a:ext uri="{FF2B5EF4-FFF2-40B4-BE49-F238E27FC236}">
                <a16:creationId xmlns:a16="http://schemas.microsoft.com/office/drawing/2014/main" xmlns="" id="{20558FFB-0F2E-4DD6-BCAC-A09DCC38345C}"/>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b="1" dirty="0">
                <a:solidFill>
                  <a:srgbClr val="000000"/>
                </a:solidFill>
                <a:latin typeface="Calibri" pitchFamily="34"/>
                <a:ea typeface="Microsoft YaHei" pitchFamily="2"/>
                <a:cs typeface="Microsoft YaHei" pitchFamily="2"/>
              </a:rPr>
              <a:t>	Idée : </a:t>
            </a:r>
            <a:r>
              <a:rPr lang="fr-FR" sz="3200" dirty="0">
                <a:solidFill>
                  <a:srgbClr val="000000"/>
                </a:solidFill>
                <a:latin typeface="Calibri" pitchFamily="34"/>
                <a:ea typeface="Microsoft YaHei" pitchFamily="2"/>
                <a:cs typeface="Microsoft YaHei" pitchFamily="2"/>
              </a:rPr>
              <a:t> </a:t>
            </a:r>
          </a:p>
          <a:p>
            <a:pPr marL="0" lvl="1">
              <a:spcBef>
                <a:spcPts val="697"/>
              </a:spcBef>
              <a:buClr>
                <a:srgbClr val="000000"/>
              </a:buClr>
              <a:buSzPct val="100000"/>
              <a:buAutoNum type="arabicPeriod"/>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dirty="0">
                <a:solidFill>
                  <a:srgbClr val="000000"/>
                </a:solidFill>
                <a:latin typeface="Calibri" pitchFamily="34"/>
                <a:ea typeface="Microsoft YaHei" pitchFamily="2"/>
                <a:cs typeface="Microsoft YaHei" pitchFamily="2"/>
              </a:rPr>
              <a:t>se doter pour chaque attribut du QID d’un arbre de généralisation</a:t>
            </a:r>
          </a:p>
          <a:p>
            <a:pPr marL="0" lvl="1">
              <a:spcBef>
                <a:spcPts val="697"/>
              </a:spcBef>
              <a:buClr>
                <a:srgbClr val="000000"/>
              </a:buClr>
              <a:buSzPct val="100000"/>
              <a:buAutoNum type="arabicPeriod"/>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dirty="0">
                <a:solidFill>
                  <a:srgbClr val="000000"/>
                </a:solidFill>
                <a:latin typeface="Calibri" pitchFamily="34"/>
                <a:ea typeface="Microsoft YaHei" pitchFamily="2"/>
                <a:cs typeface="Microsoft YaHei" pitchFamily="2"/>
              </a:rPr>
              <a:t>Généraliser la valeur de certains attributs jusqu’à ce que tous les nuplets soient identiques à au moins </a:t>
            </a:r>
            <a:r>
              <a:rPr lang="fr-FR" sz="2800" i="1" dirty="0">
                <a:solidFill>
                  <a:srgbClr val="000000"/>
                </a:solidFill>
                <a:latin typeface="Calibri" pitchFamily="34"/>
                <a:ea typeface="Microsoft YaHei" pitchFamily="2"/>
                <a:cs typeface="Microsoft YaHei" pitchFamily="2"/>
              </a:rPr>
              <a:t>k-1</a:t>
            </a:r>
            <a:r>
              <a:rPr lang="fr-FR" sz="2800" dirty="0">
                <a:solidFill>
                  <a:srgbClr val="000000"/>
                </a:solidFill>
                <a:latin typeface="Calibri" pitchFamily="34"/>
                <a:ea typeface="Microsoft YaHei" pitchFamily="2"/>
                <a:cs typeface="Microsoft YaHei" pitchFamily="2"/>
              </a:rPr>
              <a:t> autres</a:t>
            </a:r>
          </a:p>
          <a:p>
            <a:pPr marL="341280" indent="-341280">
              <a:spcBef>
                <a:spcPts val="799"/>
              </a:spcBef>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endParaRPr lang="fr-FR" sz="2800" dirty="0">
              <a:solidFill>
                <a:srgbClr val="000000"/>
              </a:solidFill>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68DF9B7C-A814-4191-9A02-36FF402480D6}"/>
              </a:ext>
            </a:extLst>
          </p:cNvPr>
          <p:cNvSpPr/>
          <p:nvPr/>
        </p:nvSpPr>
        <p:spPr>
          <a:xfrm>
            <a:off x="4451159" y="4928760"/>
            <a:ext cx="3808922"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dirty="0">
                <a:solidFill>
                  <a:srgbClr val="000000"/>
                </a:solidFill>
                <a:latin typeface="Arial" pitchFamily="2"/>
                <a:ea typeface="Arial" pitchFamily="2"/>
                <a:cs typeface="Arial" pitchFamily="2"/>
              </a:rPr>
              <a:t>Sue	</a:t>
            </a:r>
            <a:r>
              <a:rPr lang="fr-FR" sz="1600" dirty="0">
                <a:solidFill>
                  <a:srgbClr val="000000"/>
                </a:solidFill>
                <a:latin typeface="Arial" pitchFamily="2"/>
                <a:ea typeface="Arial" pitchFamily="2"/>
                <a:cs typeface="Arial" pitchFamily="2"/>
              </a:rPr>
              <a:t>18000	22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dirty="0">
                <a:solidFill>
                  <a:srgbClr val="000000"/>
                </a:solidFill>
                <a:latin typeface="Arial" pitchFamily="2"/>
                <a:ea typeface="Arial" pitchFamily="2"/>
                <a:cs typeface="Arial" pitchFamily="2"/>
              </a:rPr>
              <a:t>Pat 	</a:t>
            </a:r>
            <a:r>
              <a:rPr lang="fr-FR" sz="1600" dirty="0">
                <a:solidFill>
                  <a:srgbClr val="000000"/>
                </a:solidFill>
                <a:latin typeface="Arial" pitchFamily="2"/>
                <a:ea typeface="Arial" pitchFamily="2"/>
                <a:cs typeface="Arial" pitchFamily="2"/>
              </a:rPr>
              <a:t>69000	27	70     </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dirty="0">
                <a:solidFill>
                  <a:srgbClr val="000000"/>
                </a:solidFill>
                <a:latin typeface="Arial" pitchFamily="2"/>
                <a:ea typeface="Arial" pitchFamily="2"/>
                <a:cs typeface="Arial" pitchFamily="2"/>
              </a:rPr>
              <a:t>Bob	</a:t>
            </a:r>
            <a:r>
              <a:rPr lang="fr-FR" sz="1600" dirty="0">
                <a:solidFill>
                  <a:srgbClr val="000000"/>
                </a:solidFill>
                <a:latin typeface="Arial" pitchFamily="2"/>
                <a:ea typeface="Arial" pitchFamily="2"/>
                <a:cs typeface="Arial" pitchFamily="2"/>
              </a:rPr>
              <a:t>18500	21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dirty="0">
                <a:solidFill>
                  <a:srgbClr val="000000"/>
                </a:solidFill>
                <a:latin typeface="Arial" pitchFamily="2"/>
                <a:ea typeface="Arial" pitchFamily="2"/>
                <a:cs typeface="Arial" pitchFamily="2"/>
              </a:rPr>
              <a:t>Bill	</a:t>
            </a:r>
            <a:r>
              <a:rPr lang="fr-FR" sz="1600" dirty="0">
                <a:solidFill>
                  <a:srgbClr val="000000"/>
                </a:solidFill>
                <a:latin typeface="Arial" pitchFamily="2"/>
                <a:ea typeface="Arial" pitchFamily="2"/>
                <a:cs typeface="Arial" pitchFamily="2"/>
              </a:rPr>
              <a:t>18510	20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dirty="0">
                <a:solidFill>
                  <a:srgbClr val="000000"/>
                </a:solidFill>
                <a:latin typeface="Arial" pitchFamily="2"/>
                <a:ea typeface="Arial" pitchFamily="2"/>
                <a:cs typeface="Arial" pitchFamily="2"/>
              </a:rPr>
              <a:t>Dan	</a:t>
            </a:r>
            <a:r>
              <a:rPr lang="fr-FR" sz="1600" dirty="0">
                <a:solidFill>
                  <a:srgbClr val="000000"/>
                </a:solidFill>
                <a:latin typeface="Arial" pitchFamily="2"/>
                <a:ea typeface="Arial" pitchFamily="2"/>
                <a:cs typeface="Arial" pitchFamily="2"/>
              </a:rPr>
              <a:t>69100	26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dirty="0">
                <a:solidFill>
                  <a:srgbClr val="000000"/>
                </a:solidFill>
                <a:latin typeface="Arial" pitchFamily="2"/>
                <a:ea typeface="Arial" pitchFamily="2"/>
                <a:cs typeface="Arial" pitchFamily="2"/>
              </a:rPr>
              <a:t>Sam	</a:t>
            </a:r>
            <a:r>
              <a:rPr lang="fr-FR" sz="1600" dirty="0">
                <a:solidFill>
                  <a:srgbClr val="000000"/>
                </a:solidFill>
                <a:latin typeface="Arial" pitchFamily="2"/>
                <a:ea typeface="Arial" pitchFamily="2"/>
                <a:cs typeface="Arial" pitchFamily="2"/>
              </a:rPr>
              <a:t>69300	28	75</a:t>
            </a:r>
          </a:p>
        </p:txBody>
      </p:sp>
      <p:sp>
        <p:nvSpPr>
          <p:cNvPr id="5" name="Forme libre : forme 4">
            <a:extLst>
              <a:ext uri="{FF2B5EF4-FFF2-40B4-BE49-F238E27FC236}">
                <a16:creationId xmlns:a16="http://schemas.microsoft.com/office/drawing/2014/main" xmlns="" id="{4CEA61EC-D02B-4C40-ABDB-B7FDE5D221D9}"/>
              </a:ext>
            </a:extLst>
          </p:cNvPr>
          <p:cNvSpPr/>
          <p:nvPr/>
        </p:nvSpPr>
        <p:spPr>
          <a:xfrm>
            <a:off x="4451160" y="4588025"/>
            <a:ext cx="3808922"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Arial" pitchFamily="2"/>
                <a:cs typeface="Arial" pitchFamily="2"/>
              </a:rPr>
              <a:t>Nom	</a:t>
            </a:r>
            <a:r>
              <a:rPr lang="fr-FR" sz="1600" b="1" dirty="0">
                <a:solidFill>
                  <a:srgbClr val="000000"/>
                </a:solidFill>
                <a:latin typeface="Arial" pitchFamily="2"/>
                <a:ea typeface="Arial" pitchFamily="2"/>
                <a:cs typeface="Arial" pitchFamily="2"/>
              </a:rPr>
              <a:t>CP	Age    Conso Elec</a:t>
            </a:r>
          </a:p>
        </p:txBody>
      </p:sp>
      <p:sp>
        <p:nvSpPr>
          <p:cNvPr id="6" name="Forme libre : forme 5">
            <a:extLst>
              <a:ext uri="{FF2B5EF4-FFF2-40B4-BE49-F238E27FC236}">
                <a16:creationId xmlns:a16="http://schemas.microsoft.com/office/drawing/2014/main" xmlns="" id="{488BB06D-9CF2-4967-8731-9800EDE7B765}"/>
              </a:ext>
            </a:extLst>
          </p:cNvPr>
          <p:cNvSpPr/>
          <p:nvPr/>
        </p:nvSpPr>
        <p:spPr>
          <a:xfrm>
            <a:off x="4381320" y="4409640"/>
            <a:ext cx="396004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a:solidFill>
                <a:srgbClr val="000000"/>
              </a:solidFill>
              <a:latin typeface="Arial" pitchFamily="2"/>
              <a:ea typeface="Arial" pitchFamily="2"/>
              <a:cs typeface="Arial" pitchFamily="2"/>
            </a:endParaRPr>
          </a:p>
        </p:txBody>
      </p:sp>
      <p:sp>
        <p:nvSpPr>
          <p:cNvPr id="7" name="Forme libre : forme 6">
            <a:extLst>
              <a:ext uri="{FF2B5EF4-FFF2-40B4-BE49-F238E27FC236}">
                <a16:creationId xmlns:a16="http://schemas.microsoft.com/office/drawing/2014/main" xmlns="" id="{28026337-32FB-428A-AC18-727ECAA264CA}"/>
              </a:ext>
            </a:extLst>
          </p:cNvPr>
          <p:cNvSpPr/>
          <p:nvPr/>
        </p:nvSpPr>
        <p:spPr>
          <a:xfrm>
            <a:off x="5022479" y="6559200"/>
            <a:ext cx="214632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990">
                <a:solidFill>
                  <a:srgbClr val="000000"/>
                </a:solidFill>
                <a:latin typeface="Arial" pitchFamily="2"/>
                <a:ea typeface="Arial" pitchFamily="2"/>
                <a:cs typeface="Arial" pitchFamily="2"/>
              </a:rPr>
              <a:t>Données brutes</a:t>
            </a:r>
          </a:p>
        </p:txBody>
      </p:sp>
    </p:spTree>
    <p:extLst>
      <p:ext uri="{BB962C8B-B14F-4D97-AF65-F5344CB8AC3E}">
        <p14:creationId xmlns:p14="http://schemas.microsoft.com/office/powerpoint/2010/main" xmlns="" val="161886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3069ADAA-0A3B-4DC9-9476-C8A0862C9BD7}"/>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noAutofit/>
          </a:bodyPr>
          <a:lstStyle/>
          <a:p>
            <a:pPr algn="ctr"/>
            <a:r>
              <a:rPr lang="fr-FR" sz="4400" i="1">
                <a:latin typeface="Calibri" pitchFamily="34"/>
                <a:ea typeface="Microsoft YaHei" pitchFamily="2"/>
                <a:cs typeface="Microsoft YaHei" pitchFamily="2"/>
              </a:rPr>
              <a:t>k</a:t>
            </a:r>
            <a:r>
              <a:rPr lang="fr-FR" sz="4400">
                <a:latin typeface="Calibri" pitchFamily="34"/>
                <a:ea typeface="Microsoft YaHei" pitchFamily="2"/>
                <a:cs typeface="Microsoft YaHei" pitchFamily="2"/>
              </a:rPr>
              <a:t>-anonymat par généralisation </a:t>
            </a:r>
            <a:r>
              <a:rPr lang="fr-FR" sz="3200">
                <a:latin typeface="Calibri" pitchFamily="34"/>
                <a:ea typeface="Microsoft YaHei" pitchFamily="2"/>
                <a:cs typeface="Microsoft YaHei" pitchFamily="2"/>
              </a:rPr>
              <a:t>[Sweeney]</a:t>
            </a:r>
          </a:p>
        </p:txBody>
      </p:sp>
      <p:sp>
        <p:nvSpPr>
          <p:cNvPr id="3" name="Forme libre : forme 2">
            <a:extLst>
              <a:ext uri="{FF2B5EF4-FFF2-40B4-BE49-F238E27FC236}">
                <a16:creationId xmlns:a16="http://schemas.microsoft.com/office/drawing/2014/main" xmlns="" id="{665C4DF6-AF6D-4D6A-9E01-ACA037E04EBB}"/>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b="1" dirty="0">
                <a:latin typeface="Calibri" pitchFamily="34"/>
                <a:ea typeface="Microsoft YaHei" pitchFamily="2"/>
                <a:cs typeface="Microsoft YaHei" pitchFamily="2"/>
              </a:rPr>
              <a:t>	Idée : </a:t>
            </a:r>
            <a:r>
              <a:rPr lang="fr-FR" sz="3200" dirty="0">
                <a:latin typeface="Calibri" pitchFamily="34"/>
                <a:ea typeface="Microsoft YaHei" pitchFamily="2"/>
                <a:cs typeface="Microsoft YaHei" pitchFamily="2"/>
              </a:rPr>
              <a:t> </a:t>
            </a:r>
          </a:p>
          <a:p>
            <a:pPr marL="0" lvl="1">
              <a:spcBef>
                <a:spcPts val="697"/>
              </a:spcBef>
              <a:buClr>
                <a:srgbClr val="000000"/>
              </a:buClr>
              <a:buSzPct val="100000"/>
              <a:buAutoNum type="arabicPeriod"/>
            </a:pPr>
            <a:r>
              <a:rPr lang="fr-FR" sz="2800" dirty="0">
                <a:solidFill>
                  <a:srgbClr val="000000"/>
                </a:solidFill>
                <a:latin typeface="Calibri" pitchFamily="34"/>
                <a:ea typeface="Microsoft YaHei" pitchFamily="2"/>
                <a:cs typeface="Microsoft YaHei" pitchFamily="2"/>
              </a:rPr>
              <a:t>se doter pour chaque attribut du QID d’un arbre de généralisation</a:t>
            </a:r>
          </a:p>
          <a:p>
            <a:pPr marL="0" lvl="1">
              <a:spcBef>
                <a:spcPts val="697"/>
              </a:spcBef>
              <a:buClr>
                <a:srgbClr val="000000"/>
              </a:buClr>
              <a:buSzPct val="100000"/>
              <a:buAutoNum type="arabicPeriod"/>
            </a:pPr>
            <a:r>
              <a:rPr lang="fr-FR" sz="2800" dirty="0">
                <a:solidFill>
                  <a:srgbClr val="000000"/>
                </a:solidFill>
                <a:latin typeface="Calibri" pitchFamily="34"/>
                <a:ea typeface="Microsoft YaHei" pitchFamily="2"/>
                <a:cs typeface="Microsoft YaHei" pitchFamily="2"/>
              </a:rPr>
              <a:t>Généraliser la valeur de certains attributs jusqu’à ce que tous les </a:t>
            </a:r>
            <a:r>
              <a:rPr lang="fr-FR" sz="2800" dirty="0" err="1">
                <a:solidFill>
                  <a:srgbClr val="000000"/>
                </a:solidFill>
                <a:latin typeface="Calibri" pitchFamily="34"/>
                <a:ea typeface="Microsoft YaHei" pitchFamily="2"/>
                <a:cs typeface="Microsoft YaHei" pitchFamily="2"/>
              </a:rPr>
              <a:t>nuplets</a:t>
            </a:r>
            <a:r>
              <a:rPr lang="fr-FR" sz="2800" dirty="0">
                <a:solidFill>
                  <a:srgbClr val="000000"/>
                </a:solidFill>
                <a:latin typeface="Calibri" pitchFamily="34"/>
                <a:ea typeface="Microsoft YaHei" pitchFamily="2"/>
                <a:cs typeface="Microsoft YaHei" pitchFamily="2"/>
              </a:rPr>
              <a:t> soient identiques à au moins </a:t>
            </a:r>
            <a:r>
              <a:rPr lang="fr-FR" sz="2800" i="1" dirty="0">
                <a:solidFill>
                  <a:srgbClr val="000000"/>
                </a:solidFill>
                <a:latin typeface="Calibri" pitchFamily="34"/>
                <a:ea typeface="Microsoft YaHei" pitchFamily="2"/>
                <a:cs typeface="Microsoft YaHei" pitchFamily="2"/>
              </a:rPr>
              <a:t>k-1</a:t>
            </a:r>
            <a:r>
              <a:rPr lang="fr-FR" sz="2800" dirty="0">
                <a:solidFill>
                  <a:srgbClr val="000000"/>
                </a:solidFill>
                <a:latin typeface="Calibri" pitchFamily="34"/>
                <a:ea typeface="Microsoft YaHei" pitchFamily="2"/>
                <a:cs typeface="Microsoft YaHei" pitchFamily="2"/>
              </a:rPr>
              <a:t> autres</a:t>
            </a:r>
          </a:p>
          <a:p>
            <a:pPr marL="341280" indent="-341280">
              <a:spcBef>
                <a:spcPts val="799"/>
              </a:spcBef>
            </a:pPr>
            <a:endParaRPr lang="fr-FR" sz="2800" dirty="0">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F5AE4FE6-644D-4F68-BF1A-ADA04F1F0667}"/>
              </a:ext>
            </a:extLst>
          </p:cNvPr>
          <p:cNvSpPr/>
          <p:nvPr/>
        </p:nvSpPr>
        <p:spPr>
          <a:xfrm>
            <a:off x="4451159" y="4928761"/>
            <a:ext cx="320652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latin typeface="Liberation Sans" pitchFamily="18"/>
                <a:ea typeface="Microsoft YaHei" pitchFamily="2"/>
                <a:cs typeface="Arial" pitchFamily="2"/>
              </a:rPr>
              <a:t>	</a:t>
            </a:r>
            <a:r>
              <a:rPr lang="fr-FR" sz="1600" dirty="0">
                <a:latin typeface="Arial" panose="020B0604020202020204" pitchFamily="34" charset="0"/>
                <a:ea typeface="Microsoft YaHei" pitchFamily="2"/>
                <a:cs typeface="Arial" panose="020B0604020202020204" pitchFamily="34" charset="0"/>
              </a:rPr>
              <a:t>Cher	[20-24]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latin typeface="Arial" panose="020B0604020202020204" pitchFamily="34" charset="0"/>
                <a:ea typeface="Microsoft YaHei" pitchFamily="2"/>
                <a:cs typeface="Arial" panose="020B0604020202020204" pitchFamily="34" charset="0"/>
              </a:rPr>
              <a:t>	Rhône	[25-29]	70     	Cher	[20-24]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latin typeface="Arial" panose="020B0604020202020204" pitchFamily="34" charset="0"/>
                <a:ea typeface="Microsoft YaHei" pitchFamily="2"/>
                <a:cs typeface="Arial" panose="020B0604020202020204" pitchFamily="34" charset="0"/>
              </a:rPr>
              <a:t>	Cher	[20-24] 	60	Rhône	[25-29]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latin typeface="Arial" panose="020B0604020202020204" pitchFamily="34" charset="0"/>
                <a:ea typeface="Microsoft YaHei" pitchFamily="2"/>
                <a:cs typeface="Arial" panose="020B0604020202020204" pitchFamily="34" charset="0"/>
              </a:rPr>
              <a:t>	Rhône	[25-29] 	75</a:t>
            </a:r>
          </a:p>
        </p:txBody>
      </p:sp>
      <p:sp>
        <p:nvSpPr>
          <p:cNvPr id="5" name="Forme libre : forme 4">
            <a:extLst>
              <a:ext uri="{FF2B5EF4-FFF2-40B4-BE49-F238E27FC236}">
                <a16:creationId xmlns:a16="http://schemas.microsoft.com/office/drawing/2014/main" xmlns="" id="{764DC71D-247B-492D-80A1-00307EC85F24}"/>
              </a:ext>
            </a:extLst>
          </p:cNvPr>
          <p:cNvSpPr/>
          <p:nvPr/>
        </p:nvSpPr>
        <p:spPr>
          <a:xfrm>
            <a:off x="4461960" y="4552560"/>
            <a:ext cx="319572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latin typeface="Liberation Sans" pitchFamily="18"/>
                <a:ea typeface="Microsoft YaHei" pitchFamily="2"/>
                <a:cs typeface="Arial" pitchFamily="2"/>
              </a:rPr>
              <a:t>	</a:t>
            </a:r>
            <a:r>
              <a:rPr lang="fr-FR" sz="1600" b="1" dirty="0">
                <a:latin typeface="Arial" panose="020B0604020202020204" pitchFamily="34" charset="0"/>
                <a:ea typeface="Microsoft YaHei" pitchFamily="2"/>
                <a:cs typeface="Arial" panose="020B0604020202020204" pitchFamily="34" charset="0"/>
              </a:rPr>
              <a:t>CP	Age    Conso Elec</a:t>
            </a:r>
          </a:p>
        </p:txBody>
      </p:sp>
      <p:sp>
        <p:nvSpPr>
          <p:cNvPr id="6" name="Forme libre : forme 5">
            <a:extLst>
              <a:ext uri="{FF2B5EF4-FFF2-40B4-BE49-F238E27FC236}">
                <a16:creationId xmlns:a16="http://schemas.microsoft.com/office/drawing/2014/main" xmlns="" id="{1D6216FE-377D-4626-89DC-88293EF89388}"/>
              </a:ext>
            </a:extLst>
          </p:cNvPr>
          <p:cNvSpPr/>
          <p:nvPr/>
        </p:nvSpPr>
        <p:spPr>
          <a:xfrm>
            <a:off x="4381320" y="440964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0">
            <a:noAutofit/>
          </a:bodyPr>
          <a:lstStyle/>
          <a:p>
            <a:pPr hangingPunct="0"/>
            <a:endParaRPr lang="en-GB">
              <a:latin typeface="Liberation Sans" pitchFamily="18"/>
              <a:ea typeface="Microsoft YaHei" pitchFamily="2"/>
              <a:cs typeface="Arial" pitchFamily="2"/>
            </a:endParaRPr>
          </a:p>
        </p:txBody>
      </p:sp>
      <p:sp>
        <p:nvSpPr>
          <p:cNvPr id="7" name="Forme libre : forme 6">
            <a:extLst>
              <a:ext uri="{FF2B5EF4-FFF2-40B4-BE49-F238E27FC236}">
                <a16:creationId xmlns:a16="http://schemas.microsoft.com/office/drawing/2014/main" xmlns="" id="{1FA121DE-57C4-4EFD-BE1A-85AB6ABD1086}"/>
              </a:ext>
            </a:extLst>
          </p:cNvPr>
          <p:cNvSpPr/>
          <p:nvPr/>
        </p:nvSpPr>
        <p:spPr>
          <a:xfrm>
            <a:off x="4562573" y="6559200"/>
            <a:ext cx="2978870" cy="3879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spAutoFit/>
          </a:bodyPr>
          <a:lstStyle/>
          <a:p>
            <a:r>
              <a:rPr lang="fr-FR" sz="1990" dirty="0">
                <a:latin typeface="Arial" panose="020B0604020202020204" pitchFamily="34" charset="0"/>
                <a:ea typeface="Microsoft YaHei" pitchFamily="2"/>
                <a:cs typeface="Arial" panose="020B0604020202020204" pitchFamily="34" charset="0"/>
              </a:rPr>
              <a:t>Données 3-anonymes</a:t>
            </a:r>
          </a:p>
        </p:txBody>
      </p:sp>
    </p:spTree>
    <p:extLst>
      <p:ext uri="{BB962C8B-B14F-4D97-AF65-F5344CB8AC3E}">
        <p14:creationId xmlns:p14="http://schemas.microsoft.com/office/powerpoint/2010/main" xmlns="" val="377684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893A8A25-6580-4B4C-BCD4-42757610AD5C}"/>
              </a:ext>
            </a:extLst>
          </p:cNvPr>
          <p:cNvSpPr>
            <a:spLocks noGrp="1"/>
          </p:cNvSpPr>
          <p:nvPr>
            <p:ph type="title"/>
          </p:nvPr>
        </p:nvSpPr>
        <p:spPr/>
        <p:txBody>
          <a:bodyPr/>
          <a:lstStyle/>
          <a:p>
            <a:r>
              <a:rPr lang="en-GB" dirty="0" err="1"/>
              <a:t>Qu’est</a:t>
            </a:r>
            <a:r>
              <a:rPr lang="en-GB" dirty="0"/>
              <a:t> </a:t>
            </a:r>
            <a:r>
              <a:rPr lang="en-GB" dirty="0" err="1"/>
              <a:t>ce</a:t>
            </a:r>
            <a:r>
              <a:rPr lang="en-GB" dirty="0"/>
              <a:t> que </a:t>
            </a:r>
            <a:r>
              <a:rPr lang="en-GB" dirty="0" err="1"/>
              <a:t>l’anonymat</a:t>
            </a:r>
            <a:r>
              <a:rPr lang="en-GB" dirty="0"/>
              <a:t> ?</a:t>
            </a:r>
          </a:p>
        </p:txBody>
      </p:sp>
      <p:sp>
        <p:nvSpPr>
          <p:cNvPr id="6" name="Espace réservé du texte 5">
            <a:extLst>
              <a:ext uri="{FF2B5EF4-FFF2-40B4-BE49-F238E27FC236}">
                <a16:creationId xmlns:a16="http://schemas.microsoft.com/office/drawing/2014/main" xmlns="" id="{509CE12D-9412-40C1-AD3A-441CC9AE054D}"/>
              </a:ext>
            </a:extLst>
          </p:cNvPr>
          <p:cNvSpPr>
            <a:spLocks noGrp="1"/>
          </p:cNvSpPr>
          <p:nvPr>
            <p:ph type="body" idx="1"/>
          </p:nvPr>
        </p:nvSpPr>
        <p:spPr/>
        <p:txBody>
          <a:bodyPr/>
          <a:lstStyle/>
          <a:p>
            <a:endParaRPr lang="en-GB"/>
          </a:p>
        </p:txBody>
      </p:sp>
      <p:sp>
        <p:nvSpPr>
          <p:cNvPr id="4" name="Espace réservé du pied de page 3">
            <a:extLst>
              <a:ext uri="{FF2B5EF4-FFF2-40B4-BE49-F238E27FC236}">
                <a16:creationId xmlns:a16="http://schemas.microsoft.com/office/drawing/2014/main" xmlns="" id="{2AA10702-873E-4AFD-A6A5-9219CB02714B}"/>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91244341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2FE1E3EB-6402-48FF-B7AB-8107DE2C1A99}"/>
              </a:ext>
            </a:extLst>
          </p:cNvPr>
          <p:cNvSpPr/>
          <p:nvPr/>
        </p:nvSpPr>
        <p:spPr>
          <a:xfrm>
            <a:off x="1980839"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Implémentation :</a:t>
            </a: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Algorithme de Mondrian </a:t>
            </a:r>
            <a:br>
              <a:rPr lang="fr-FR" sz="4400" dirty="0">
                <a:solidFill>
                  <a:srgbClr val="000000"/>
                </a:solidFill>
                <a:latin typeface="Calibri" pitchFamily="34"/>
                <a:ea typeface="Microsoft YaHei" pitchFamily="2"/>
                <a:cs typeface="Microsoft YaHei" pitchFamily="2"/>
              </a:rPr>
            </a:br>
            <a:r>
              <a:rPr lang="fr-FR" sz="3200" dirty="0">
                <a:solidFill>
                  <a:srgbClr val="000000"/>
                </a:solidFill>
                <a:latin typeface="Calibri" pitchFamily="34"/>
                <a:ea typeface="Microsoft YaHei" pitchFamily="2"/>
                <a:cs typeface="Microsoft YaHei" pitchFamily="2"/>
              </a:rPr>
              <a:t>[</a:t>
            </a:r>
            <a:r>
              <a:rPr lang="fr-FR" sz="3200" dirty="0" err="1">
                <a:solidFill>
                  <a:srgbClr val="000000"/>
                </a:solidFill>
                <a:latin typeface="Calibri" pitchFamily="34"/>
                <a:ea typeface="Microsoft YaHei" pitchFamily="2"/>
                <a:cs typeface="Microsoft YaHei" pitchFamily="2"/>
              </a:rPr>
              <a:t>LeFevre</a:t>
            </a:r>
            <a:r>
              <a:rPr lang="fr-FR" sz="3200" dirty="0">
                <a:solidFill>
                  <a:srgbClr val="000000"/>
                </a:solidFill>
                <a:latin typeface="Calibri" pitchFamily="34"/>
                <a:ea typeface="Microsoft YaHei" pitchFamily="2"/>
                <a:cs typeface="Microsoft YaHei" pitchFamily="2"/>
              </a:rPr>
              <a:t> </a:t>
            </a:r>
            <a:r>
              <a:rPr lang="fr-FR" sz="3200" i="1" dirty="0">
                <a:solidFill>
                  <a:srgbClr val="000000"/>
                </a:solidFill>
                <a:latin typeface="Calibri" pitchFamily="34"/>
                <a:ea typeface="Microsoft YaHei" pitchFamily="2"/>
                <a:cs typeface="Microsoft YaHei" pitchFamily="2"/>
              </a:rPr>
              <a:t>et al.</a:t>
            </a:r>
            <a:r>
              <a:rPr lang="fr-FR" sz="3200" dirty="0">
                <a:solidFill>
                  <a:srgbClr val="000000"/>
                </a:solidFill>
                <a:latin typeface="Calibri" pitchFamily="34"/>
                <a:ea typeface="Microsoft YaHei" pitchFamily="2"/>
                <a:cs typeface="Microsoft YaHei" pitchFamily="2"/>
              </a:rPr>
              <a:t>]</a:t>
            </a:r>
          </a:p>
        </p:txBody>
      </p:sp>
      <p:cxnSp>
        <p:nvCxnSpPr>
          <p:cNvPr id="3" name="Connecteur droit avec flèche 2">
            <a:extLst>
              <a:ext uri="{FF2B5EF4-FFF2-40B4-BE49-F238E27FC236}">
                <a16:creationId xmlns:a16="http://schemas.microsoft.com/office/drawing/2014/main" xmlns="" id="{9DEE54D8-BCF7-4F60-AF1C-4D8CA1C936C8}"/>
              </a:ext>
            </a:extLst>
          </p:cNvPr>
          <p:cNvCxnSpPr/>
          <p:nvPr/>
        </p:nvCxnSpPr>
        <p:spPr>
          <a:xfrm>
            <a:off x="4809720" y="4785840"/>
            <a:ext cx="2500561" cy="3600"/>
          </a:xfrm>
          <a:prstGeom prst="straightConnector1">
            <a:avLst/>
          </a:prstGeom>
          <a:noFill/>
          <a:ln w="9360" cap="sq">
            <a:solidFill>
              <a:srgbClr val="000000"/>
            </a:solidFill>
            <a:prstDash val="solid"/>
            <a:miter/>
            <a:tailEnd type="arrow"/>
          </a:ln>
        </p:spPr>
      </p:cxnSp>
      <p:cxnSp>
        <p:nvCxnSpPr>
          <p:cNvPr id="4" name="Connecteur droit avec flèche 3">
            <a:extLst>
              <a:ext uri="{FF2B5EF4-FFF2-40B4-BE49-F238E27FC236}">
                <a16:creationId xmlns:a16="http://schemas.microsoft.com/office/drawing/2014/main" xmlns="" id="{5AEC0E2C-3CBA-4254-B552-D676FD422D96}"/>
              </a:ext>
            </a:extLst>
          </p:cNvPr>
          <p:cNvCxnSpPr/>
          <p:nvPr/>
        </p:nvCxnSpPr>
        <p:spPr>
          <a:xfrm flipV="1">
            <a:off x="4808640" y="2642760"/>
            <a:ext cx="1801" cy="2145240"/>
          </a:xfrm>
          <a:prstGeom prst="straightConnector1">
            <a:avLst/>
          </a:prstGeom>
          <a:noFill/>
          <a:ln w="9360" cap="sq">
            <a:solidFill>
              <a:srgbClr val="000000"/>
            </a:solidFill>
            <a:prstDash val="solid"/>
            <a:miter/>
            <a:tailEnd type="arrow"/>
          </a:ln>
        </p:spPr>
      </p:cxnSp>
      <p:sp>
        <p:nvSpPr>
          <p:cNvPr id="5" name="Connecteur droit 4">
            <a:extLst>
              <a:ext uri="{FF2B5EF4-FFF2-40B4-BE49-F238E27FC236}">
                <a16:creationId xmlns:a16="http://schemas.microsoft.com/office/drawing/2014/main" xmlns="" id="{604CE662-F5AD-4CFD-A553-D401AA87EA66}"/>
              </a:ext>
            </a:extLst>
          </p:cNvPr>
          <p:cNvSpPr/>
          <p:nvPr/>
        </p:nvSpPr>
        <p:spPr>
          <a:xfrm>
            <a:off x="4738440" y="4500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 name="Connecteur droit 5">
            <a:extLst>
              <a:ext uri="{FF2B5EF4-FFF2-40B4-BE49-F238E27FC236}">
                <a16:creationId xmlns:a16="http://schemas.microsoft.com/office/drawing/2014/main" xmlns="" id="{33538FEF-E579-434A-B199-4EE664B025BC}"/>
              </a:ext>
            </a:extLst>
          </p:cNvPr>
          <p:cNvSpPr/>
          <p:nvPr/>
        </p:nvSpPr>
        <p:spPr>
          <a:xfrm>
            <a:off x="4738440" y="4357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 name="Connecteur droit 6">
            <a:extLst>
              <a:ext uri="{FF2B5EF4-FFF2-40B4-BE49-F238E27FC236}">
                <a16:creationId xmlns:a16="http://schemas.microsoft.com/office/drawing/2014/main" xmlns="" id="{FB4821AC-B85C-43F2-BA5C-FB3A4E6ECC83}"/>
              </a:ext>
            </a:extLst>
          </p:cNvPr>
          <p:cNvSpPr/>
          <p:nvPr/>
        </p:nvSpPr>
        <p:spPr>
          <a:xfrm>
            <a:off x="4738440" y="4214521"/>
            <a:ext cx="142920" cy="143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8" name="Connecteur droit 7">
            <a:extLst>
              <a:ext uri="{FF2B5EF4-FFF2-40B4-BE49-F238E27FC236}">
                <a16:creationId xmlns:a16="http://schemas.microsoft.com/office/drawing/2014/main" xmlns="" id="{DB33DB8C-4DC0-464F-856F-D011C9952B6D}"/>
              </a:ext>
            </a:extLst>
          </p:cNvPr>
          <p:cNvSpPr/>
          <p:nvPr/>
        </p:nvSpPr>
        <p:spPr>
          <a:xfrm>
            <a:off x="4738440" y="407160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Connecteur droit 8">
            <a:extLst>
              <a:ext uri="{FF2B5EF4-FFF2-40B4-BE49-F238E27FC236}">
                <a16:creationId xmlns:a16="http://schemas.microsoft.com/office/drawing/2014/main" xmlns="" id="{FDF8A99C-8962-4CBF-9B99-A5A69E80CD34}"/>
              </a:ext>
            </a:extLst>
          </p:cNvPr>
          <p:cNvSpPr/>
          <p:nvPr/>
        </p:nvSpPr>
        <p:spPr>
          <a:xfrm>
            <a:off x="4738440" y="39286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0" name="Connecteur droit 9">
            <a:extLst>
              <a:ext uri="{FF2B5EF4-FFF2-40B4-BE49-F238E27FC236}">
                <a16:creationId xmlns:a16="http://schemas.microsoft.com/office/drawing/2014/main" xmlns="" id="{206097F6-AE5D-4442-A6EB-768DB5083FFE}"/>
              </a:ext>
            </a:extLst>
          </p:cNvPr>
          <p:cNvSpPr/>
          <p:nvPr/>
        </p:nvSpPr>
        <p:spPr>
          <a:xfrm>
            <a:off x="4738440" y="378576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Connecteur droit 10">
            <a:extLst>
              <a:ext uri="{FF2B5EF4-FFF2-40B4-BE49-F238E27FC236}">
                <a16:creationId xmlns:a16="http://schemas.microsoft.com/office/drawing/2014/main" xmlns="" id="{F8186D44-AC0A-4F3A-A905-AA2959F50027}"/>
              </a:ext>
            </a:extLst>
          </p:cNvPr>
          <p:cNvSpPr/>
          <p:nvPr/>
        </p:nvSpPr>
        <p:spPr>
          <a:xfrm>
            <a:off x="4738440" y="364284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2" name="Connecteur droit 11">
            <a:extLst>
              <a:ext uri="{FF2B5EF4-FFF2-40B4-BE49-F238E27FC236}">
                <a16:creationId xmlns:a16="http://schemas.microsoft.com/office/drawing/2014/main" xmlns="" id="{09F5C640-8F8C-45E4-AB1B-EF922DDE6418}"/>
              </a:ext>
            </a:extLst>
          </p:cNvPr>
          <p:cNvSpPr/>
          <p:nvPr/>
        </p:nvSpPr>
        <p:spPr>
          <a:xfrm>
            <a:off x="4738440" y="349992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3" name="Connecteur droit 12">
            <a:extLst>
              <a:ext uri="{FF2B5EF4-FFF2-40B4-BE49-F238E27FC236}">
                <a16:creationId xmlns:a16="http://schemas.microsoft.com/office/drawing/2014/main" xmlns="" id="{376D2E70-1F31-4A9B-81BE-C67C397C29DD}"/>
              </a:ext>
            </a:extLst>
          </p:cNvPr>
          <p:cNvSpPr/>
          <p:nvPr/>
        </p:nvSpPr>
        <p:spPr>
          <a:xfrm>
            <a:off x="4738440" y="3357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4" name="Connecteur droit 13">
            <a:extLst>
              <a:ext uri="{FF2B5EF4-FFF2-40B4-BE49-F238E27FC236}">
                <a16:creationId xmlns:a16="http://schemas.microsoft.com/office/drawing/2014/main" xmlns="" id="{062A0A4F-7749-4522-A7C7-EBD62FB5C023}"/>
              </a:ext>
            </a:extLst>
          </p:cNvPr>
          <p:cNvSpPr/>
          <p:nvPr/>
        </p:nvSpPr>
        <p:spPr>
          <a:xfrm>
            <a:off x="4738440" y="3214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5" name="Connecteur droit 14">
            <a:extLst>
              <a:ext uri="{FF2B5EF4-FFF2-40B4-BE49-F238E27FC236}">
                <a16:creationId xmlns:a16="http://schemas.microsoft.com/office/drawing/2014/main" xmlns="" id="{401D13F3-17DD-4407-A92B-0F25F77B49F8}"/>
              </a:ext>
            </a:extLst>
          </p:cNvPr>
          <p:cNvSpPr/>
          <p:nvPr/>
        </p:nvSpPr>
        <p:spPr>
          <a:xfrm>
            <a:off x="4738440" y="46414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6" name="Forme libre : forme 15">
            <a:extLst>
              <a:ext uri="{FF2B5EF4-FFF2-40B4-BE49-F238E27FC236}">
                <a16:creationId xmlns:a16="http://schemas.microsoft.com/office/drawing/2014/main" xmlns="" id="{641BCF9E-7E2B-48A4-8B48-D88FA724B3F3}"/>
              </a:ext>
            </a:extLst>
          </p:cNvPr>
          <p:cNvSpPr/>
          <p:nvPr/>
        </p:nvSpPr>
        <p:spPr>
          <a:xfrm>
            <a:off x="4455839" y="45007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20</a:t>
            </a:r>
          </a:p>
        </p:txBody>
      </p:sp>
      <p:sp>
        <p:nvSpPr>
          <p:cNvPr id="17" name="Forme libre : forme 16">
            <a:extLst>
              <a:ext uri="{FF2B5EF4-FFF2-40B4-BE49-F238E27FC236}">
                <a16:creationId xmlns:a16="http://schemas.microsoft.com/office/drawing/2014/main" xmlns="" id="{8C3FC5EA-2622-48AB-B4C7-293B6F546C7C}"/>
              </a:ext>
            </a:extLst>
          </p:cNvPr>
          <p:cNvSpPr/>
          <p:nvPr/>
        </p:nvSpPr>
        <p:spPr>
          <a:xfrm>
            <a:off x="4452239" y="378576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25</a:t>
            </a:r>
          </a:p>
        </p:txBody>
      </p:sp>
      <p:sp>
        <p:nvSpPr>
          <p:cNvPr id="18" name="Forme libre : forme 17">
            <a:extLst>
              <a:ext uri="{FF2B5EF4-FFF2-40B4-BE49-F238E27FC236}">
                <a16:creationId xmlns:a16="http://schemas.microsoft.com/office/drawing/2014/main" xmlns="" id="{73A88C9F-5A2D-4E30-89B7-10D85A4739E2}"/>
              </a:ext>
            </a:extLst>
          </p:cNvPr>
          <p:cNvSpPr/>
          <p:nvPr/>
        </p:nvSpPr>
        <p:spPr>
          <a:xfrm>
            <a:off x="4452959" y="30715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30</a:t>
            </a:r>
          </a:p>
        </p:txBody>
      </p:sp>
      <p:sp>
        <p:nvSpPr>
          <p:cNvPr id="19" name="Connecteur droit 18">
            <a:extLst>
              <a:ext uri="{FF2B5EF4-FFF2-40B4-BE49-F238E27FC236}">
                <a16:creationId xmlns:a16="http://schemas.microsoft.com/office/drawing/2014/main" xmlns="" id="{FBB82189-B8F1-4944-A410-8569171BFA0F}"/>
              </a:ext>
            </a:extLst>
          </p:cNvPr>
          <p:cNvSpPr/>
          <p:nvPr/>
        </p:nvSpPr>
        <p:spPr>
          <a:xfrm flipH="1">
            <a:off x="5163601" y="4716000"/>
            <a:ext cx="5039"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0" name="Connecteur droit 19">
            <a:extLst>
              <a:ext uri="{FF2B5EF4-FFF2-40B4-BE49-F238E27FC236}">
                <a16:creationId xmlns:a16="http://schemas.microsoft.com/office/drawing/2014/main" xmlns="" id="{5DF724DD-373F-493E-AF8A-BF6128B2A7FE}"/>
              </a:ext>
            </a:extLst>
          </p:cNvPr>
          <p:cNvSpPr/>
          <p:nvPr/>
        </p:nvSpPr>
        <p:spPr>
          <a:xfrm flipH="1">
            <a:off x="53158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1" name="Connecteur droit 20">
            <a:extLst>
              <a:ext uri="{FF2B5EF4-FFF2-40B4-BE49-F238E27FC236}">
                <a16:creationId xmlns:a16="http://schemas.microsoft.com/office/drawing/2014/main" xmlns="" id="{A5059F38-15B3-4A49-8A1F-9B89318E113D}"/>
              </a:ext>
            </a:extLst>
          </p:cNvPr>
          <p:cNvSpPr/>
          <p:nvPr/>
        </p:nvSpPr>
        <p:spPr>
          <a:xfrm flipH="1">
            <a:off x="5449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2" name="Connecteur droit 21">
            <a:extLst>
              <a:ext uri="{FF2B5EF4-FFF2-40B4-BE49-F238E27FC236}">
                <a16:creationId xmlns:a16="http://schemas.microsoft.com/office/drawing/2014/main" xmlns="" id="{2AD4BC6D-3B8E-48DA-8FF7-A149968612AC}"/>
              </a:ext>
            </a:extLst>
          </p:cNvPr>
          <p:cNvSpPr/>
          <p:nvPr/>
        </p:nvSpPr>
        <p:spPr>
          <a:xfrm flipH="1">
            <a:off x="5592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3" name="Connecteur droit 22">
            <a:extLst>
              <a:ext uri="{FF2B5EF4-FFF2-40B4-BE49-F238E27FC236}">
                <a16:creationId xmlns:a16="http://schemas.microsoft.com/office/drawing/2014/main" xmlns="" id="{56F23A42-6963-4360-9BD8-29884C6F8DC8}"/>
              </a:ext>
            </a:extLst>
          </p:cNvPr>
          <p:cNvSpPr/>
          <p:nvPr/>
        </p:nvSpPr>
        <p:spPr>
          <a:xfrm flipH="1">
            <a:off x="5734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4" name="Connecteur droit 23">
            <a:extLst>
              <a:ext uri="{FF2B5EF4-FFF2-40B4-BE49-F238E27FC236}">
                <a16:creationId xmlns:a16="http://schemas.microsoft.com/office/drawing/2014/main" xmlns="" id="{F6ABF2A7-FE17-4C50-A78B-15C07E13512D}"/>
              </a:ext>
            </a:extLst>
          </p:cNvPr>
          <p:cNvSpPr/>
          <p:nvPr/>
        </p:nvSpPr>
        <p:spPr>
          <a:xfrm flipH="1">
            <a:off x="5877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5" name="Connecteur droit 24">
            <a:extLst>
              <a:ext uri="{FF2B5EF4-FFF2-40B4-BE49-F238E27FC236}">
                <a16:creationId xmlns:a16="http://schemas.microsoft.com/office/drawing/2014/main" xmlns="" id="{6BAB9E23-A4DF-4BAA-AA99-EF499DD7C747}"/>
              </a:ext>
            </a:extLst>
          </p:cNvPr>
          <p:cNvSpPr/>
          <p:nvPr/>
        </p:nvSpPr>
        <p:spPr>
          <a:xfrm flipH="1">
            <a:off x="602076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6" name="Connecteur droit 25">
            <a:extLst>
              <a:ext uri="{FF2B5EF4-FFF2-40B4-BE49-F238E27FC236}">
                <a16:creationId xmlns:a16="http://schemas.microsoft.com/office/drawing/2014/main" xmlns="" id="{43C1C11B-48F7-436C-AA10-5B8F3BBA66B2}"/>
              </a:ext>
            </a:extLst>
          </p:cNvPr>
          <p:cNvSpPr/>
          <p:nvPr/>
        </p:nvSpPr>
        <p:spPr>
          <a:xfrm flipH="1">
            <a:off x="61636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7" name="Connecteur droit 26">
            <a:extLst>
              <a:ext uri="{FF2B5EF4-FFF2-40B4-BE49-F238E27FC236}">
                <a16:creationId xmlns:a16="http://schemas.microsoft.com/office/drawing/2014/main" xmlns="" id="{8B8F328D-D544-4A70-BD75-BA431FAB484B}"/>
              </a:ext>
            </a:extLst>
          </p:cNvPr>
          <p:cNvSpPr/>
          <p:nvPr/>
        </p:nvSpPr>
        <p:spPr>
          <a:xfrm flipH="1">
            <a:off x="630660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8" name="Connecteur droit 27">
            <a:extLst>
              <a:ext uri="{FF2B5EF4-FFF2-40B4-BE49-F238E27FC236}">
                <a16:creationId xmlns:a16="http://schemas.microsoft.com/office/drawing/2014/main" xmlns="" id="{DC30CD07-BC4B-42D1-BFBA-1FA2F214B755}"/>
              </a:ext>
            </a:extLst>
          </p:cNvPr>
          <p:cNvSpPr/>
          <p:nvPr/>
        </p:nvSpPr>
        <p:spPr>
          <a:xfrm flipH="1">
            <a:off x="644952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9" name="Connecteur droit 28">
            <a:extLst>
              <a:ext uri="{FF2B5EF4-FFF2-40B4-BE49-F238E27FC236}">
                <a16:creationId xmlns:a16="http://schemas.microsoft.com/office/drawing/2014/main" xmlns="" id="{525C5EC4-15F7-40E8-90F6-4BD912902C00}"/>
              </a:ext>
            </a:extLst>
          </p:cNvPr>
          <p:cNvSpPr/>
          <p:nvPr/>
        </p:nvSpPr>
        <p:spPr>
          <a:xfrm flipH="1">
            <a:off x="6592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0" name="Connecteur droit 29">
            <a:extLst>
              <a:ext uri="{FF2B5EF4-FFF2-40B4-BE49-F238E27FC236}">
                <a16:creationId xmlns:a16="http://schemas.microsoft.com/office/drawing/2014/main" xmlns="" id="{99451AAF-727B-4BBF-A29D-B9B5FE6C0304}"/>
              </a:ext>
            </a:extLst>
          </p:cNvPr>
          <p:cNvSpPr/>
          <p:nvPr/>
        </p:nvSpPr>
        <p:spPr>
          <a:xfrm flipH="1">
            <a:off x="6735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1" name="Connecteur droit 30">
            <a:extLst>
              <a:ext uri="{FF2B5EF4-FFF2-40B4-BE49-F238E27FC236}">
                <a16:creationId xmlns:a16="http://schemas.microsoft.com/office/drawing/2014/main" xmlns="" id="{63EC4BCC-2353-42CE-B82C-4CBE1584E585}"/>
              </a:ext>
            </a:extLst>
          </p:cNvPr>
          <p:cNvSpPr/>
          <p:nvPr/>
        </p:nvSpPr>
        <p:spPr>
          <a:xfrm flipH="1">
            <a:off x="6877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2" name="Connecteur droit 31">
            <a:extLst>
              <a:ext uri="{FF2B5EF4-FFF2-40B4-BE49-F238E27FC236}">
                <a16:creationId xmlns:a16="http://schemas.microsoft.com/office/drawing/2014/main" xmlns="" id="{A8D30571-E5D0-44AB-A69D-4D3A6C39D126}"/>
              </a:ext>
            </a:extLst>
          </p:cNvPr>
          <p:cNvSpPr/>
          <p:nvPr/>
        </p:nvSpPr>
        <p:spPr>
          <a:xfrm flipH="1">
            <a:off x="7020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3" name="Forme libre : forme 32">
            <a:extLst>
              <a:ext uri="{FF2B5EF4-FFF2-40B4-BE49-F238E27FC236}">
                <a16:creationId xmlns:a16="http://schemas.microsoft.com/office/drawing/2014/main" xmlns="" id="{CACEAB92-7364-449F-BD5E-D97ACFB400E4}"/>
              </a:ext>
            </a:extLst>
          </p:cNvPr>
          <p:cNvSpPr/>
          <p:nvPr/>
        </p:nvSpPr>
        <p:spPr>
          <a:xfrm>
            <a:off x="488100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18000</a:t>
            </a:r>
          </a:p>
        </p:txBody>
      </p:sp>
      <p:sp>
        <p:nvSpPr>
          <p:cNvPr id="34" name="Forme libre : forme 33">
            <a:extLst>
              <a:ext uri="{FF2B5EF4-FFF2-40B4-BE49-F238E27FC236}">
                <a16:creationId xmlns:a16="http://schemas.microsoft.com/office/drawing/2014/main" xmlns="" id="{A614FE09-099B-473D-92CD-D5EBD9BFB89D}"/>
              </a:ext>
            </a:extLst>
          </p:cNvPr>
          <p:cNvSpPr/>
          <p:nvPr/>
        </p:nvSpPr>
        <p:spPr>
          <a:xfrm>
            <a:off x="645276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69000</a:t>
            </a:r>
          </a:p>
        </p:txBody>
      </p:sp>
      <p:grpSp>
        <p:nvGrpSpPr>
          <p:cNvPr id="35" name="Groupe 34">
            <a:extLst>
              <a:ext uri="{FF2B5EF4-FFF2-40B4-BE49-F238E27FC236}">
                <a16:creationId xmlns:a16="http://schemas.microsoft.com/office/drawing/2014/main" xmlns="" id="{5F3878E2-1B26-44B7-AC7D-E560A1C13BA1}"/>
              </a:ext>
            </a:extLst>
          </p:cNvPr>
          <p:cNvGrpSpPr/>
          <p:nvPr/>
        </p:nvGrpSpPr>
        <p:grpSpPr>
          <a:xfrm>
            <a:off x="5095560" y="4428720"/>
            <a:ext cx="141120" cy="141480"/>
            <a:chOff x="3571560" y="4428720"/>
            <a:chExt cx="141120" cy="141480"/>
          </a:xfrm>
        </p:grpSpPr>
        <p:sp>
          <p:nvSpPr>
            <p:cNvPr id="36" name="Connecteur droit 35">
              <a:extLst>
                <a:ext uri="{FF2B5EF4-FFF2-40B4-BE49-F238E27FC236}">
                  <a16:creationId xmlns:a16="http://schemas.microsoft.com/office/drawing/2014/main" xmlns="" id="{1084D53D-1256-4B73-9ABF-C651F14D519F}"/>
                </a:ext>
              </a:extLst>
            </p:cNvPr>
            <p:cNvSpPr/>
            <p:nvPr/>
          </p:nvSpPr>
          <p:spPr>
            <a:xfrm>
              <a:off x="3571560" y="450036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7" name="Connecteur droit 36">
              <a:extLst>
                <a:ext uri="{FF2B5EF4-FFF2-40B4-BE49-F238E27FC236}">
                  <a16:creationId xmlns:a16="http://schemas.microsoft.com/office/drawing/2014/main" xmlns="" id="{FBECB7C3-FC6D-45F2-8881-34C59015A561}"/>
                </a:ext>
              </a:extLst>
            </p:cNvPr>
            <p:cNvSpPr/>
            <p:nvPr/>
          </p:nvSpPr>
          <p:spPr>
            <a:xfrm flipH="1">
              <a:off x="3641039" y="442872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38" name="Groupe 37">
            <a:extLst>
              <a:ext uri="{FF2B5EF4-FFF2-40B4-BE49-F238E27FC236}">
                <a16:creationId xmlns:a16="http://schemas.microsoft.com/office/drawing/2014/main" xmlns="" id="{0C966AD0-CFDF-4B6A-8A01-3C6AB41D4FAA}"/>
              </a:ext>
            </a:extLst>
          </p:cNvPr>
          <p:cNvGrpSpPr/>
          <p:nvPr/>
        </p:nvGrpSpPr>
        <p:grpSpPr>
          <a:xfrm>
            <a:off x="5247841" y="4214520"/>
            <a:ext cx="141479" cy="141120"/>
            <a:chOff x="3723840" y="4214520"/>
            <a:chExt cx="141479" cy="141120"/>
          </a:xfrm>
        </p:grpSpPr>
        <p:sp>
          <p:nvSpPr>
            <p:cNvPr id="39" name="Connecteur droit 38">
              <a:extLst>
                <a:ext uri="{FF2B5EF4-FFF2-40B4-BE49-F238E27FC236}">
                  <a16:creationId xmlns:a16="http://schemas.microsoft.com/office/drawing/2014/main" xmlns="" id="{987DC81D-F4F4-46F3-A441-252D43A9B1A4}"/>
                </a:ext>
              </a:extLst>
            </p:cNvPr>
            <p:cNvSpPr/>
            <p:nvPr/>
          </p:nvSpPr>
          <p:spPr>
            <a:xfrm>
              <a:off x="3723840" y="428580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0" name="Connecteur droit 39">
              <a:extLst>
                <a:ext uri="{FF2B5EF4-FFF2-40B4-BE49-F238E27FC236}">
                  <a16:creationId xmlns:a16="http://schemas.microsoft.com/office/drawing/2014/main" xmlns="" id="{7350FFB9-2031-42D6-A831-D2F52DC1B217}"/>
                </a:ext>
              </a:extLst>
            </p:cNvPr>
            <p:cNvSpPr/>
            <p:nvPr/>
          </p:nvSpPr>
          <p:spPr>
            <a:xfrm flipH="1">
              <a:off x="3793319" y="4214520"/>
              <a:ext cx="3241"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1" name="Groupe 40">
            <a:extLst>
              <a:ext uri="{FF2B5EF4-FFF2-40B4-BE49-F238E27FC236}">
                <a16:creationId xmlns:a16="http://schemas.microsoft.com/office/drawing/2014/main" xmlns="" id="{EB5ADBC6-9BF1-479C-9116-D5C3D34112A1}"/>
              </a:ext>
            </a:extLst>
          </p:cNvPr>
          <p:cNvGrpSpPr/>
          <p:nvPr/>
        </p:nvGrpSpPr>
        <p:grpSpPr>
          <a:xfrm>
            <a:off x="5247841" y="3857401"/>
            <a:ext cx="141479" cy="141119"/>
            <a:chOff x="3723840" y="3857400"/>
            <a:chExt cx="141479" cy="141119"/>
          </a:xfrm>
        </p:grpSpPr>
        <p:sp>
          <p:nvSpPr>
            <p:cNvPr id="42" name="Connecteur droit 41">
              <a:extLst>
                <a:ext uri="{FF2B5EF4-FFF2-40B4-BE49-F238E27FC236}">
                  <a16:creationId xmlns:a16="http://schemas.microsoft.com/office/drawing/2014/main" xmlns="" id="{7C7BC378-43C2-461B-90F1-EEAC64A1713E}"/>
                </a:ext>
              </a:extLst>
            </p:cNvPr>
            <p:cNvSpPr/>
            <p:nvPr/>
          </p:nvSpPr>
          <p:spPr>
            <a:xfrm>
              <a:off x="3723840" y="392868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3" name="Connecteur droit 42">
              <a:extLst>
                <a:ext uri="{FF2B5EF4-FFF2-40B4-BE49-F238E27FC236}">
                  <a16:creationId xmlns:a16="http://schemas.microsoft.com/office/drawing/2014/main" xmlns="" id="{AA479DCF-0545-4286-951C-92C9003A35AB}"/>
                </a:ext>
              </a:extLst>
            </p:cNvPr>
            <p:cNvSpPr/>
            <p:nvPr/>
          </p:nvSpPr>
          <p:spPr>
            <a:xfrm flipH="1">
              <a:off x="3793319" y="3857400"/>
              <a:ext cx="3241" cy="14111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4" name="Groupe 43">
            <a:extLst>
              <a:ext uri="{FF2B5EF4-FFF2-40B4-BE49-F238E27FC236}">
                <a16:creationId xmlns:a16="http://schemas.microsoft.com/office/drawing/2014/main" xmlns="" id="{58E0EF5C-E211-4006-9057-7B34CFA683CA}"/>
              </a:ext>
            </a:extLst>
          </p:cNvPr>
          <p:cNvGrpSpPr/>
          <p:nvPr/>
        </p:nvGrpSpPr>
        <p:grpSpPr>
          <a:xfrm>
            <a:off x="5524320" y="3428640"/>
            <a:ext cx="141120" cy="141121"/>
            <a:chOff x="4000320" y="3428639"/>
            <a:chExt cx="141120" cy="141121"/>
          </a:xfrm>
        </p:grpSpPr>
        <p:sp>
          <p:nvSpPr>
            <p:cNvPr id="45" name="Connecteur droit 44">
              <a:extLst>
                <a:ext uri="{FF2B5EF4-FFF2-40B4-BE49-F238E27FC236}">
                  <a16:creationId xmlns:a16="http://schemas.microsoft.com/office/drawing/2014/main" xmlns="" id="{D9EFC34D-7B62-48B8-9175-EE0E3A1B3FA8}"/>
                </a:ext>
              </a:extLst>
            </p:cNvPr>
            <p:cNvSpPr/>
            <p:nvPr/>
          </p:nvSpPr>
          <p:spPr>
            <a:xfrm>
              <a:off x="4000320" y="34999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6" name="Connecteur droit 45">
              <a:extLst>
                <a:ext uri="{FF2B5EF4-FFF2-40B4-BE49-F238E27FC236}">
                  <a16:creationId xmlns:a16="http://schemas.microsoft.com/office/drawing/2014/main" xmlns="" id="{019B00D2-6C2D-4BCC-B3E0-5840A5876909}"/>
                </a:ext>
              </a:extLst>
            </p:cNvPr>
            <p:cNvSpPr/>
            <p:nvPr/>
          </p:nvSpPr>
          <p:spPr>
            <a:xfrm flipH="1">
              <a:off x="4070160" y="3428639"/>
              <a:ext cx="2880" cy="14112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7" name="Groupe 46">
            <a:extLst>
              <a:ext uri="{FF2B5EF4-FFF2-40B4-BE49-F238E27FC236}">
                <a16:creationId xmlns:a16="http://schemas.microsoft.com/office/drawing/2014/main" xmlns="" id="{30BD9ECE-42DA-44C5-A223-6FD6E446EC3C}"/>
              </a:ext>
            </a:extLst>
          </p:cNvPr>
          <p:cNvGrpSpPr/>
          <p:nvPr/>
        </p:nvGrpSpPr>
        <p:grpSpPr>
          <a:xfrm>
            <a:off x="5676600" y="4285801"/>
            <a:ext cx="141120" cy="141479"/>
            <a:chOff x="4152600" y="4285800"/>
            <a:chExt cx="141120" cy="141479"/>
          </a:xfrm>
        </p:grpSpPr>
        <p:sp>
          <p:nvSpPr>
            <p:cNvPr id="48" name="Connecteur droit 47">
              <a:extLst>
                <a:ext uri="{FF2B5EF4-FFF2-40B4-BE49-F238E27FC236}">
                  <a16:creationId xmlns:a16="http://schemas.microsoft.com/office/drawing/2014/main" xmlns="" id="{3A69A06E-1512-473E-A521-DD799E1EA350}"/>
                </a:ext>
              </a:extLst>
            </p:cNvPr>
            <p:cNvSpPr/>
            <p:nvPr/>
          </p:nvSpPr>
          <p:spPr>
            <a:xfrm>
              <a:off x="4152600" y="435744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9" name="Connecteur droit 48">
              <a:extLst>
                <a:ext uri="{FF2B5EF4-FFF2-40B4-BE49-F238E27FC236}">
                  <a16:creationId xmlns:a16="http://schemas.microsoft.com/office/drawing/2014/main" xmlns="" id="{C236C141-3352-42E3-8516-43A32AAECD20}"/>
                </a:ext>
              </a:extLst>
            </p:cNvPr>
            <p:cNvSpPr/>
            <p:nvPr/>
          </p:nvSpPr>
          <p:spPr>
            <a:xfrm flipH="1">
              <a:off x="4222079" y="4285800"/>
              <a:ext cx="3240" cy="14147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0" name="Groupe 49">
            <a:extLst>
              <a:ext uri="{FF2B5EF4-FFF2-40B4-BE49-F238E27FC236}">
                <a16:creationId xmlns:a16="http://schemas.microsoft.com/office/drawing/2014/main" xmlns="" id="{A856B0D9-51D9-4DDA-B3DB-CE82E18ADF79}"/>
              </a:ext>
            </a:extLst>
          </p:cNvPr>
          <p:cNvGrpSpPr/>
          <p:nvPr/>
        </p:nvGrpSpPr>
        <p:grpSpPr>
          <a:xfrm>
            <a:off x="5676600" y="4000320"/>
            <a:ext cx="141120" cy="141120"/>
            <a:chOff x="4152600" y="4000320"/>
            <a:chExt cx="141120" cy="141120"/>
          </a:xfrm>
        </p:grpSpPr>
        <p:sp>
          <p:nvSpPr>
            <p:cNvPr id="51" name="Connecteur droit 50">
              <a:extLst>
                <a:ext uri="{FF2B5EF4-FFF2-40B4-BE49-F238E27FC236}">
                  <a16:creationId xmlns:a16="http://schemas.microsoft.com/office/drawing/2014/main" xmlns="" id="{E64B3C54-0B4C-45A9-BF42-072A7E461E29}"/>
                </a:ext>
              </a:extLst>
            </p:cNvPr>
            <p:cNvSpPr/>
            <p:nvPr/>
          </p:nvSpPr>
          <p:spPr>
            <a:xfrm>
              <a:off x="4152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2" name="Connecteur droit 51">
              <a:extLst>
                <a:ext uri="{FF2B5EF4-FFF2-40B4-BE49-F238E27FC236}">
                  <a16:creationId xmlns:a16="http://schemas.microsoft.com/office/drawing/2014/main" xmlns="" id="{450B2D74-24E7-4445-99B8-5B84B1FB6937}"/>
                </a:ext>
              </a:extLst>
            </p:cNvPr>
            <p:cNvSpPr/>
            <p:nvPr/>
          </p:nvSpPr>
          <p:spPr>
            <a:xfrm flipH="1">
              <a:off x="4222079"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3" name="Groupe 52">
            <a:extLst>
              <a:ext uri="{FF2B5EF4-FFF2-40B4-BE49-F238E27FC236}">
                <a16:creationId xmlns:a16="http://schemas.microsoft.com/office/drawing/2014/main" xmlns="" id="{E600BCD4-062D-45C2-8DA1-5D10F05EFBD2}"/>
              </a:ext>
            </a:extLst>
          </p:cNvPr>
          <p:cNvGrpSpPr/>
          <p:nvPr/>
        </p:nvGrpSpPr>
        <p:grpSpPr>
          <a:xfrm>
            <a:off x="6166920" y="3285720"/>
            <a:ext cx="141480" cy="141481"/>
            <a:chOff x="4642920" y="3285719"/>
            <a:chExt cx="141480" cy="141481"/>
          </a:xfrm>
        </p:grpSpPr>
        <p:sp>
          <p:nvSpPr>
            <p:cNvPr id="54" name="Connecteur droit 53">
              <a:extLst>
                <a:ext uri="{FF2B5EF4-FFF2-40B4-BE49-F238E27FC236}">
                  <a16:creationId xmlns:a16="http://schemas.microsoft.com/office/drawing/2014/main" xmlns="" id="{E2ADEBD8-58F9-420C-951F-2432BF847F25}"/>
                </a:ext>
              </a:extLst>
            </p:cNvPr>
            <p:cNvSpPr/>
            <p:nvPr/>
          </p:nvSpPr>
          <p:spPr>
            <a:xfrm>
              <a:off x="4642920" y="335736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5" name="Connecteur droit 54">
              <a:extLst>
                <a:ext uri="{FF2B5EF4-FFF2-40B4-BE49-F238E27FC236}">
                  <a16:creationId xmlns:a16="http://schemas.microsoft.com/office/drawing/2014/main" xmlns="" id="{E8B1C889-2592-4182-8ABC-295264815A17}"/>
                </a:ext>
              </a:extLst>
            </p:cNvPr>
            <p:cNvSpPr/>
            <p:nvPr/>
          </p:nvSpPr>
          <p:spPr>
            <a:xfrm flipH="1">
              <a:off x="4712400" y="3285719"/>
              <a:ext cx="3240" cy="14148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6" name="Groupe 55">
            <a:extLst>
              <a:ext uri="{FF2B5EF4-FFF2-40B4-BE49-F238E27FC236}">
                <a16:creationId xmlns:a16="http://schemas.microsoft.com/office/drawing/2014/main" xmlns="" id="{56D2478B-6E0B-4E14-BFD3-64CD8B071795}"/>
              </a:ext>
            </a:extLst>
          </p:cNvPr>
          <p:cNvGrpSpPr/>
          <p:nvPr/>
        </p:nvGrpSpPr>
        <p:grpSpPr>
          <a:xfrm>
            <a:off x="6738600" y="4000320"/>
            <a:ext cx="141120" cy="141120"/>
            <a:chOff x="5214600" y="4000320"/>
            <a:chExt cx="141120" cy="141120"/>
          </a:xfrm>
        </p:grpSpPr>
        <p:sp>
          <p:nvSpPr>
            <p:cNvPr id="57" name="Connecteur droit 56">
              <a:extLst>
                <a:ext uri="{FF2B5EF4-FFF2-40B4-BE49-F238E27FC236}">
                  <a16:creationId xmlns:a16="http://schemas.microsoft.com/office/drawing/2014/main" xmlns="" id="{7EB11DA0-10E1-47C0-A164-E479192F875F}"/>
                </a:ext>
              </a:extLst>
            </p:cNvPr>
            <p:cNvSpPr/>
            <p:nvPr/>
          </p:nvSpPr>
          <p:spPr>
            <a:xfrm>
              <a:off x="5214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8" name="Connecteur droit 57">
              <a:extLst>
                <a:ext uri="{FF2B5EF4-FFF2-40B4-BE49-F238E27FC236}">
                  <a16:creationId xmlns:a16="http://schemas.microsoft.com/office/drawing/2014/main" xmlns="" id="{A822F668-8C86-4B7B-836C-3E76F2360012}"/>
                </a:ext>
              </a:extLst>
            </p:cNvPr>
            <p:cNvSpPr/>
            <p:nvPr/>
          </p:nvSpPr>
          <p:spPr>
            <a:xfrm flipH="1">
              <a:off x="5284080"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9" name="Groupe 58">
            <a:extLst>
              <a:ext uri="{FF2B5EF4-FFF2-40B4-BE49-F238E27FC236}">
                <a16:creationId xmlns:a16="http://schemas.microsoft.com/office/drawing/2014/main" xmlns="" id="{DA3E818C-52AA-4DEB-8FFD-7D8D4B05CCE3}"/>
              </a:ext>
            </a:extLst>
          </p:cNvPr>
          <p:cNvGrpSpPr/>
          <p:nvPr/>
        </p:nvGrpSpPr>
        <p:grpSpPr>
          <a:xfrm>
            <a:off x="6381480" y="4357440"/>
            <a:ext cx="141120" cy="141120"/>
            <a:chOff x="4857480" y="4357440"/>
            <a:chExt cx="141120" cy="141120"/>
          </a:xfrm>
        </p:grpSpPr>
        <p:sp>
          <p:nvSpPr>
            <p:cNvPr id="60" name="Connecteur droit 59">
              <a:extLst>
                <a:ext uri="{FF2B5EF4-FFF2-40B4-BE49-F238E27FC236}">
                  <a16:creationId xmlns:a16="http://schemas.microsoft.com/office/drawing/2014/main" xmlns="" id="{B2FF07F0-7A3A-497C-899D-613A05DB9A61}"/>
                </a:ext>
              </a:extLst>
            </p:cNvPr>
            <p:cNvSpPr/>
            <p:nvPr/>
          </p:nvSpPr>
          <p:spPr>
            <a:xfrm>
              <a:off x="4857480" y="44287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1" name="Connecteur droit 60">
              <a:extLst>
                <a:ext uri="{FF2B5EF4-FFF2-40B4-BE49-F238E27FC236}">
                  <a16:creationId xmlns:a16="http://schemas.microsoft.com/office/drawing/2014/main" xmlns="" id="{D27F110D-D7B2-47CD-B757-F0CE2D93FF4B}"/>
                </a:ext>
              </a:extLst>
            </p:cNvPr>
            <p:cNvSpPr/>
            <p:nvPr/>
          </p:nvSpPr>
          <p:spPr>
            <a:xfrm flipH="1">
              <a:off x="492696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2" name="Groupe 61">
            <a:extLst>
              <a:ext uri="{FF2B5EF4-FFF2-40B4-BE49-F238E27FC236}">
                <a16:creationId xmlns:a16="http://schemas.microsoft.com/office/drawing/2014/main" xmlns="" id="{BBABD1C3-0E44-4FB1-8C16-C63844A7C559}"/>
              </a:ext>
            </a:extLst>
          </p:cNvPr>
          <p:cNvGrpSpPr/>
          <p:nvPr/>
        </p:nvGrpSpPr>
        <p:grpSpPr>
          <a:xfrm>
            <a:off x="6952800" y="3142799"/>
            <a:ext cx="141480" cy="141480"/>
            <a:chOff x="5428800" y="3142799"/>
            <a:chExt cx="141480" cy="141480"/>
          </a:xfrm>
        </p:grpSpPr>
        <p:sp>
          <p:nvSpPr>
            <p:cNvPr id="63" name="Connecteur droit 62">
              <a:extLst>
                <a:ext uri="{FF2B5EF4-FFF2-40B4-BE49-F238E27FC236}">
                  <a16:creationId xmlns:a16="http://schemas.microsoft.com/office/drawing/2014/main" xmlns="" id="{B03643C4-544E-4E3D-8FFC-F43236C5ECB1}"/>
                </a:ext>
              </a:extLst>
            </p:cNvPr>
            <p:cNvSpPr/>
            <p:nvPr/>
          </p:nvSpPr>
          <p:spPr>
            <a:xfrm>
              <a:off x="5428800" y="321444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4" name="Connecteur droit 63">
              <a:extLst>
                <a:ext uri="{FF2B5EF4-FFF2-40B4-BE49-F238E27FC236}">
                  <a16:creationId xmlns:a16="http://schemas.microsoft.com/office/drawing/2014/main" xmlns="" id="{D3247E04-4B20-467C-ABA3-AC191AA3D10C}"/>
                </a:ext>
              </a:extLst>
            </p:cNvPr>
            <p:cNvSpPr/>
            <p:nvPr/>
          </p:nvSpPr>
          <p:spPr>
            <a:xfrm flipH="1">
              <a:off x="5498280" y="3142799"/>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5" name="Groupe 64">
            <a:extLst>
              <a:ext uri="{FF2B5EF4-FFF2-40B4-BE49-F238E27FC236}">
                <a16:creationId xmlns:a16="http://schemas.microsoft.com/office/drawing/2014/main" xmlns="" id="{BE63617C-F91A-48DF-958F-E8ED7DD6B84F}"/>
              </a:ext>
            </a:extLst>
          </p:cNvPr>
          <p:cNvGrpSpPr/>
          <p:nvPr/>
        </p:nvGrpSpPr>
        <p:grpSpPr>
          <a:xfrm>
            <a:off x="6952800" y="4357440"/>
            <a:ext cx="141480" cy="141120"/>
            <a:chOff x="5428800" y="4357440"/>
            <a:chExt cx="141480" cy="141120"/>
          </a:xfrm>
        </p:grpSpPr>
        <p:sp>
          <p:nvSpPr>
            <p:cNvPr id="66" name="Connecteur droit 65">
              <a:extLst>
                <a:ext uri="{FF2B5EF4-FFF2-40B4-BE49-F238E27FC236}">
                  <a16:creationId xmlns:a16="http://schemas.microsoft.com/office/drawing/2014/main" xmlns="" id="{4837D2D8-B09B-471D-B89E-6ED72D520267}"/>
                </a:ext>
              </a:extLst>
            </p:cNvPr>
            <p:cNvSpPr/>
            <p:nvPr/>
          </p:nvSpPr>
          <p:spPr>
            <a:xfrm>
              <a:off x="5428800" y="442872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7" name="Connecteur droit 66">
              <a:extLst>
                <a:ext uri="{FF2B5EF4-FFF2-40B4-BE49-F238E27FC236}">
                  <a16:creationId xmlns:a16="http://schemas.microsoft.com/office/drawing/2014/main" xmlns="" id="{1B7527C4-FD58-49A5-9436-FB3F199155F2}"/>
                </a:ext>
              </a:extLst>
            </p:cNvPr>
            <p:cNvSpPr/>
            <p:nvPr/>
          </p:nvSpPr>
          <p:spPr>
            <a:xfrm flipH="1">
              <a:off x="549828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8" name="Groupe 67">
            <a:extLst>
              <a:ext uri="{FF2B5EF4-FFF2-40B4-BE49-F238E27FC236}">
                <a16:creationId xmlns:a16="http://schemas.microsoft.com/office/drawing/2014/main" xmlns="" id="{34FFEE0A-5C54-4930-83ED-C4390441219A}"/>
              </a:ext>
            </a:extLst>
          </p:cNvPr>
          <p:cNvGrpSpPr/>
          <p:nvPr/>
        </p:nvGrpSpPr>
        <p:grpSpPr>
          <a:xfrm>
            <a:off x="6319560" y="3438000"/>
            <a:ext cx="141120" cy="141480"/>
            <a:chOff x="4795560" y="3438000"/>
            <a:chExt cx="141120" cy="141480"/>
          </a:xfrm>
        </p:grpSpPr>
        <p:sp>
          <p:nvSpPr>
            <p:cNvPr id="69" name="Connecteur droit 68">
              <a:extLst>
                <a:ext uri="{FF2B5EF4-FFF2-40B4-BE49-F238E27FC236}">
                  <a16:creationId xmlns:a16="http://schemas.microsoft.com/office/drawing/2014/main" xmlns="" id="{5E9190E4-7C93-4DF1-8EDC-EC8BD17E42DE}"/>
                </a:ext>
              </a:extLst>
            </p:cNvPr>
            <p:cNvSpPr/>
            <p:nvPr/>
          </p:nvSpPr>
          <p:spPr>
            <a:xfrm>
              <a:off x="4795560" y="3509639"/>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0" name="Connecteur droit 69">
              <a:extLst>
                <a:ext uri="{FF2B5EF4-FFF2-40B4-BE49-F238E27FC236}">
                  <a16:creationId xmlns:a16="http://schemas.microsoft.com/office/drawing/2014/main" xmlns="" id="{43D42A0B-7076-47F3-A0BF-930E7544F15C}"/>
                </a:ext>
              </a:extLst>
            </p:cNvPr>
            <p:cNvSpPr/>
            <p:nvPr/>
          </p:nvSpPr>
          <p:spPr>
            <a:xfrm flipH="1">
              <a:off x="4865040" y="343800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sp>
        <p:nvSpPr>
          <p:cNvPr id="71" name="Espace réservé du pied de page 70">
            <a:extLst>
              <a:ext uri="{FF2B5EF4-FFF2-40B4-BE49-F238E27FC236}">
                <a16:creationId xmlns:a16="http://schemas.microsoft.com/office/drawing/2014/main" xmlns="" id="{663B9F59-DF97-41B6-8A92-B64A851F01F8}"/>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600375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1C640E3B-0947-497A-B93E-1DB9A4094384}"/>
              </a:ext>
            </a:extLst>
          </p:cNvPr>
          <p:cNvSpPr/>
          <p:nvPr/>
        </p:nvSpPr>
        <p:spPr>
          <a:xfrm>
            <a:off x="1980839"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Implémentation :</a:t>
            </a: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Algorithme de Mondrian </a:t>
            </a:r>
            <a:br>
              <a:rPr lang="fr-FR" sz="4400" dirty="0">
                <a:solidFill>
                  <a:srgbClr val="000000"/>
                </a:solidFill>
                <a:latin typeface="Calibri" pitchFamily="34"/>
                <a:ea typeface="Microsoft YaHei" pitchFamily="2"/>
                <a:cs typeface="Microsoft YaHei" pitchFamily="2"/>
              </a:rPr>
            </a:br>
            <a:r>
              <a:rPr lang="fr-FR" sz="3200" dirty="0">
                <a:solidFill>
                  <a:srgbClr val="000000"/>
                </a:solidFill>
                <a:latin typeface="Calibri" pitchFamily="34"/>
                <a:ea typeface="Microsoft YaHei" pitchFamily="2"/>
                <a:cs typeface="Microsoft YaHei" pitchFamily="2"/>
              </a:rPr>
              <a:t>[</a:t>
            </a:r>
            <a:r>
              <a:rPr lang="fr-FR" sz="3200" dirty="0" err="1">
                <a:solidFill>
                  <a:srgbClr val="000000"/>
                </a:solidFill>
                <a:latin typeface="Calibri" pitchFamily="34"/>
                <a:ea typeface="Microsoft YaHei" pitchFamily="2"/>
                <a:cs typeface="Microsoft YaHei" pitchFamily="2"/>
              </a:rPr>
              <a:t>LeFevre</a:t>
            </a:r>
            <a:r>
              <a:rPr lang="fr-FR" sz="3200" dirty="0">
                <a:solidFill>
                  <a:srgbClr val="000000"/>
                </a:solidFill>
                <a:latin typeface="Calibri" pitchFamily="34"/>
                <a:ea typeface="Microsoft YaHei" pitchFamily="2"/>
                <a:cs typeface="Microsoft YaHei" pitchFamily="2"/>
              </a:rPr>
              <a:t> </a:t>
            </a:r>
            <a:r>
              <a:rPr lang="fr-FR" sz="3200" i="1" dirty="0">
                <a:solidFill>
                  <a:srgbClr val="000000"/>
                </a:solidFill>
                <a:latin typeface="Calibri" pitchFamily="34"/>
                <a:ea typeface="Microsoft YaHei" pitchFamily="2"/>
                <a:cs typeface="Microsoft YaHei" pitchFamily="2"/>
              </a:rPr>
              <a:t>et al.</a:t>
            </a:r>
            <a:r>
              <a:rPr lang="fr-FR" sz="3200" dirty="0">
                <a:solidFill>
                  <a:srgbClr val="000000"/>
                </a:solidFill>
                <a:latin typeface="Calibri" pitchFamily="34"/>
                <a:ea typeface="Microsoft YaHei" pitchFamily="2"/>
                <a:cs typeface="Microsoft YaHei" pitchFamily="2"/>
              </a:rPr>
              <a:t>]</a:t>
            </a:r>
          </a:p>
        </p:txBody>
      </p:sp>
      <p:cxnSp>
        <p:nvCxnSpPr>
          <p:cNvPr id="3" name="Connecteur droit avec flèche 2">
            <a:extLst>
              <a:ext uri="{FF2B5EF4-FFF2-40B4-BE49-F238E27FC236}">
                <a16:creationId xmlns:a16="http://schemas.microsoft.com/office/drawing/2014/main" xmlns="" id="{0528C392-76E1-4CBE-8101-D9D47D7473D7}"/>
              </a:ext>
            </a:extLst>
          </p:cNvPr>
          <p:cNvCxnSpPr/>
          <p:nvPr/>
        </p:nvCxnSpPr>
        <p:spPr>
          <a:xfrm>
            <a:off x="4809720" y="4785840"/>
            <a:ext cx="2500561" cy="3600"/>
          </a:xfrm>
          <a:prstGeom prst="straightConnector1">
            <a:avLst/>
          </a:prstGeom>
          <a:noFill/>
          <a:ln w="9360" cap="sq">
            <a:solidFill>
              <a:srgbClr val="000000"/>
            </a:solidFill>
            <a:prstDash val="solid"/>
            <a:miter/>
            <a:tailEnd type="arrow"/>
          </a:ln>
        </p:spPr>
      </p:cxnSp>
      <p:cxnSp>
        <p:nvCxnSpPr>
          <p:cNvPr id="4" name="Connecteur droit avec flèche 3">
            <a:extLst>
              <a:ext uri="{FF2B5EF4-FFF2-40B4-BE49-F238E27FC236}">
                <a16:creationId xmlns:a16="http://schemas.microsoft.com/office/drawing/2014/main" xmlns="" id="{F2797B6F-CE6D-412C-99D2-269BEA319BEB}"/>
              </a:ext>
            </a:extLst>
          </p:cNvPr>
          <p:cNvCxnSpPr/>
          <p:nvPr/>
        </p:nvCxnSpPr>
        <p:spPr>
          <a:xfrm flipV="1">
            <a:off x="4808640" y="2642760"/>
            <a:ext cx="1801" cy="2145240"/>
          </a:xfrm>
          <a:prstGeom prst="straightConnector1">
            <a:avLst/>
          </a:prstGeom>
          <a:noFill/>
          <a:ln w="9360" cap="sq">
            <a:solidFill>
              <a:srgbClr val="000000"/>
            </a:solidFill>
            <a:prstDash val="solid"/>
            <a:miter/>
            <a:tailEnd type="arrow"/>
          </a:ln>
        </p:spPr>
      </p:cxnSp>
      <p:sp>
        <p:nvSpPr>
          <p:cNvPr id="5" name="Connecteur droit 4">
            <a:extLst>
              <a:ext uri="{FF2B5EF4-FFF2-40B4-BE49-F238E27FC236}">
                <a16:creationId xmlns:a16="http://schemas.microsoft.com/office/drawing/2014/main" xmlns="" id="{F6FFBB4B-3731-4063-AFF9-5D161403C60B}"/>
              </a:ext>
            </a:extLst>
          </p:cNvPr>
          <p:cNvSpPr/>
          <p:nvPr/>
        </p:nvSpPr>
        <p:spPr>
          <a:xfrm>
            <a:off x="4738440" y="4500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 name="Connecteur droit 5">
            <a:extLst>
              <a:ext uri="{FF2B5EF4-FFF2-40B4-BE49-F238E27FC236}">
                <a16:creationId xmlns:a16="http://schemas.microsoft.com/office/drawing/2014/main" xmlns="" id="{967F036B-B078-46AC-B86A-854D62DE27F0}"/>
              </a:ext>
            </a:extLst>
          </p:cNvPr>
          <p:cNvSpPr/>
          <p:nvPr/>
        </p:nvSpPr>
        <p:spPr>
          <a:xfrm>
            <a:off x="4738440" y="4357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 name="Connecteur droit 6">
            <a:extLst>
              <a:ext uri="{FF2B5EF4-FFF2-40B4-BE49-F238E27FC236}">
                <a16:creationId xmlns:a16="http://schemas.microsoft.com/office/drawing/2014/main" xmlns="" id="{0783107F-E159-49C4-97B6-E1B604AFE77B}"/>
              </a:ext>
            </a:extLst>
          </p:cNvPr>
          <p:cNvSpPr/>
          <p:nvPr/>
        </p:nvSpPr>
        <p:spPr>
          <a:xfrm>
            <a:off x="4738440" y="4214521"/>
            <a:ext cx="142920" cy="143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8" name="Connecteur droit 7">
            <a:extLst>
              <a:ext uri="{FF2B5EF4-FFF2-40B4-BE49-F238E27FC236}">
                <a16:creationId xmlns:a16="http://schemas.microsoft.com/office/drawing/2014/main" xmlns="" id="{5DFEE86C-C18D-47C0-A4E3-32E87003CC4A}"/>
              </a:ext>
            </a:extLst>
          </p:cNvPr>
          <p:cNvSpPr/>
          <p:nvPr/>
        </p:nvSpPr>
        <p:spPr>
          <a:xfrm>
            <a:off x="4738440" y="407160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Connecteur droit 8">
            <a:extLst>
              <a:ext uri="{FF2B5EF4-FFF2-40B4-BE49-F238E27FC236}">
                <a16:creationId xmlns:a16="http://schemas.microsoft.com/office/drawing/2014/main" xmlns="" id="{B694E7C0-45B8-4480-A0D9-76652799F013}"/>
              </a:ext>
            </a:extLst>
          </p:cNvPr>
          <p:cNvSpPr/>
          <p:nvPr/>
        </p:nvSpPr>
        <p:spPr>
          <a:xfrm>
            <a:off x="4738440" y="39286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0" name="Connecteur droit 9">
            <a:extLst>
              <a:ext uri="{FF2B5EF4-FFF2-40B4-BE49-F238E27FC236}">
                <a16:creationId xmlns:a16="http://schemas.microsoft.com/office/drawing/2014/main" xmlns="" id="{775D16BB-90D4-4D11-9DBF-D3CAD8214030}"/>
              </a:ext>
            </a:extLst>
          </p:cNvPr>
          <p:cNvSpPr/>
          <p:nvPr/>
        </p:nvSpPr>
        <p:spPr>
          <a:xfrm>
            <a:off x="4738440" y="378576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Connecteur droit 10">
            <a:extLst>
              <a:ext uri="{FF2B5EF4-FFF2-40B4-BE49-F238E27FC236}">
                <a16:creationId xmlns:a16="http://schemas.microsoft.com/office/drawing/2014/main" xmlns="" id="{C55C69D4-67A9-40A5-9FD4-A6D074780684}"/>
              </a:ext>
            </a:extLst>
          </p:cNvPr>
          <p:cNvSpPr/>
          <p:nvPr/>
        </p:nvSpPr>
        <p:spPr>
          <a:xfrm>
            <a:off x="4738440" y="364284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2" name="Connecteur droit 11">
            <a:extLst>
              <a:ext uri="{FF2B5EF4-FFF2-40B4-BE49-F238E27FC236}">
                <a16:creationId xmlns:a16="http://schemas.microsoft.com/office/drawing/2014/main" xmlns="" id="{A039C29F-88BC-473B-835E-9ABBFC0CD1AA}"/>
              </a:ext>
            </a:extLst>
          </p:cNvPr>
          <p:cNvSpPr/>
          <p:nvPr/>
        </p:nvSpPr>
        <p:spPr>
          <a:xfrm>
            <a:off x="4738440" y="349992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3" name="Connecteur droit 12">
            <a:extLst>
              <a:ext uri="{FF2B5EF4-FFF2-40B4-BE49-F238E27FC236}">
                <a16:creationId xmlns:a16="http://schemas.microsoft.com/office/drawing/2014/main" xmlns="" id="{EC897F6D-54E5-44A0-B846-EED3453FAB59}"/>
              </a:ext>
            </a:extLst>
          </p:cNvPr>
          <p:cNvSpPr/>
          <p:nvPr/>
        </p:nvSpPr>
        <p:spPr>
          <a:xfrm>
            <a:off x="4738440" y="3357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4" name="Connecteur droit 13">
            <a:extLst>
              <a:ext uri="{FF2B5EF4-FFF2-40B4-BE49-F238E27FC236}">
                <a16:creationId xmlns:a16="http://schemas.microsoft.com/office/drawing/2014/main" xmlns="" id="{B0486CBE-DD19-4ED4-B9E6-9728F2EB83FE}"/>
              </a:ext>
            </a:extLst>
          </p:cNvPr>
          <p:cNvSpPr/>
          <p:nvPr/>
        </p:nvSpPr>
        <p:spPr>
          <a:xfrm>
            <a:off x="4738440" y="3214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5" name="Connecteur droit 14">
            <a:extLst>
              <a:ext uri="{FF2B5EF4-FFF2-40B4-BE49-F238E27FC236}">
                <a16:creationId xmlns:a16="http://schemas.microsoft.com/office/drawing/2014/main" xmlns="" id="{9E74A889-EC21-4492-933F-B4BC99C232E6}"/>
              </a:ext>
            </a:extLst>
          </p:cNvPr>
          <p:cNvSpPr/>
          <p:nvPr/>
        </p:nvSpPr>
        <p:spPr>
          <a:xfrm>
            <a:off x="4738440" y="46414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6" name="Forme libre : forme 15">
            <a:extLst>
              <a:ext uri="{FF2B5EF4-FFF2-40B4-BE49-F238E27FC236}">
                <a16:creationId xmlns:a16="http://schemas.microsoft.com/office/drawing/2014/main" xmlns="" id="{4A39A380-EBE9-4C34-BFAB-C4DFEF290DB6}"/>
              </a:ext>
            </a:extLst>
          </p:cNvPr>
          <p:cNvSpPr/>
          <p:nvPr/>
        </p:nvSpPr>
        <p:spPr>
          <a:xfrm>
            <a:off x="4455839" y="45007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20</a:t>
            </a:r>
          </a:p>
        </p:txBody>
      </p:sp>
      <p:sp>
        <p:nvSpPr>
          <p:cNvPr id="17" name="Forme libre : forme 16">
            <a:extLst>
              <a:ext uri="{FF2B5EF4-FFF2-40B4-BE49-F238E27FC236}">
                <a16:creationId xmlns:a16="http://schemas.microsoft.com/office/drawing/2014/main" xmlns="" id="{63D2FBFA-008D-40B5-AFB0-8CFC66A7535A}"/>
              </a:ext>
            </a:extLst>
          </p:cNvPr>
          <p:cNvSpPr/>
          <p:nvPr/>
        </p:nvSpPr>
        <p:spPr>
          <a:xfrm>
            <a:off x="4452239" y="378576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25</a:t>
            </a:r>
          </a:p>
        </p:txBody>
      </p:sp>
      <p:sp>
        <p:nvSpPr>
          <p:cNvPr id="18" name="Forme libre : forme 17">
            <a:extLst>
              <a:ext uri="{FF2B5EF4-FFF2-40B4-BE49-F238E27FC236}">
                <a16:creationId xmlns:a16="http://schemas.microsoft.com/office/drawing/2014/main" xmlns="" id="{5EBB966C-957C-442F-9898-AE4F6BEF5691}"/>
              </a:ext>
            </a:extLst>
          </p:cNvPr>
          <p:cNvSpPr/>
          <p:nvPr/>
        </p:nvSpPr>
        <p:spPr>
          <a:xfrm>
            <a:off x="4452959" y="30715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30</a:t>
            </a:r>
          </a:p>
        </p:txBody>
      </p:sp>
      <p:sp>
        <p:nvSpPr>
          <p:cNvPr id="19" name="Connecteur droit 18">
            <a:extLst>
              <a:ext uri="{FF2B5EF4-FFF2-40B4-BE49-F238E27FC236}">
                <a16:creationId xmlns:a16="http://schemas.microsoft.com/office/drawing/2014/main" xmlns="" id="{03BA0564-9455-4C03-8F7C-4AB5E523F6CD}"/>
              </a:ext>
            </a:extLst>
          </p:cNvPr>
          <p:cNvSpPr/>
          <p:nvPr/>
        </p:nvSpPr>
        <p:spPr>
          <a:xfrm flipH="1">
            <a:off x="5163601" y="4716000"/>
            <a:ext cx="5039"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0" name="Connecteur droit 19">
            <a:extLst>
              <a:ext uri="{FF2B5EF4-FFF2-40B4-BE49-F238E27FC236}">
                <a16:creationId xmlns:a16="http://schemas.microsoft.com/office/drawing/2014/main" xmlns="" id="{D0E8C916-E89C-4BB7-8F3D-26D089AB63DC}"/>
              </a:ext>
            </a:extLst>
          </p:cNvPr>
          <p:cNvSpPr/>
          <p:nvPr/>
        </p:nvSpPr>
        <p:spPr>
          <a:xfrm flipH="1">
            <a:off x="53158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1" name="Connecteur droit 20">
            <a:extLst>
              <a:ext uri="{FF2B5EF4-FFF2-40B4-BE49-F238E27FC236}">
                <a16:creationId xmlns:a16="http://schemas.microsoft.com/office/drawing/2014/main" xmlns="" id="{EE5F8CBE-BC0D-45C8-AD2B-C9DE3A2E0A56}"/>
              </a:ext>
            </a:extLst>
          </p:cNvPr>
          <p:cNvSpPr/>
          <p:nvPr/>
        </p:nvSpPr>
        <p:spPr>
          <a:xfrm flipH="1">
            <a:off x="5449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2" name="Connecteur droit 21">
            <a:extLst>
              <a:ext uri="{FF2B5EF4-FFF2-40B4-BE49-F238E27FC236}">
                <a16:creationId xmlns:a16="http://schemas.microsoft.com/office/drawing/2014/main" xmlns="" id="{4F2B6B1D-BDEE-4957-9FF8-79CFF4050B6D}"/>
              </a:ext>
            </a:extLst>
          </p:cNvPr>
          <p:cNvSpPr/>
          <p:nvPr/>
        </p:nvSpPr>
        <p:spPr>
          <a:xfrm flipH="1">
            <a:off x="5592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3" name="Connecteur droit 22">
            <a:extLst>
              <a:ext uri="{FF2B5EF4-FFF2-40B4-BE49-F238E27FC236}">
                <a16:creationId xmlns:a16="http://schemas.microsoft.com/office/drawing/2014/main" xmlns="" id="{9D2D846E-63A8-47D8-A818-7299B5171E92}"/>
              </a:ext>
            </a:extLst>
          </p:cNvPr>
          <p:cNvSpPr/>
          <p:nvPr/>
        </p:nvSpPr>
        <p:spPr>
          <a:xfrm flipH="1">
            <a:off x="5734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4" name="Connecteur droit 23">
            <a:extLst>
              <a:ext uri="{FF2B5EF4-FFF2-40B4-BE49-F238E27FC236}">
                <a16:creationId xmlns:a16="http://schemas.microsoft.com/office/drawing/2014/main" xmlns="" id="{E7DE0043-D055-4F5C-9B5D-0FC91393AC6F}"/>
              </a:ext>
            </a:extLst>
          </p:cNvPr>
          <p:cNvSpPr/>
          <p:nvPr/>
        </p:nvSpPr>
        <p:spPr>
          <a:xfrm flipH="1">
            <a:off x="5877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5" name="Connecteur droit 24">
            <a:extLst>
              <a:ext uri="{FF2B5EF4-FFF2-40B4-BE49-F238E27FC236}">
                <a16:creationId xmlns:a16="http://schemas.microsoft.com/office/drawing/2014/main" xmlns="" id="{FA074F7E-7ECA-4085-A708-D2A02E03C0CD}"/>
              </a:ext>
            </a:extLst>
          </p:cNvPr>
          <p:cNvSpPr/>
          <p:nvPr/>
        </p:nvSpPr>
        <p:spPr>
          <a:xfrm flipH="1">
            <a:off x="602076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6" name="Connecteur droit 25">
            <a:extLst>
              <a:ext uri="{FF2B5EF4-FFF2-40B4-BE49-F238E27FC236}">
                <a16:creationId xmlns:a16="http://schemas.microsoft.com/office/drawing/2014/main" xmlns="" id="{8C9C3437-DF39-4198-B96D-7EA12E4BE769}"/>
              </a:ext>
            </a:extLst>
          </p:cNvPr>
          <p:cNvSpPr/>
          <p:nvPr/>
        </p:nvSpPr>
        <p:spPr>
          <a:xfrm flipH="1">
            <a:off x="61636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7" name="Connecteur droit 26">
            <a:extLst>
              <a:ext uri="{FF2B5EF4-FFF2-40B4-BE49-F238E27FC236}">
                <a16:creationId xmlns:a16="http://schemas.microsoft.com/office/drawing/2014/main" xmlns="" id="{6C86D240-7667-4BFD-877B-3ED1456A0AEC}"/>
              </a:ext>
            </a:extLst>
          </p:cNvPr>
          <p:cNvSpPr/>
          <p:nvPr/>
        </p:nvSpPr>
        <p:spPr>
          <a:xfrm flipH="1">
            <a:off x="630660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8" name="Connecteur droit 27">
            <a:extLst>
              <a:ext uri="{FF2B5EF4-FFF2-40B4-BE49-F238E27FC236}">
                <a16:creationId xmlns:a16="http://schemas.microsoft.com/office/drawing/2014/main" xmlns="" id="{8FC4C623-505D-4197-B3AD-A0CE633B69D2}"/>
              </a:ext>
            </a:extLst>
          </p:cNvPr>
          <p:cNvSpPr/>
          <p:nvPr/>
        </p:nvSpPr>
        <p:spPr>
          <a:xfrm flipH="1">
            <a:off x="644952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9" name="Connecteur droit 28">
            <a:extLst>
              <a:ext uri="{FF2B5EF4-FFF2-40B4-BE49-F238E27FC236}">
                <a16:creationId xmlns:a16="http://schemas.microsoft.com/office/drawing/2014/main" xmlns="" id="{9F09272E-541A-4EEC-88E4-891F017DB506}"/>
              </a:ext>
            </a:extLst>
          </p:cNvPr>
          <p:cNvSpPr/>
          <p:nvPr/>
        </p:nvSpPr>
        <p:spPr>
          <a:xfrm flipH="1">
            <a:off x="6592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0" name="Connecteur droit 29">
            <a:extLst>
              <a:ext uri="{FF2B5EF4-FFF2-40B4-BE49-F238E27FC236}">
                <a16:creationId xmlns:a16="http://schemas.microsoft.com/office/drawing/2014/main" xmlns="" id="{DEE71301-9814-4FC6-8C30-33967CE4EA3E}"/>
              </a:ext>
            </a:extLst>
          </p:cNvPr>
          <p:cNvSpPr/>
          <p:nvPr/>
        </p:nvSpPr>
        <p:spPr>
          <a:xfrm flipH="1">
            <a:off x="6735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1" name="Connecteur droit 30">
            <a:extLst>
              <a:ext uri="{FF2B5EF4-FFF2-40B4-BE49-F238E27FC236}">
                <a16:creationId xmlns:a16="http://schemas.microsoft.com/office/drawing/2014/main" xmlns="" id="{EEBBF1D6-9074-4E50-9A52-5217717BEAC1}"/>
              </a:ext>
            </a:extLst>
          </p:cNvPr>
          <p:cNvSpPr/>
          <p:nvPr/>
        </p:nvSpPr>
        <p:spPr>
          <a:xfrm flipH="1">
            <a:off x="6877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2" name="Connecteur droit 31">
            <a:extLst>
              <a:ext uri="{FF2B5EF4-FFF2-40B4-BE49-F238E27FC236}">
                <a16:creationId xmlns:a16="http://schemas.microsoft.com/office/drawing/2014/main" xmlns="" id="{CDAF1510-3663-4131-86BE-301D71784F71}"/>
              </a:ext>
            </a:extLst>
          </p:cNvPr>
          <p:cNvSpPr/>
          <p:nvPr/>
        </p:nvSpPr>
        <p:spPr>
          <a:xfrm flipH="1">
            <a:off x="7020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3" name="Forme libre : forme 32">
            <a:extLst>
              <a:ext uri="{FF2B5EF4-FFF2-40B4-BE49-F238E27FC236}">
                <a16:creationId xmlns:a16="http://schemas.microsoft.com/office/drawing/2014/main" xmlns="" id="{DF2233FE-99A0-40F7-8B44-4F27571C9F58}"/>
              </a:ext>
            </a:extLst>
          </p:cNvPr>
          <p:cNvSpPr/>
          <p:nvPr/>
        </p:nvSpPr>
        <p:spPr>
          <a:xfrm>
            <a:off x="488100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18000</a:t>
            </a:r>
          </a:p>
        </p:txBody>
      </p:sp>
      <p:sp>
        <p:nvSpPr>
          <p:cNvPr id="34" name="Forme libre : forme 33">
            <a:extLst>
              <a:ext uri="{FF2B5EF4-FFF2-40B4-BE49-F238E27FC236}">
                <a16:creationId xmlns:a16="http://schemas.microsoft.com/office/drawing/2014/main" xmlns="" id="{AC19A6B7-4B92-4F8E-8F4D-0DD146DF96E3}"/>
              </a:ext>
            </a:extLst>
          </p:cNvPr>
          <p:cNvSpPr/>
          <p:nvPr/>
        </p:nvSpPr>
        <p:spPr>
          <a:xfrm>
            <a:off x="645276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69000</a:t>
            </a:r>
          </a:p>
        </p:txBody>
      </p:sp>
      <p:grpSp>
        <p:nvGrpSpPr>
          <p:cNvPr id="35" name="Groupe 34">
            <a:extLst>
              <a:ext uri="{FF2B5EF4-FFF2-40B4-BE49-F238E27FC236}">
                <a16:creationId xmlns:a16="http://schemas.microsoft.com/office/drawing/2014/main" xmlns="" id="{F29B6AEC-EFFC-4E5E-A06D-A12C69EED2AA}"/>
              </a:ext>
            </a:extLst>
          </p:cNvPr>
          <p:cNvGrpSpPr/>
          <p:nvPr/>
        </p:nvGrpSpPr>
        <p:grpSpPr>
          <a:xfrm>
            <a:off x="5095560" y="4428720"/>
            <a:ext cx="141120" cy="141480"/>
            <a:chOff x="3571560" y="4428720"/>
            <a:chExt cx="141120" cy="141480"/>
          </a:xfrm>
        </p:grpSpPr>
        <p:sp>
          <p:nvSpPr>
            <p:cNvPr id="36" name="Connecteur droit 35">
              <a:extLst>
                <a:ext uri="{FF2B5EF4-FFF2-40B4-BE49-F238E27FC236}">
                  <a16:creationId xmlns:a16="http://schemas.microsoft.com/office/drawing/2014/main" xmlns="" id="{B9DB1921-B907-4F2D-831C-4827BC8BF95A}"/>
                </a:ext>
              </a:extLst>
            </p:cNvPr>
            <p:cNvSpPr/>
            <p:nvPr/>
          </p:nvSpPr>
          <p:spPr>
            <a:xfrm>
              <a:off x="3571560" y="450036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7" name="Connecteur droit 36">
              <a:extLst>
                <a:ext uri="{FF2B5EF4-FFF2-40B4-BE49-F238E27FC236}">
                  <a16:creationId xmlns:a16="http://schemas.microsoft.com/office/drawing/2014/main" xmlns="" id="{5E9B6CFE-D376-4A47-AEA2-5A8B3713A4B6}"/>
                </a:ext>
              </a:extLst>
            </p:cNvPr>
            <p:cNvSpPr/>
            <p:nvPr/>
          </p:nvSpPr>
          <p:spPr>
            <a:xfrm flipH="1">
              <a:off x="3641039" y="442872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38" name="Groupe 37">
            <a:extLst>
              <a:ext uri="{FF2B5EF4-FFF2-40B4-BE49-F238E27FC236}">
                <a16:creationId xmlns:a16="http://schemas.microsoft.com/office/drawing/2014/main" xmlns="" id="{FA8BE0B3-5C0E-4DEC-9689-093669824275}"/>
              </a:ext>
            </a:extLst>
          </p:cNvPr>
          <p:cNvGrpSpPr/>
          <p:nvPr/>
        </p:nvGrpSpPr>
        <p:grpSpPr>
          <a:xfrm>
            <a:off x="5247841" y="4214520"/>
            <a:ext cx="141479" cy="141120"/>
            <a:chOff x="3723840" y="4214520"/>
            <a:chExt cx="141479" cy="141120"/>
          </a:xfrm>
        </p:grpSpPr>
        <p:sp>
          <p:nvSpPr>
            <p:cNvPr id="39" name="Connecteur droit 38">
              <a:extLst>
                <a:ext uri="{FF2B5EF4-FFF2-40B4-BE49-F238E27FC236}">
                  <a16:creationId xmlns:a16="http://schemas.microsoft.com/office/drawing/2014/main" xmlns="" id="{D8ED8EF3-97FB-42DC-9FC5-E5E9F03EFCA6}"/>
                </a:ext>
              </a:extLst>
            </p:cNvPr>
            <p:cNvSpPr/>
            <p:nvPr/>
          </p:nvSpPr>
          <p:spPr>
            <a:xfrm>
              <a:off x="3723840" y="428580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0" name="Connecteur droit 39">
              <a:extLst>
                <a:ext uri="{FF2B5EF4-FFF2-40B4-BE49-F238E27FC236}">
                  <a16:creationId xmlns:a16="http://schemas.microsoft.com/office/drawing/2014/main" xmlns="" id="{77D234C0-7F9D-4E12-9B88-FF07D18D5C2C}"/>
                </a:ext>
              </a:extLst>
            </p:cNvPr>
            <p:cNvSpPr/>
            <p:nvPr/>
          </p:nvSpPr>
          <p:spPr>
            <a:xfrm flipH="1">
              <a:off x="3793319" y="4214520"/>
              <a:ext cx="3241"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1" name="Groupe 40">
            <a:extLst>
              <a:ext uri="{FF2B5EF4-FFF2-40B4-BE49-F238E27FC236}">
                <a16:creationId xmlns:a16="http://schemas.microsoft.com/office/drawing/2014/main" xmlns="" id="{FE518478-ACBD-4044-B8F7-087633DF26AF}"/>
              </a:ext>
            </a:extLst>
          </p:cNvPr>
          <p:cNvGrpSpPr/>
          <p:nvPr/>
        </p:nvGrpSpPr>
        <p:grpSpPr>
          <a:xfrm>
            <a:off x="5247841" y="3857401"/>
            <a:ext cx="141479" cy="141119"/>
            <a:chOff x="3723840" y="3857400"/>
            <a:chExt cx="141479" cy="141119"/>
          </a:xfrm>
        </p:grpSpPr>
        <p:sp>
          <p:nvSpPr>
            <p:cNvPr id="42" name="Connecteur droit 41">
              <a:extLst>
                <a:ext uri="{FF2B5EF4-FFF2-40B4-BE49-F238E27FC236}">
                  <a16:creationId xmlns:a16="http://schemas.microsoft.com/office/drawing/2014/main" xmlns="" id="{A7035BAC-8335-4E47-8EB9-DA2FAA470AFD}"/>
                </a:ext>
              </a:extLst>
            </p:cNvPr>
            <p:cNvSpPr/>
            <p:nvPr/>
          </p:nvSpPr>
          <p:spPr>
            <a:xfrm>
              <a:off x="3723840" y="392868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3" name="Connecteur droit 42">
              <a:extLst>
                <a:ext uri="{FF2B5EF4-FFF2-40B4-BE49-F238E27FC236}">
                  <a16:creationId xmlns:a16="http://schemas.microsoft.com/office/drawing/2014/main" xmlns="" id="{060729A9-0435-4F48-96FB-2F2533E7E35B}"/>
                </a:ext>
              </a:extLst>
            </p:cNvPr>
            <p:cNvSpPr/>
            <p:nvPr/>
          </p:nvSpPr>
          <p:spPr>
            <a:xfrm flipH="1">
              <a:off x="3793319" y="3857400"/>
              <a:ext cx="3241" cy="14111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4" name="Groupe 43">
            <a:extLst>
              <a:ext uri="{FF2B5EF4-FFF2-40B4-BE49-F238E27FC236}">
                <a16:creationId xmlns:a16="http://schemas.microsoft.com/office/drawing/2014/main" xmlns="" id="{3C2D0F7E-16CD-4C0E-BC75-97D81538F1DD}"/>
              </a:ext>
            </a:extLst>
          </p:cNvPr>
          <p:cNvGrpSpPr/>
          <p:nvPr/>
        </p:nvGrpSpPr>
        <p:grpSpPr>
          <a:xfrm>
            <a:off x="5524320" y="3428640"/>
            <a:ext cx="141120" cy="141121"/>
            <a:chOff x="4000320" y="3428639"/>
            <a:chExt cx="141120" cy="141121"/>
          </a:xfrm>
        </p:grpSpPr>
        <p:sp>
          <p:nvSpPr>
            <p:cNvPr id="45" name="Connecteur droit 44">
              <a:extLst>
                <a:ext uri="{FF2B5EF4-FFF2-40B4-BE49-F238E27FC236}">
                  <a16:creationId xmlns:a16="http://schemas.microsoft.com/office/drawing/2014/main" xmlns="" id="{FCAF53CE-383B-4B0D-AD0B-725779C7253E}"/>
                </a:ext>
              </a:extLst>
            </p:cNvPr>
            <p:cNvSpPr/>
            <p:nvPr/>
          </p:nvSpPr>
          <p:spPr>
            <a:xfrm>
              <a:off x="4000320" y="34999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6" name="Connecteur droit 45">
              <a:extLst>
                <a:ext uri="{FF2B5EF4-FFF2-40B4-BE49-F238E27FC236}">
                  <a16:creationId xmlns:a16="http://schemas.microsoft.com/office/drawing/2014/main" xmlns="" id="{90B3069D-04D4-44BA-9C18-B5D67E909EB5}"/>
                </a:ext>
              </a:extLst>
            </p:cNvPr>
            <p:cNvSpPr/>
            <p:nvPr/>
          </p:nvSpPr>
          <p:spPr>
            <a:xfrm flipH="1">
              <a:off x="4070160" y="3428639"/>
              <a:ext cx="2880" cy="14112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7" name="Groupe 46">
            <a:extLst>
              <a:ext uri="{FF2B5EF4-FFF2-40B4-BE49-F238E27FC236}">
                <a16:creationId xmlns:a16="http://schemas.microsoft.com/office/drawing/2014/main" xmlns="" id="{8EC083D2-2EDD-4E50-A345-B76FBCDF210E}"/>
              </a:ext>
            </a:extLst>
          </p:cNvPr>
          <p:cNvGrpSpPr/>
          <p:nvPr/>
        </p:nvGrpSpPr>
        <p:grpSpPr>
          <a:xfrm>
            <a:off x="5676600" y="4285801"/>
            <a:ext cx="141120" cy="141479"/>
            <a:chOff x="4152600" y="4285800"/>
            <a:chExt cx="141120" cy="141479"/>
          </a:xfrm>
        </p:grpSpPr>
        <p:sp>
          <p:nvSpPr>
            <p:cNvPr id="48" name="Connecteur droit 47">
              <a:extLst>
                <a:ext uri="{FF2B5EF4-FFF2-40B4-BE49-F238E27FC236}">
                  <a16:creationId xmlns:a16="http://schemas.microsoft.com/office/drawing/2014/main" xmlns="" id="{F39EFFA3-C3DA-46E2-8CB7-8B90785256CA}"/>
                </a:ext>
              </a:extLst>
            </p:cNvPr>
            <p:cNvSpPr/>
            <p:nvPr/>
          </p:nvSpPr>
          <p:spPr>
            <a:xfrm>
              <a:off x="4152600" y="435744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9" name="Connecteur droit 48">
              <a:extLst>
                <a:ext uri="{FF2B5EF4-FFF2-40B4-BE49-F238E27FC236}">
                  <a16:creationId xmlns:a16="http://schemas.microsoft.com/office/drawing/2014/main" xmlns="" id="{7A95C47E-4293-48EC-9E15-115627A0D3D6}"/>
                </a:ext>
              </a:extLst>
            </p:cNvPr>
            <p:cNvSpPr/>
            <p:nvPr/>
          </p:nvSpPr>
          <p:spPr>
            <a:xfrm flipH="1">
              <a:off x="4222079" y="4285800"/>
              <a:ext cx="3240" cy="14147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0" name="Groupe 49">
            <a:extLst>
              <a:ext uri="{FF2B5EF4-FFF2-40B4-BE49-F238E27FC236}">
                <a16:creationId xmlns:a16="http://schemas.microsoft.com/office/drawing/2014/main" xmlns="" id="{88FBAC0B-42AD-4A9E-A3E2-1A168498ED66}"/>
              </a:ext>
            </a:extLst>
          </p:cNvPr>
          <p:cNvGrpSpPr/>
          <p:nvPr/>
        </p:nvGrpSpPr>
        <p:grpSpPr>
          <a:xfrm>
            <a:off x="5676600" y="4000320"/>
            <a:ext cx="141120" cy="141120"/>
            <a:chOff x="4152600" y="4000320"/>
            <a:chExt cx="141120" cy="141120"/>
          </a:xfrm>
        </p:grpSpPr>
        <p:sp>
          <p:nvSpPr>
            <p:cNvPr id="51" name="Connecteur droit 50">
              <a:extLst>
                <a:ext uri="{FF2B5EF4-FFF2-40B4-BE49-F238E27FC236}">
                  <a16:creationId xmlns:a16="http://schemas.microsoft.com/office/drawing/2014/main" xmlns="" id="{1555EAF7-8D32-4DD6-98AA-F1CCE0D97A49}"/>
                </a:ext>
              </a:extLst>
            </p:cNvPr>
            <p:cNvSpPr/>
            <p:nvPr/>
          </p:nvSpPr>
          <p:spPr>
            <a:xfrm>
              <a:off x="4152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2" name="Connecteur droit 51">
              <a:extLst>
                <a:ext uri="{FF2B5EF4-FFF2-40B4-BE49-F238E27FC236}">
                  <a16:creationId xmlns:a16="http://schemas.microsoft.com/office/drawing/2014/main" xmlns="" id="{D095B25E-B111-4BA8-99D0-BECC2D99C372}"/>
                </a:ext>
              </a:extLst>
            </p:cNvPr>
            <p:cNvSpPr/>
            <p:nvPr/>
          </p:nvSpPr>
          <p:spPr>
            <a:xfrm flipH="1">
              <a:off x="4222079"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3" name="Groupe 52">
            <a:extLst>
              <a:ext uri="{FF2B5EF4-FFF2-40B4-BE49-F238E27FC236}">
                <a16:creationId xmlns:a16="http://schemas.microsoft.com/office/drawing/2014/main" xmlns="" id="{48CAE9A5-51CB-4278-AAE7-58CB15E4E611}"/>
              </a:ext>
            </a:extLst>
          </p:cNvPr>
          <p:cNvGrpSpPr/>
          <p:nvPr/>
        </p:nvGrpSpPr>
        <p:grpSpPr>
          <a:xfrm>
            <a:off x="6166920" y="3285720"/>
            <a:ext cx="141480" cy="141481"/>
            <a:chOff x="4642920" y="3285719"/>
            <a:chExt cx="141480" cy="141481"/>
          </a:xfrm>
        </p:grpSpPr>
        <p:sp>
          <p:nvSpPr>
            <p:cNvPr id="54" name="Connecteur droit 53">
              <a:extLst>
                <a:ext uri="{FF2B5EF4-FFF2-40B4-BE49-F238E27FC236}">
                  <a16:creationId xmlns:a16="http://schemas.microsoft.com/office/drawing/2014/main" xmlns="" id="{6D690AAF-10F4-4ED5-AFD1-D67E592EE217}"/>
                </a:ext>
              </a:extLst>
            </p:cNvPr>
            <p:cNvSpPr/>
            <p:nvPr/>
          </p:nvSpPr>
          <p:spPr>
            <a:xfrm>
              <a:off x="4642920" y="335736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5" name="Connecteur droit 54">
              <a:extLst>
                <a:ext uri="{FF2B5EF4-FFF2-40B4-BE49-F238E27FC236}">
                  <a16:creationId xmlns:a16="http://schemas.microsoft.com/office/drawing/2014/main" xmlns="" id="{56F5378D-9BA6-4EE2-A65E-809416A59AC7}"/>
                </a:ext>
              </a:extLst>
            </p:cNvPr>
            <p:cNvSpPr/>
            <p:nvPr/>
          </p:nvSpPr>
          <p:spPr>
            <a:xfrm flipH="1">
              <a:off x="4712400" y="3285719"/>
              <a:ext cx="3240" cy="14148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6" name="Groupe 55">
            <a:extLst>
              <a:ext uri="{FF2B5EF4-FFF2-40B4-BE49-F238E27FC236}">
                <a16:creationId xmlns:a16="http://schemas.microsoft.com/office/drawing/2014/main" xmlns="" id="{D1DEF9D8-5A05-4D5D-A81E-A730DDA5BEEC}"/>
              </a:ext>
            </a:extLst>
          </p:cNvPr>
          <p:cNvGrpSpPr/>
          <p:nvPr/>
        </p:nvGrpSpPr>
        <p:grpSpPr>
          <a:xfrm>
            <a:off x="6738600" y="4000320"/>
            <a:ext cx="141120" cy="141120"/>
            <a:chOff x="5214600" y="4000320"/>
            <a:chExt cx="141120" cy="141120"/>
          </a:xfrm>
        </p:grpSpPr>
        <p:sp>
          <p:nvSpPr>
            <p:cNvPr id="57" name="Connecteur droit 56">
              <a:extLst>
                <a:ext uri="{FF2B5EF4-FFF2-40B4-BE49-F238E27FC236}">
                  <a16:creationId xmlns:a16="http://schemas.microsoft.com/office/drawing/2014/main" xmlns="" id="{40E97DA6-4BD5-498F-B981-30AAD85690CA}"/>
                </a:ext>
              </a:extLst>
            </p:cNvPr>
            <p:cNvSpPr/>
            <p:nvPr/>
          </p:nvSpPr>
          <p:spPr>
            <a:xfrm>
              <a:off x="5214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8" name="Connecteur droit 57">
              <a:extLst>
                <a:ext uri="{FF2B5EF4-FFF2-40B4-BE49-F238E27FC236}">
                  <a16:creationId xmlns:a16="http://schemas.microsoft.com/office/drawing/2014/main" xmlns="" id="{C5569851-9CF3-4BBD-8142-7A5265E91261}"/>
                </a:ext>
              </a:extLst>
            </p:cNvPr>
            <p:cNvSpPr/>
            <p:nvPr/>
          </p:nvSpPr>
          <p:spPr>
            <a:xfrm flipH="1">
              <a:off x="5284080"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9" name="Groupe 58">
            <a:extLst>
              <a:ext uri="{FF2B5EF4-FFF2-40B4-BE49-F238E27FC236}">
                <a16:creationId xmlns:a16="http://schemas.microsoft.com/office/drawing/2014/main" xmlns="" id="{DC9F058F-828C-4A9D-A585-F87ABAA26448}"/>
              </a:ext>
            </a:extLst>
          </p:cNvPr>
          <p:cNvGrpSpPr/>
          <p:nvPr/>
        </p:nvGrpSpPr>
        <p:grpSpPr>
          <a:xfrm>
            <a:off x="6381480" y="4357440"/>
            <a:ext cx="141120" cy="141120"/>
            <a:chOff x="4857480" y="4357440"/>
            <a:chExt cx="141120" cy="141120"/>
          </a:xfrm>
        </p:grpSpPr>
        <p:sp>
          <p:nvSpPr>
            <p:cNvPr id="60" name="Connecteur droit 59">
              <a:extLst>
                <a:ext uri="{FF2B5EF4-FFF2-40B4-BE49-F238E27FC236}">
                  <a16:creationId xmlns:a16="http://schemas.microsoft.com/office/drawing/2014/main" xmlns="" id="{A3F763D3-FC95-4EAC-A309-F7B68F95D964}"/>
                </a:ext>
              </a:extLst>
            </p:cNvPr>
            <p:cNvSpPr/>
            <p:nvPr/>
          </p:nvSpPr>
          <p:spPr>
            <a:xfrm>
              <a:off x="4857480" y="44287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1" name="Connecteur droit 60">
              <a:extLst>
                <a:ext uri="{FF2B5EF4-FFF2-40B4-BE49-F238E27FC236}">
                  <a16:creationId xmlns:a16="http://schemas.microsoft.com/office/drawing/2014/main" xmlns="" id="{9301AF8E-1725-4C0D-A163-5AA7436ECB42}"/>
                </a:ext>
              </a:extLst>
            </p:cNvPr>
            <p:cNvSpPr/>
            <p:nvPr/>
          </p:nvSpPr>
          <p:spPr>
            <a:xfrm flipH="1">
              <a:off x="492696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2" name="Groupe 61">
            <a:extLst>
              <a:ext uri="{FF2B5EF4-FFF2-40B4-BE49-F238E27FC236}">
                <a16:creationId xmlns:a16="http://schemas.microsoft.com/office/drawing/2014/main" xmlns="" id="{EFA138B0-F8F1-4A3C-AA49-C24F539A2289}"/>
              </a:ext>
            </a:extLst>
          </p:cNvPr>
          <p:cNvGrpSpPr/>
          <p:nvPr/>
        </p:nvGrpSpPr>
        <p:grpSpPr>
          <a:xfrm>
            <a:off x="6952800" y="3142799"/>
            <a:ext cx="141480" cy="141480"/>
            <a:chOff x="5428800" y="3142799"/>
            <a:chExt cx="141480" cy="141480"/>
          </a:xfrm>
        </p:grpSpPr>
        <p:sp>
          <p:nvSpPr>
            <p:cNvPr id="63" name="Connecteur droit 62">
              <a:extLst>
                <a:ext uri="{FF2B5EF4-FFF2-40B4-BE49-F238E27FC236}">
                  <a16:creationId xmlns:a16="http://schemas.microsoft.com/office/drawing/2014/main" xmlns="" id="{D0DFBDEF-279C-42F3-BE4E-0290C9C3E569}"/>
                </a:ext>
              </a:extLst>
            </p:cNvPr>
            <p:cNvSpPr/>
            <p:nvPr/>
          </p:nvSpPr>
          <p:spPr>
            <a:xfrm>
              <a:off x="5428800" y="321444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4" name="Connecteur droit 63">
              <a:extLst>
                <a:ext uri="{FF2B5EF4-FFF2-40B4-BE49-F238E27FC236}">
                  <a16:creationId xmlns:a16="http://schemas.microsoft.com/office/drawing/2014/main" xmlns="" id="{6472C0F9-EA27-4909-9545-3FA98806C6ED}"/>
                </a:ext>
              </a:extLst>
            </p:cNvPr>
            <p:cNvSpPr/>
            <p:nvPr/>
          </p:nvSpPr>
          <p:spPr>
            <a:xfrm flipH="1">
              <a:off x="5498280" y="3142799"/>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5" name="Groupe 64">
            <a:extLst>
              <a:ext uri="{FF2B5EF4-FFF2-40B4-BE49-F238E27FC236}">
                <a16:creationId xmlns:a16="http://schemas.microsoft.com/office/drawing/2014/main" xmlns="" id="{FA0CAF76-0D54-442B-8BCD-76203B32B042}"/>
              </a:ext>
            </a:extLst>
          </p:cNvPr>
          <p:cNvGrpSpPr/>
          <p:nvPr/>
        </p:nvGrpSpPr>
        <p:grpSpPr>
          <a:xfrm>
            <a:off x="6952800" y="4357440"/>
            <a:ext cx="141480" cy="141120"/>
            <a:chOff x="5428800" y="4357440"/>
            <a:chExt cx="141480" cy="141120"/>
          </a:xfrm>
        </p:grpSpPr>
        <p:sp>
          <p:nvSpPr>
            <p:cNvPr id="66" name="Connecteur droit 65">
              <a:extLst>
                <a:ext uri="{FF2B5EF4-FFF2-40B4-BE49-F238E27FC236}">
                  <a16:creationId xmlns:a16="http://schemas.microsoft.com/office/drawing/2014/main" xmlns="" id="{BA55A827-21DC-4787-BDC2-7FF5F23CC874}"/>
                </a:ext>
              </a:extLst>
            </p:cNvPr>
            <p:cNvSpPr/>
            <p:nvPr/>
          </p:nvSpPr>
          <p:spPr>
            <a:xfrm>
              <a:off x="5428800" y="442872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7" name="Connecteur droit 66">
              <a:extLst>
                <a:ext uri="{FF2B5EF4-FFF2-40B4-BE49-F238E27FC236}">
                  <a16:creationId xmlns:a16="http://schemas.microsoft.com/office/drawing/2014/main" xmlns="" id="{646FC9E8-E4FC-4E87-887E-9008F3E0E7A1}"/>
                </a:ext>
              </a:extLst>
            </p:cNvPr>
            <p:cNvSpPr/>
            <p:nvPr/>
          </p:nvSpPr>
          <p:spPr>
            <a:xfrm flipH="1">
              <a:off x="549828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8" name="Groupe 67">
            <a:extLst>
              <a:ext uri="{FF2B5EF4-FFF2-40B4-BE49-F238E27FC236}">
                <a16:creationId xmlns:a16="http://schemas.microsoft.com/office/drawing/2014/main" xmlns="" id="{C487D916-9CDC-4628-BEC8-8D0A597BC79F}"/>
              </a:ext>
            </a:extLst>
          </p:cNvPr>
          <p:cNvGrpSpPr/>
          <p:nvPr/>
        </p:nvGrpSpPr>
        <p:grpSpPr>
          <a:xfrm>
            <a:off x="6319560" y="3438000"/>
            <a:ext cx="141120" cy="141480"/>
            <a:chOff x="4795560" y="3438000"/>
            <a:chExt cx="141120" cy="141480"/>
          </a:xfrm>
        </p:grpSpPr>
        <p:sp>
          <p:nvSpPr>
            <p:cNvPr id="69" name="Connecteur droit 68">
              <a:extLst>
                <a:ext uri="{FF2B5EF4-FFF2-40B4-BE49-F238E27FC236}">
                  <a16:creationId xmlns:a16="http://schemas.microsoft.com/office/drawing/2014/main" xmlns="" id="{FF0E199F-D37E-4192-9547-DDED020D0882}"/>
                </a:ext>
              </a:extLst>
            </p:cNvPr>
            <p:cNvSpPr/>
            <p:nvPr/>
          </p:nvSpPr>
          <p:spPr>
            <a:xfrm>
              <a:off x="4795560" y="3509639"/>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0" name="Connecteur droit 69">
              <a:extLst>
                <a:ext uri="{FF2B5EF4-FFF2-40B4-BE49-F238E27FC236}">
                  <a16:creationId xmlns:a16="http://schemas.microsoft.com/office/drawing/2014/main" xmlns="" id="{09FF87E2-5D6B-4F84-9827-1039B0A7E04C}"/>
                </a:ext>
              </a:extLst>
            </p:cNvPr>
            <p:cNvSpPr/>
            <p:nvPr/>
          </p:nvSpPr>
          <p:spPr>
            <a:xfrm flipH="1">
              <a:off x="4865040" y="343800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sp>
        <p:nvSpPr>
          <p:cNvPr id="71" name="Connecteur droit 70">
            <a:extLst>
              <a:ext uri="{FF2B5EF4-FFF2-40B4-BE49-F238E27FC236}">
                <a16:creationId xmlns:a16="http://schemas.microsoft.com/office/drawing/2014/main" xmlns="" id="{2C13B0E6-B7E9-4936-A61D-ED3E70D3A3B0}"/>
              </a:ext>
            </a:extLst>
          </p:cNvPr>
          <p:cNvSpPr/>
          <p:nvPr/>
        </p:nvSpPr>
        <p:spPr>
          <a:xfrm flipH="1">
            <a:off x="6020760" y="2785680"/>
            <a:ext cx="4680" cy="25732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2" name="Espace réservé du pied de page 71">
            <a:extLst>
              <a:ext uri="{FF2B5EF4-FFF2-40B4-BE49-F238E27FC236}">
                <a16:creationId xmlns:a16="http://schemas.microsoft.com/office/drawing/2014/main" xmlns="" id="{77595DBF-4DF1-40D1-9469-3856EF2C2169}"/>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802934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05D2A927-0223-4EF6-A2CF-4B83E0DC5D66}"/>
              </a:ext>
            </a:extLst>
          </p:cNvPr>
          <p:cNvSpPr/>
          <p:nvPr/>
        </p:nvSpPr>
        <p:spPr>
          <a:xfrm>
            <a:off x="1980839"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Implémentation :</a:t>
            </a: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Algorithme de Mondrian </a:t>
            </a:r>
            <a:br>
              <a:rPr lang="fr-FR" sz="4400" dirty="0">
                <a:solidFill>
                  <a:srgbClr val="000000"/>
                </a:solidFill>
                <a:latin typeface="Calibri" pitchFamily="34"/>
                <a:ea typeface="Microsoft YaHei" pitchFamily="2"/>
                <a:cs typeface="Microsoft YaHei" pitchFamily="2"/>
              </a:rPr>
            </a:br>
            <a:r>
              <a:rPr lang="fr-FR" sz="3200" dirty="0">
                <a:solidFill>
                  <a:srgbClr val="000000"/>
                </a:solidFill>
                <a:latin typeface="Calibri" pitchFamily="34"/>
                <a:ea typeface="Microsoft YaHei" pitchFamily="2"/>
                <a:cs typeface="Microsoft YaHei" pitchFamily="2"/>
              </a:rPr>
              <a:t>[</a:t>
            </a:r>
            <a:r>
              <a:rPr lang="fr-FR" sz="3200" dirty="0" err="1">
                <a:solidFill>
                  <a:srgbClr val="000000"/>
                </a:solidFill>
                <a:latin typeface="Calibri" pitchFamily="34"/>
                <a:ea typeface="Microsoft YaHei" pitchFamily="2"/>
                <a:cs typeface="Microsoft YaHei" pitchFamily="2"/>
              </a:rPr>
              <a:t>LeFevre</a:t>
            </a:r>
            <a:r>
              <a:rPr lang="fr-FR" sz="3200" dirty="0">
                <a:solidFill>
                  <a:srgbClr val="000000"/>
                </a:solidFill>
                <a:latin typeface="Calibri" pitchFamily="34"/>
                <a:ea typeface="Microsoft YaHei" pitchFamily="2"/>
                <a:cs typeface="Microsoft YaHei" pitchFamily="2"/>
              </a:rPr>
              <a:t> </a:t>
            </a:r>
            <a:r>
              <a:rPr lang="fr-FR" sz="3200" i="1" dirty="0">
                <a:solidFill>
                  <a:srgbClr val="000000"/>
                </a:solidFill>
                <a:latin typeface="Calibri" pitchFamily="34"/>
                <a:ea typeface="Microsoft YaHei" pitchFamily="2"/>
                <a:cs typeface="Microsoft YaHei" pitchFamily="2"/>
              </a:rPr>
              <a:t>et al.</a:t>
            </a:r>
            <a:r>
              <a:rPr lang="fr-FR" sz="3200" dirty="0">
                <a:solidFill>
                  <a:srgbClr val="000000"/>
                </a:solidFill>
                <a:latin typeface="Calibri" pitchFamily="34"/>
                <a:ea typeface="Microsoft YaHei" pitchFamily="2"/>
                <a:cs typeface="Microsoft YaHei" pitchFamily="2"/>
              </a:rPr>
              <a:t>]</a:t>
            </a:r>
          </a:p>
        </p:txBody>
      </p:sp>
      <p:cxnSp>
        <p:nvCxnSpPr>
          <p:cNvPr id="3" name="Connecteur droit avec flèche 2">
            <a:extLst>
              <a:ext uri="{FF2B5EF4-FFF2-40B4-BE49-F238E27FC236}">
                <a16:creationId xmlns:a16="http://schemas.microsoft.com/office/drawing/2014/main" xmlns="" id="{5DED5FE4-88B9-4F22-9748-72B6D175BF01}"/>
              </a:ext>
            </a:extLst>
          </p:cNvPr>
          <p:cNvCxnSpPr/>
          <p:nvPr/>
        </p:nvCxnSpPr>
        <p:spPr>
          <a:xfrm>
            <a:off x="4809720" y="4785840"/>
            <a:ext cx="2500561" cy="3600"/>
          </a:xfrm>
          <a:prstGeom prst="straightConnector1">
            <a:avLst/>
          </a:prstGeom>
          <a:noFill/>
          <a:ln w="9360" cap="sq">
            <a:solidFill>
              <a:srgbClr val="000000"/>
            </a:solidFill>
            <a:prstDash val="solid"/>
            <a:miter/>
            <a:tailEnd type="arrow"/>
          </a:ln>
        </p:spPr>
      </p:cxnSp>
      <p:cxnSp>
        <p:nvCxnSpPr>
          <p:cNvPr id="4" name="Connecteur droit avec flèche 3">
            <a:extLst>
              <a:ext uri="{FF2B5EF4-FFF2-40B4-BE49-F238E27FC236}">
                <a16:creationId xmlns:a16="http://schemas.microsoft.com/office/drawing/2014/main" xmlns="" id="{D52A52CF-F2FE-4854-BF13-59EF6618E016}"/>
              </a:ext>
            </a:extLst>
          </p:cNvPr>
          <p:cNvCxnSpPr/>
          <p:nvPr/>
        </p:nvCxnSpPr>
        <p:spPr>
          <a:xfrm flipV="1">
            <a:off x="4808640" y="2642760"/>
            <a:ext cx="1801" cy="2145240"/>
          </a:xfrm>
          <a:prstGeom prst="straightConnector1">
            <a:avLst/>
          </a:prstGeom>
          <a:noFill/>
          <a:ln w="9360" cap="sq">
            <a:solidFill>
              <a:srgbClr val="000000"/>
            </a:solidFill>
            <a:prstDash val="solid"/>
            <a:miter/>
            <a:tailEnd type="arrow"/>
          </a:ln>
        </p:spPr>
      </p:cxnSp>
      <p:sp>
        <p:nvSpPr>
          <p:cNvPr id="5" name="Connecteur droit 4">
            <a:extLst>
              <a:ext uri="{FF2B5EF4-FFF2-40B4-BE49-F238E27FC236}">
                <a16:creationId xmlns:a16="http://schemas.microsoft.com/office/drawing/2014/main" xmlns="" id="{4CF10D9A-8F75-4542-AAD6-3E6760A58414}"/>
              </a:ext>
            </a:extLst>
          </p:cNvPr>
          <p:cNvSpPr/>
          <p:nvPr/>
        </p:nvSpPr>
        <p:spPr>
          <a:xfrm>
            <a:off x="4738440" y="4500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 name="Connecteur droit 5">
            <a:extLst>
              <a:ext uri="{FF2B5EF4-FFF2-40B4-BE49-F238E27FC236}">
                <a16:creationId xmlns:a16="http://schemas.microsoft.com/office/drawing/2014/main" xmlns="" id="{F401C3F6-FAD9-41D1-864C-304E9F759258}"/>
              </a:ext>
            </a:extLst>
          </p:cNvPr>
          <p:cNvSpPr/>
          <p:nvPr/>
        </p:nvSpPr>
        <p:spPr>
          <a:xfrm>
            <a:off x="4738440" y="4357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 name="Connecteur droit 6">
            <a:extLst>
              <a:ext uri="{FF2B5EF4-FFF2-40B4-BE49-F238E27FC236}">
                <a16:creationId xmlns:a16="http://schemas.microsoft.com/office/drawing/2014/main" xmlns="" id="{AB9B21B6-09EC-4D9D-AC98-269566B370E1}"/>
              </a:ext>
            </a:extLst>
          </p:cNvPr>
          <p:cNvSpPr/>
          <p:nvPr/>
        </p:nvSpPr>
        <p:spPr>
          <a:xfrm>
            <a:off x="4738440" y="4214521"/>
            <a:ext cx="142920" cy="143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8" name="Connecteur droit 7">
            <a:extLst>
              <a:ext uri="{FF2B5EF4-FFF2-40B4-BE49-F238E27FC236}">
                <a16:creationId xmlns:a16="http://schemas.microsoft.com/office/drawing/2014/main" xmlns="" id="{D5667A95-7044-4C3D-A9C3-BEC30D71E099}"/>
              </a:ext>
            </a:extLst>
          </p:cNvPr>
          <p:cNvSpPr/>
          <p:nvPr/>
        </p:nvSpPr>
        <p:spPr>
          <a:xfrm>
            <a:off x="4738440" y="407160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Connecteur droit 8">
            <a:extLst>
              <a:ext uri="{FF2B5EF4-FFF2-40B4-BE49-F238E27FC236}">
                <a16:creationId xmlns:a16="http://schemas.microsoft.com/office/drawing/2014/main" xmlns="" id="{7EE72595-4E0E-45D8-9095-B1396F4E1DB3}"/>
              </a:ext>
            </a:extLst>
          </p:cNvPr>
          <p:cNvSpPr/>
          <p:nvPr/>
        </p:nvSpPr>
        <p:spPr>
          <a:xfrm>
            <a:off x="4738440" y="39286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0" name="Connecteur droit 9">
            <a:extLst>
              <a:ext uri="{FF2B5EF4-FFF2-40B4-BE49-F238E27FC236}">
                <a16:creationId xmlns:a16="http://schemas.microsoft.com/office/drawing/2014/main" xmlns="" id="{C29AE5D0-C7C6-4AFB-8092-6CC0D1D45174}"/>
              </a:ext>
            </a:extLst>
          </p:cNvPr>
          <p:cNvSpPr/>
          <p:nvPr/>
        </p:nvSpPr>
        <p:spPr>
          <a:xfrm>
            <a:off x="4738440" y="378576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Connecteur droit 10">
            <a:extLst>
              <a:ext uri="{FF2B5EF4-FFF2-40B4-BE49-F238E27FC236}">
                <a16:creationId xmlns:a16="http://schemas.microsoft.com/office/drawing/2014/main" xmlns="" id="{5C2A0393-E060-4DBE-8130-B4FEA5032AAC}"/>
              </a:ext>
            </a:extLst>
          </p:cNvPr>
          <p:cNvSpPr/>
          <p:nvPr/>
        </p:nvSpPr>
        <p:spPr>
          <a:xfrm>
            <a:off x="4738440" y="364284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2" name="Connecteur droit 11">
            <a:extLst>
              <a:ext uri="{FF2B5EF4-FFF2-40B4-BE49-F238E27FC236}">
                <a16:creationId xmlns:a16="http://schemas.microsoft.com/office/drawing/2014/main" xmlns="" id="{58887F33-B34A-4187-A71E-2AB72855FA18}"/>
              </a:ext>
            </a:extLst>
          </p:cNvPr>
          <p:cNvSpPr/>
          <p:nvPr/>
        </p:nvSpPr>
        <p:spPr>
          <a:xfrm>
            <a:off x="4738440" y="349992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3" name="Connecteur droit 12">
            <a:extLst>
              <a:ext uri="{FF2B5EF4-FFF2-40B4-BE49-F238E27FC236}">
                <a16:creationId xmlns:a16="http://schemas.microsoft.com/office/drawing/2014/main" xmlns="" id="{056316A5-8E9F-4B27-946F-353E59E80EC0}"/>
              </a:ext>
            </a:extLst>
          </p:cNvPr>
          <p:cNvSpPr/>
          <p:nvPr/>
        </p:nvSpPr>
        <p:spPr>
          <a:xfrm>
            <a:off x="4738440" y="3357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4" name="Connecteur droit 13">
            <a:extLst>
              <a:ext uri="{FF2B5EF4-FFF2-40B4-BE49-F238E27FC236}">
                <a16:creationId xmlns:a16="http://schemas.microsoft.com/office/drawing/2014/main" xmlns="" id="{50645F4F-03F2-46FC-91D6-5A4AC1DA042D}"/>
              </a:ext>
            </a:extLst>
          </p:cNvPr>
          <p:cNvSpPr/>
          <p:nvPr/>
        </p:nvSpPr>
        <p:spPr>
          <a:xfrm>
            <a:off x="4738440" y="3214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5" name="Connecteur droit 14">
            <a:extLst>
              <a:ext uri="{FF2B5EF4-FFF2-40B4-BE49-F238E27FC236}">
                <a16:creationId xmlns:a16="http://schemas.microsoft.com/office/drawing/2014/main" xmlns="" id="{9C49CA66-594E-411F-872A-69C03CA7CD35}"/>
              </a:ext>
            </a:extLst>
          </p:cNvPr>
          <p:cNvSpPr/>
          <p:nvPr/>
        </p:nvSpPr>
        <p:spPr>
          <a:xfrm>
            <a:off x="4738440" y="46414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6" name="Forme libre : forme 15">
            <a:extLst>
              <a:ext uri="{FF2B5EF4-FFF2-40B4-BE49-F238E27FC236}">
                <a16:creationId xmlns:a16="http://schemas.microsoft.com/office/drawing/2014/main" xmlns="" id="{3791CA35-3C53-4DAB-A317-CC5793D12481}"/>
              </a:ext>
            </a:extLst>
          </p:cNvPr>
          <p:cNvSpPr/>
          <p:nvPr/>
        </p:nvSpPr>
        <p:spPr>
          <a:xfrm>
            <a:off x="4455839" y="45007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20</a:t>
            </a:r>
          </a:p>
        </p:txBody>
      </p:sp>
      <p:sp>
        <p:nvSpPr>
          <p:cNvPr id="17" name="Forme libre : forme 16">
            <a:extLst>
              <a:ext uri="{FF2B5EF4-FFF2-40B4-BE49-F238E27FC236}">
                <a16:creationId xmlns:a16="http://schemas.microsoft.com/office/drawing/2014/main" xmlns="" id="{9CE88ED5-A52E-46B9-B7EA-A17C41672CCE}"/>
              </a:ext>
            </a:extLst>
          </p:cNvPr>
          <p:cNvSpPr/>
          <p:nvPr/>
        </p:nvSpPr>
        <p:spPr>
          <a:xfrm>
            <a:off x="4452239" y="378576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25</a:t>
            </a:r>
          </a:p>
        </p:txBody>
      </p:sp>
      <p:sp>
        <p:nvSpPr>
          <p:cNvPr id="18" name="Forme libre : forme 17">
            <a:extLst>
              <a:ext uri="{FF2B5EF4-FFF2-40B4-BE49-F238E27FC236}">
                <a16:creationId xmlns:a16="http://schemas.microsoft.com/office/drawing/2014/main" xmlns="" id="{4B4BC4F2-8852-4EFF-AEE0-D36B75C3372D}"/>
              </a:ext>
            </a:extLst>
          </p:cNvPr>
          <p:cNvSpPr/>
          <p:nvPr/>
        </p:nvSpPr>
        <p:spPr>
          <a:xfrm>
            <a:off x="4452959" y="30715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30</a:t>
            </a:r>
          </a:p>
        </p:txBody>
      </p:sp>
      <p:sp>
        <p:nvSpPr>
          <p:cNvPr id="19" name="Connecteur droit 18">
            <a:extLst>
              <a:ext uri="{FF2B5EF4-FFF2-40B4-BE49-F238E27FC236}">
                <a16:creationId xmlns:a16="http://schemas.microsoft.com/office/drawing/2014/main" xmlns="" id="{223219C6-8901-49B6-8993-03454B3BBC05}"/>
              </a:ext>
            </a:extLst>
          </p:cNvPr>
          <p:cNvSpPr/>
          <p:nvPr/>
        </p:nvSpPr>
        <p:spPr>
          <a:xfrm flipH="1">
            <a:off x="5163601" y="4716000"/>
            <a:ext cx="5039"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0" name="Connecteur droit 19">
            <a:extLst>
              <a:ext uri="{FF2B5EF4-FFF2-40B4-BE49-F238E27FC236}">
                <a16:creationId xmlns:a16="http://schemas.microsoft.com/office/drawing/2014/main" xmlns="" id="{DDD678D2-A0B8-419C-91BD-7F9DB2090E80}"/>
              </a:ext>
            </a:extLst>
          </p:cNvPr>
          <p:cNvSpPr/>
          <p:nvPr/>
        </p:nvSpPr>
        <p:spPr>
          <a:xfrm flipH="1">
            <a:off x="53158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1" name="Connecteur droit 20">
            <a:extLst>
              <a:ext uri="{FF2B5EF4-FFF2-40B4-BE49-F238E27FC236}">
                <a16:creationId xmlns:a16="http://schemas.microsoft.com/office/drawing/2014/main" xmlns="" id="{0FBF7848-8FD5-4728-8672-F181AB7DE521}"/>
              </a:ext>
            </a:extLst>
          </p:cNvPr>
          <p:cNvSpPr/>
          <p:nvPr/>
        </p:nvSpPr>
        <p:spPr>
          <a:xfrm flipH="1">
            <a:off x="5449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2" name="Connecteur droit 21">
            <a:extLst>
              <a:ext uri="{FF2B5EF4-FFF2-40B4-BE49-F238E27FC236}">
                <a16:creationId xmlns:a16="http://schemas.microsoft.com/office/drawing/2014/main" xmlns="" id="{DCE21606-5E54-41C4-8D72-D040225127D8}"/>
              </a:ext>
            </a:extLst>
          </p:cNvPr>
          <p:cNvSpPr/>
          <p:nvPr/>
        </p:nvSpPr>
        <p:spPr>
          <a:xfrm flipH="1">
            <a:off x="5592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3" name="Connecteur droit 22">
            <a:extLst>
              <a:ext uri="{FF2B5EF4-FFF2-40B4-BE49-F238E27FC236}">
                <a16:creationId xmlns:a16="http://schemas.microsoft.com/office/drawing/2014/main" xmlns="" id="{06430CF4-10A8-4C82-85A6-9A59E928F739}"/>
              </a:ext>
            </a:extLst>
          </p:cNvPr>
          <p:cNvSpPr/>
          <p:nvPr/>
        </p:nvSpPr>
        <p:spPr>
          <a:xfrm flipH="1">
            <a:off x="5734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4" name="Connecteur droit 23">
            <a:extLst>
              <a:ext uri="{FF2B5EF4-FFF2-40B4-BE49-F238E27FC236}">
                <a16:creationId xmlns:a16="http://schemas.microsoft.com/office/drawing/2014/main" xmlns="" id="{80116050-9A7A-4BA1-8134-D1EBC4B70D41}"/>
              </a:ext>
            </a:extLst>
          </p:cNvPr>
          <p:cNvSpPr/>
          <p:nvPr/>
        </p:nvSpPr>
        <p:spPr>
          <a:xfrm flipH="1">
            <a:off x="5877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5" name="Connecteur droit 24">
            <a:extLst>
              <a:ext uri="{FF2B5EF4-FFF2-40B4-BE49-F238E27FC236}">
                <a16:creationId xmlns:a16="http://schemas.microsoft.com/office/drawing/2014/main" xmlns="" id="{BB7A4AF4-20B1-406D-BCAC-EF5F24602EC7}"/>
              </a:ext>
            </a:extLst>
          </p:cNvPr>
          <p:cNvSpPr/>
          <p:nvPr/>
        </p:nvSpPr>
        <p:spPr>
          <a:xfrm flipH="1">
            <a:off x="602076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6" name="Connecteur droit 25">
            <a:extLst>
              <a:ext uri="{FF2B5EF4-FFF2-40B4-BE49-F238E27FC236}">
                <a16:creationId xmlns:a16="http://schemas.microsoft.com/office/drawing/2014/main" xmlns="" id="{BF9C9279-2F09-4AD4-92D8-A46C10F14155}"/>
              </a:ext>
            </a:extLst>
          </p:cNvPr>
          <p:cNvSpPr/>
          <p:nvPr/>
        </p:nvSpPr>
        <p:spPr>
          <a:xfrm flipH="1">
            <a:off x="61636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7" name="Connecteur droit 26">
            <a:extLst>
              <a:ext uri="{FF2B5EF4-FFF2-40B4-BE49-F238E27FC236}">
                <a16:creationId xmlns:a16="http://schemas.microsoft.com/office/drawing/2014/main" xmlns="" id="{EE64978F-9B3B-497D-9658-AFC911D7C92B}"/>
              </a:ext>
            </a:extLst>
          </p:cNvPr>
          <p:cNvSpPr/>
          <p:nvPr/>
        </p:nvSpPr>
        <p:spPr>
          <a:xfrm flipH="1">
            <a:off x="630660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8" name="Connecteur droit 27">
            <a:extLst>
              <a:ext uri="{FF2B5EF4-FFF2-40B4-BE49-F238E27FC236}">
                <a16:creationId xmlns:a16="http://schemas.microsoft.com/office/drawing/2014/main" xmlns="" id="{A615B8F7-F192-46EA-8F68-E4F7275ABB41}"/>
              </a:ext>
            </a:extLst>
          </p:cNvPr>
          <p:cNvSpPr/>
          <p:nvPr/>
        </p:nvSpPr>
        <p:spPr>
          <a:xfrm flipH="1">
            <a:off x="644952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9" name="Connecteur droit 28">
            <a:extLst>
              <a:ext uri="{FF2B5EF4-FFF2-40B4-BE49-F238E27FC236}">
                <a16:creationId xmlns:a16="http://schemas.microsoft.com/office/drawing/2014/main" xmlns="" id="{CACF00B3-E64B-40CE-8DC9-9CA37BB0C11F}"/>
              </a:ext>
            </a:extLst>
          </p:cNvPr>
          <p:cNvSpPr/>
          <p:nvPr/>
        </p:nvSpPr>
        <p:spPr>
          <a:xfrm flipH="1">
            <a:off x="6592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0" name="Connecteur droit 29">
            <a:extLst>
              <a:ext uri="{FF2B5EF4-FFF2-40B4-BE49-F238E27FC236}">
                <a16:creationId xmlns:a16="http://schemas.microsoft.com/office/drawing/2014/main" xmlns="" id="{A9DC8B59-46A3-499D-8021-301B7FA633B5}"/>
              </a:ext>
            </a:extLst>
          </p:cNvPr>
          <p:cNvSpPr/>
          <p:nvPr/>
        </p:nvSpPr>
        <p:spPr>
          <a:xfrm flipH="1">
            <a:off x="6735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1" name="Connecteur droit 30">
            <a:extLst>
              <a:ext uri="{FF2B5EF4-FFF2-40B4-BE49-F238E27FC236}">
                <a16:creationId xmlns:a16="http://schemas.microsoft.com/office/drawing/2014/main" xmlns="" id="{75899064-3270-42FF-914F-148B9376361C}"/>
              </a:ext>
            </a:extLst>
          </p:cNvPr>
          <p:cNvSpPr/>
          <p:nvPr/>
        </p:nvSpPr>
        <p:spPr>
          <a:xfrm flipH="1">
            <a:off x="6877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2" name="Connecteur droit 31">
            <a:extLst>
              <a:ext uri="{FF2B5EF4-FFF2-40B4-BE49-F238E27FC236}">
                <a16:creationId xmlns:a16="http://schemas.microsoft.com/office/drawing/2014/main" xmlns="" id="{9FC571A8-52D3-4F0C-ABFE-54D32CB5BED4}"/>
              </a:ext>
            </a:extLst>
          </p:cNvPr>
          <p:cNvSpPr/>
          <p:nvPr/>
        </p:nvSpPr>
        <p:spPr>
          <a:xfrm flipH="1">
            <a:off x="7020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3" name="Forme libre : forme 32">
            <a:extLst>
              <a:ext uri="{FF2B5EF4-FFF2-40B4-BE49-F238E27FC236}">
                <a16:creationId xmlns:a16="http://schemas.microsoft.com/office/drawing/2014/main" xmlns="" id="{0C7EA949-4FF4-4D25-9339-DFBB3E8629C0}"/>
              </a:ext>
            </a:extLst>
          </p:cNvPr>
          <p:cNvSpPr/>
          <p:nvPr/>
        </p:nvSpPr>
        <p:spPr>
          <a:xfrm>
            <a:off x="488100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18000</a:t>
            </a:r>
          </a:p>
        </p:txBody>
      </p:sp>
      <p:sp>
        <p:nvSpPr>
          <p:cNvPr id="34" name="Forme libre : forme 33">
            <a:extLst>
              <a:ext uri="{FF2B5EF4-FFF2-40B4-BE49-F238E27FC236}">
                <a16:creationId xmlns:a16="http://schemas.microsoft.com/office/drawing/2014/main" xmlns="" id="{0D1011DA-5411-41C2-BF0D-46E2882D21C1}"/>
              </a:ext>
            </a:extLst>
          </p:cNvPr>
          <p:cNvSpPr/>
          <p:nvPr/>
        </p:nvSpPr>
        <p:spPr>
          <a:xfrm>
            <a:off x="645276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69000</a:t>
            </a:r>
          </a:p>
        </p:txBody>
      </p:sp>
      <p:grpSp>
        <p:nvGrpSpPr>
          <p:cNvPr id="35" name="Groupe 34">
            <a:extLst>
              <a:ext uri="{FF2B5EF4-FFF2-40B4-BE49-F238E27FC236}">
                <a16:creationId xmlns:a16="http://schemas.microsoft.com/office/drawing/2014/main" xmlns="" id="{8B18B8B4-C067-49B2-AD05-BAC74FCEDFE5}"/>
              </a:ext>
            </a:extLst>
          </p:cNvPr>
          <p:cNvGrpSpPr/>
          <p:nvPr/>
        </p:nvGrpSpPr>
        <p:grpSpPr>
          <a:xfrm>
            <a:off x="5095560" y="4428720"/>
            <a:ext cx="141120" cy="141480"/>
            <a:chOff x="3571560" y="4428720"/>
            <a:chExt cx="141120" cy="141480"/>
          </a:xfrm>
        </p:grpSpPr>
        <p:sp>
          <p:nvSpPr>
            <p:cNvPr id="36" name="Connecteur droit 35">
              <a:extLst>
                <a:ext uri="{FF2B5EF4-FFF2-40B4-BE49-F238E27FC236}">
                  <a16:creationId xmlns:a16="http://schemas.microsoft.com/office/drawing/2014/main" xmlns="" id="{8AAA5701-BF33-4E8E-91C7-B02DC04C2AD1}"/>
                </a:ext>
              </a:extLst>
            </p:cNvPr>
            <p:cNvSpPr/>
            <p:nvPr/>
          </p:nvSpPr>
          <p:spPr>
            <a:xfrm>
              <a:off x="3571560" y="450036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7" name="Connecteur droit 36">
              <a:extLst>
                <a:ext uri="{FF2B5EF4-FFF2-40B4-BE49-F238E27FC236}">
                  <a16:creationId xmlns:a16="http://schemas.microsoft.com/office/drawing/2014/main" xmlns="" id="{9C44F3E0-01DF-4734-9716-ACCB2D1FAE37}"/>
                </a:ext>
              </a:extLst>
            </p:cNvPr>
            <p:cNvSpPr/>
            <p:nvPr/>
          </p:nvSpPr>
          <p:spPr>
            <a:xfrm flipH="1">
              <a:off x="3641039" y="442872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38" name="Groupe 37">
            <a:extLst>
              <a:ext uri="{FF2B5EF4-FFF2-40B4-BE49-F238E27FC236}">
                <a16:creationId xmlns:a16="http://schemas.microsoft.com/office/drawing/2014/main" xmlns="" id="{7705F447-C2D3-4104-AEB2-AA6CCD75ED2B}"/>
              </a:ext>
            </a:extLst>
          </p:cNvPr>
          <p:cNvGrpSpPr/>
          <p:nvPr/>
        </p:nvGrpSpPr>
        <p:grpSpPr>
          <a:xfrm>
            <a:off x="5247841" y="4214520"/>
            <a:ext cx="141479" cy="141120"/>
            <a:chOff x="3723840" y="4214520"/>
            <a:chExt cx="141479" cy="141120"/>
          </a:xfrm>
        </p:grpSpPr>
        <p:sp>
          <p:nvSpPr>
            <p:cNvPr id="39" name="Connecteur droit 38">
              <a:extLst>
                <a:ext uri="{FF2B5EF4-FFF2-40B4-BE49-F238E27FC236}">
                  <a16:creationId xmlns:a16="http://schemas.microsoft.com/office/drawing/2014/main" xmlns="" id="{81E58DBC-6C21-40A4-9583-1CEABD9CD94D}"/>
                </a:ext>
              </a:extLst>
            </p:cNvPr>
            <p:cNvSpPr/>
            <p:nvPr/>
          </p:nvSpPr>
          <p:spPr>
            <a:xfrm>
              <a:off x="3723840" y="428580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0" name="Connecteur droit 39">
              <a:extLst>
                <a:ext uri="{FF2B5EF4-FFF2-40B4-BE49-F238E27FC236}">
                  <a16:creationId xmlns:a16="http://schemas.microsoft.com/office/drawing/2014/main" xmlns="" id="{A0828660-8080-4231-94F0-DB84AD5B24F9}"/>
                </a:ext>
              </a:extLst>
            </p:cNvPr>
            <p:cNvSpPr/>
            <p:nvPr/>
          </p:nvSpPr>
          <p:spPr>
            <a:xfrm flipH="1">
              <a:off x="3793319" y="4214520"/>
              <a:ext cx="3241"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1" name="Groupe 40">
            <a:extLst>
              <a:ext uri="{FF2B5EF4-FFF2-40B4-BE49-F238E27FC236}">
                <a16:creationId xmlns:a16="http://schemas.microsoft.com/office/drawing/2014/main" xmlns="" id="{B8ADFD57-E38A-4F9B-8C20-C7764D7D507F}"/>
              </a:ext>
            </a:extLst>
          </p:cNvPr>
          <p:cNvGrpSpPr/>
          <p:nvPr/>
        </p:nvGrpSpPr>
        <p:grpSpPr>
          <a:xfrm>
            <a:off x="5247841" y="3857401"/>
            <a:ext cx="141479" cy="141119"/>
            <a:chOff x="3723840" y="3857400"/>
            <a:chExt cx="141479" cy="141119"/>
          </a:xfrm>
        </p:grpSpPr>
        <p:sp>
          <p:nvSpPr>
            <p:cNvPr id="42" name="Connecteur droit 41">
              <a:extLst>
                <a:ext uri="{FF2B5EF4-FFF2-40B4-BE49-F238E27FC236}">
                  <a16:creationId xmlns:a16="http://schemas.microsoft.com/office/drawing/2014/main" xmlns="" id="{5BE09FBF-30F4-4DED-9347-2211BD1DAA27}"/>
                </a:ext>
              </a:extLst>
            </p:cNvPr>
            <p:cNvSpPr/>
            <p:nvPr/>
          </p:nvSpPr>
          <p:spPr>
            <a:xfrm>
              <a:off x="3723840" y="392868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3" name="Connecteur droit 42">
              <a:extLst>
                <a:ext uri="{FF2B5EF4-FFF2-40B4-BE49-F238E27FC236}">
                  <a16:creationId xmlns:a16="http://schemas.microsoft.com/office/drawing/2014/main" xmlns="" id="{9DF758C0-C3B5-4165-8E53-6560A05896F3}"/>
                </a:ext>
              </a:extLst>
            </p:cNvPr>
            <p:cNvSpPr/>
            <p:nvPr/>
          </p:nvSpPr>
          <p:spPr>
            <a:xfrm flipH="1">
              <a:off x="3793319" y="3857400"/>
              <a:ext cx="3241" cy="14111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4" name="Groupe 43">
            <a:extLst>
              <a:ext uri="{FF2B5EF4-FFF2-40B4-BE49-F238E27FC236}">
                <a16:creationId xmlns:a16="http://schemas.microsoft.com/office/drawing/2014/main" xmlns="" id="{C1F05280-D65A-4270-A28F-699C35C696FE}"/>
              </a:ext>
            </a:extLst>
          </p:cNvPr>
          <p:cNvGrpSpPr/>
          <p:nvPr/>
        </p:nvGrpSpPr>
        <p:grpSpPr>
          <a:xfrm>
            <a:off x="5524320" y="3428640"/>
            <a:ext cx="141120" cy="141121"/>
            <a:chOff x="4000320" y="3428639"/>
            <a:chExt cx="141120" cy="141121"/>
          </a:xfrm>
        </p:grpSpPr>
        <p:sp>
          <p:nvSpPr>
            <p:cNvPr id="45" name="Connecteur droit 44">
              <a:extLst>
                <a:ext uri="{FF2B5EF4-FFF2-40B4-BE49-F238E27FC236}">
                  <a16:creationId xmlns:a16="http://schemas.microsoft.com/office/drawing/2014/main" xmlns="" id="{D2F11056-B90B-4F05-B717-0B78711181B3}"/>
                </a:ext>
              </a:extLst>
            </p:cNvPr>
            <p:cNvSpPr/>
            <p:nvPr/>
          </p:nvSpPr>
          <p:spPr>
            <a:xfrm>
              <a:off x="4000320" y="34999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6" name="Connecteur droit 45">
              <a:extLst>
                <a:ext uri="{FF2B5EF4-FFF2-40B4-BE49-F238E27FC236}">
                  <a16:creationId xmlns:a16="http://schemas.microsoft.com/office/drawing/2014/main" xmlns="" id="{0BDE518A-4948-425C-AB23-C300F6EC0085}"/>
                </a:ext>
              </a:extLst>
            </p:cNvPr>
            <p:cNvSpPr/>
            <p:nvPr/>
          </p:nvSpPr>
          <p:spPr>
            <a:xfrm flipH="1">
              <a:off x="4070160" y="3428639"/>
              <a:ext cx="2880" cy="14112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7" name="Groupe 46">
            <a:extLst>
              <a:ext uri="{FF2B5EF4-FFF2-40B4-BE49-F238E27FC236}">
                <a16:creationId xmlns:a16="http://schemas.microsoft.com/office/drawing/2014/main" xmlns="" id="{87ECF3D5-6B92-4E67-97F7-58144C548805}"/>
              </a:ext>
            </a:extLst>
          </p:cNvPr>
          <p:cNvGrpSpPr/>
          <p:nvPr/>
        </p:nvGrpSpPr>
        <p:grpSpPr>
          <a:xfrm>
            <a:off x="5676600" y="4285801"/>
            <a:ext cx="141120" cy="141479"/>
            <a:chOff x="4152600" y="4285800"/>
            <a:chExt cx="141120" cy="141479"/>
          </a:xfrm>
        </p:grpSpPr>
        <p:sp>
          <p:nvSpPr>
            <p:cNvPr id="48" name="Connecteur droit 47">
              <a:extLst>
                <a:ext uri="{FF2B5EF4-FFF2-40B4-BE49-F238E27FC236}">
                  <a16:creationId xmlns:a16="http://schemas.microsoft.com/office/drawing/2014/main" xmlns="" id="{039974A8-55E4-424C-9A0F-8896B082CF69}"/>
                </a:ext>
              </a:extLst>
            </p:cNvPr>
            <p:cNvSpPr/>
            <p:nvPr/>
          </p:nvSpPr>
          <p:spPr>
            <a:xfrm>
              <a:off x="4152600" y="435744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9" name="Connecteur droit 48">
              <a:extLst>
                <a:ext uri="{FF2B5EF4-FFF2-40B4-BE49-F238E27FC236}">
                  <a16:creationId xmlns:a16="http://schemas.microsoft.com/office/drawing/2014/main" xmlns="" id="{4F16FE62-650E-4F52-8733-C886F1ABFDA6}"/>
                </a:ext>
              </a:extLst>
            </p:cNvPr>
            <p:cNvSpPr/>
            <p:nvPr/>
          </p:nvSpPr>
          <p:spPr>
            <a:xfrm flipH="1">
              <a:off x="4222079" y="4285800"/>
              <a:ext cx="3240" cy="14147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0" name="Groupe 49">
            <a:extLst>
              <a:ext uri="{FF2B5EF4-FFF2-40B4-BE49-F238E27FC236}">
                <a16:creationId xmlns:a16="http://schemas.microsoft.com/office/drawing/2014/main" xmlns="" id="{BA0999C9-2C68-47BA-A929-3AAB4CE25780}"/>
              </a:ext>
            </a:extLst>
          </p:cNvPr>
          <p:cNvGrpSpPr/>
          <p:nvPr/>
        </p:nvGrpSpPr>
        <p:grpSpPr>
          <a:xfrm>
            <a:off x="5676600" y="4000320"/>
            <a:ext cx="141120" cy="141120"/>
            <a:chOff x="4152600" y="4000320"/>
            <a:chExt cx="141120" cy="141120"/>
          </a:xfrm>
        </p:grpSpPr>
        <p:sp>
          <p:nvSpPr>
            <p:cNvPr id="51" name="Connecteur droit 50">
              <a:extLst>
                <a:ext uri="{FF2B5EF4-FFF2-40B4-BE49-F238E27FC236}">
                  <a16:creationId xmlns:a16="http://schemas.microsoft.com/office/drawing/2014/main" xmlns="" id="{90DEE2A8-A394-4461-BAED-BDF5C8E33EEC}"/>
                </a:ext>
              </a:extLst>
            </p:cNvPr>
            <p:cNvSpPr/>
            <p:nvPr/>
          </p:nvSpPr>
          <p:spPr>
            <a:xfrm>
              <a:off x="4152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2" name="Connecteur droit 51">
              <a:extLst>
                <a:ext uri="{FF2B5EF4-FFF2-40B4-BE49-F238E27FC236}">
                  <a16:creationId xmlns:a16="http://schemas.microsoft.com/office/drawing/2014/main" xmlns="" id="{7DC0B3AA-955B-4078-950D-973BB62970B1}"/>
                </a:ext>
              </a:extLst>
            </p:cNvPr>
            <p:cNvSpPr/>
            <p:nvPr/>
          </p:nvSpPr>
          <p:spPr>
            <a:xfrm flipH="1">
              <a:off x="4222079"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3" name="Groupe 52">
            <a:extLst>
              <a:ext uri="{FF2B5EF4-FFF2-40B4-BE49-F238E27FC236}">
                <a16:creationId xmlns:a16="http://schemas.microsoft.com/office/drawing/2014/main" xmlns="" id="{77B471FE-C514-43A7-80FB-5F5BB3420324}"/>
              </a:ext>
            </a:extLst>
          </p:cNvPr>
          <p:cNvGrpSpPr/>
          <p:nvPr/>
        </p:nvGrpSpPr>
        <p:grpSpPr>
          <a:xfrm>
            <a:off x="6166920" y="3285720"/>
            <a:ext cx="141480" cy="141481"/>
            <a:chOff x="4642920" y="3285719"/>
            <a:chExt cx="141480" cy="141481"/>
          </a:xfrm>
        </p:grpSpPr>
        <p:sp>
          <p:nvSpPr>
            <p:cNvPr id="54" name="Connecteur droit 53">
              <a:extLst>
                <a:ext uri="{FF2B5EF4-FFF2-40B4-BE49-F238E27FC236}">
                  <a16:creationId xmlns:a16="http://schemas.microsoft.com/office/drawing/2014/main" xmlns="" id="{02266975-45E0-457A-97BD-3498A5A7890C}"/>
                </a:ext>
              </a:extLst>
            </p:cNvPr>
            <p:cNvSpPr/>
            <p:nvPr/>
          </p:nvSpPr>
          <p:spPr>
            <a:xfrm>
              <a:off x="4642920" y="335736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5" name="Connecteur droit 54">
              <a:extLst>
                <a:ext uri="{FF2B5EF4-FFF2-40B4-BE49-F238E27FC236}">
                  <a16:creationId xmlns:a16="http://schemas.microsoft.com/office/drawing/2014/main" xmlns="" id="{778BC779-D46D-4716-AC9C-E9CB5296FF46}"/>
                </a:ext>
              </a:extLst>
            </p:cNvPr>
            <p:cNvSpPr/>
            <p:nvPr/>
          </p:nvSpPr>
          <p:spPr>
            <a:xfrm flipH="1">
              <a:off x="4712400" y="3285719"/>
              <a:ext cx="3240" cy="14148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6" name="Groupe 55">
            <a:extLst>
              <a:ext uri="{FF2B5EF4-FFF2-40B4-BE49-F238E27FC236}">
                <a16:creationId xmlns:a16="http://schemas.microsoft.com/office/drawing/2014/main" xmlns="" id="{55D8617A-86F5-477E-8D63-B8F333C3FED1}"/>
              </a:ext>
            </a:extLst>
          </p:cNvPr>
          <p:cNvGrpSpPr/>
          <p:nvPr/>
        </p:nvGrpSpPr>
        <p:grpSpPr>
          <a:xfrm>
            <a:off x="6738600" y="4000320"/>
            <a:ext cx="141120" cy="141120"/>
            <a:chOff x="5214600" y="4000320"/>
            <a:chExt cx="141120" cy="141120"/>
          </a:xfrm>
        </p:grpSpPr>
        <p:sp>
          <p:nvSpPr>
            <p:cNvPr id="57" name="Connecteur droit 56">
              <a:extLst>
                <a:ext uri="{FF2B5EF4-FFF2-40B4-BE49-F238E27FC236}">
                  <a16:creationId xmlns:a16="http://schemas.microsoft.com/office/drawing/2014/main" xmlns="" id="{4A2BCCBD-75FC-4167-862B-7156B58A2FCD}"/>
                </a:ext>
              </a:extLst>
            </p:cNvPr>
            <p:cNvSpPr/>
            <p:nvPr/>
          </p:nvSpPr>
          <p:spPr>
            <a:xfrm>
              <a:off x="5214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8" name="Connecteur droit 57">
              <a:extLst>
                <a:ext uri="{FF2B5EF4-FFF2-40B4-BE49-F238E27FC236}">
                  <a16:creationId xmlns:a16="http://schemas.microsoft.com/office/drawing/2014/main" xmlns="" id="{F964662C-9F99-48AC-A95C-888B234C5C02}"/>
                </a:ext>
              </a:extLst>
            </p:cNvPr>
            <p:cNvSpPr/>
            <p:nvPr/>
          </p:nvSpPr>
          <p:spPr>
            <a:xfrm flipH="1">
              <a:off x="5284080"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9" name="Groupe 58">
            <a:extLst>
              <a:ext uri="{FF2B5EF4-FFF2-40B4-BE49-F238E27FC236}">
                <a16:creationId xmlns:a16="http://schemas.microsoft.com/office/drawing/2014/main" xmlns="" id="{AF89448F-A4DD-48B6-B3E5-07FEB84D6E2B}"/>
              </a:ext>
            </a:extLst>
          </p:cNvPr>
          <p:cNvGrpSpPr/>
          <p:nvPr/>
        </p:nvGrpSpPr>
        <p:grpSpPr>
          <a:xfrm>
            <a:off x="6381480" y="4357440"/>
            <a:ext cx="141120" cy="141120"/>
            <a:chOff x="4857480" y="4357440"/>
            <a:chExt cx="141120" cy="141120"/>
          </a:xfrm>
        </p:grpSpPr>
        <p:sp>
          <p:nvSpPr>
            <p:cNvPr id="60" name="Connecteur droit 59">
              <a:extLst>
                <a:ext uri="{FF2B5EF4-FFF2-40B4-BE49-F238E27FC236}">
                  <a16:creationId xmlns:a16="http://schemas.microsoft.com/office/drawing/2014/main" xmlns="" id="{6D4D2640-85CB-4EBC-B6A7-FFF0997BF030}"/>
                </a:ext>
              </a:extLst>
            </p:cNvPr>
            <p:cNvSpPr/>
            <p:nvPr/>
          </p:nvSpPr>
          <p:spPr>
            <a:xfrm>
              <a:off x="4857480" y="44287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1" name="Connecteur droit 60">
              <a:extLst>
                <a:ext uri="{FF2B5EF4-FFF2-40B4-BE49-F238E27FC236}">
                  <a16:creationId xmlns:a16="http://schemas.microsoft.com/office/drawing/2014/main" xmlns="" id="{771B3789-FB09-4FC7-9077-36759DD08C47}"/>
                </a:ext>
              </a:extLst>
            </p:cNvPr>
            <p:cNvSpPr/>
            <p:nvPr/>
          </p:nvSpPr>
          <p:spPr>
            <a:xfrm flipH="1">
              <a:off x="492696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2" name="Groupe 61">
            <a:extLst>
              <a:ext uri="{FF2B5EF4-FFF2-40B4-BE49-F238E27FC236}">
                <a16:creationId xmlns:a16="http://schemas.microsoft.com/office/drawing/2014/main" xmlns="" id="{58F3B180-FBC4-4125-9956-54D518629853}"/>
              </a:ext>
            </a:extLst>
          </p:cNvPr>
          <p:cNvGrpSpPr/>
          <p:nvPr/>
        </p:nvGrpSpPr>
        <p:grpSpPr>
          <a:xfrm>
            <a:off x="6952800" y="3142799"/>
            <a:ext cx="141480" cy="141480"/>
            <a:chOff x="5428800" y="3142799"/>
            <a:chExt cx="141480" cy="141480"/>
          </a:xfrm>
        </p:grpSpPr>
        <p:sp>
          <p:nvSpPr>
            <p:cNvPr id="63" name="Connecteur droit 62">
              <a:extLst>
                <a:ext uri="{FF2B5EF4-FFF2-40B4-BE49-F238E27FC236}">
                  <a16:creationId xmlns:a16="http://schemas.microsoft.com/office/drawing/2014/main" xmlns="" id="{9F26E3FD-6614-41F3-8CED-03BBAB5E599D}"/>
                </a:ext>
              </a:extLst>
            </p:cNvPr>
            <p:cNvSpPr/>
            <p:nvPr/>
          </p:nvSpPr>
          <p:spPr>
            <a:xfrm>
              <a:off x="5428800" y="321444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4" name="Connecteur droit 63">
              <a:extLst>
                <a:ext uri="{FF2B5EF4-FFF2-40B4-BE49-F238E27FC236}">
                  <a16:creationId xmlns:a16="http://schemas.microsoft.com/office/drawing/2014/main" xmlns="" id="{79D55C3A-CE5C-42C1-82E2-FA18ECA3AA1B}"/>
                </a:ext>
              </a:extLst>
            </p:cNvPr>
            <p:cNvSpPr/>
            <p:nvPr/>
          </p:nvSpPr>
          <p:spPr>
            <a:xfrm flipH="1">
              <a:off x="5498280" y="3142799"/>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5" name="Groupe 64">
            <a:extLst>
              <a:ext uri="{FF2B5EF4-FFF2-40B4-BE49-F238E27FC236}">
                <a16:creationId xmlns:a16="http://schemas.microsoft.com/office/drawing/2014/main" xmlns="" id="{D910483E-4568-4278-82F6-F0EBB91BEEBD}"/>
              </a:ext>
            </a:extLst>
          </p:cNvPr>
          <p:cNvGrpSpPr/>
          <p:nvPr/>
        </p:nvGrpSpPr>
        <p:grpSpPr>
          <a:xfrm>
            <a:off x="6952800" y="4357440"/>
            <a:ext cx="141480" cy="141120"/>
            <a:chOff x="5428800" y="4357440"/>
            <a:chExt cx="141480" cy="141120"/>
          </a:xfrm>
        </p:grpSpPr>
        <p:sp>
          <p:nvSpPr>
            <p:cNvPr id="66" name="Connecteur droit 65">
              <a:extLst>
                <a:ext uri="{FF2B5EF4-FFF2-40B4-BE49-F238E27FC236}">
                  <a16:creationId xmlns:a16="http://schemas.microsoft.com/office/drawing/2014/main" xmlns="" id="{E794B4A1-3C05-44CA-8607-73DEB0716753}"/>
                </a:ext>
              </a:extLst>
            </p:cNvPr>
            <p:cNvSpPr/>
            <p:nvPr/>
          </p:nvSpPr>
          <p:spPr>
            <a:xfrm>
              <a:off x="5428800" y="442872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7" name="Connecteur droit 66">
              <a:extLst>
                <a:ext uri="{FF2B5EF4-FFF2-40B4-BE49-F238E27FC236}">
                  <a16:creationId xmlns:a16="http://schemas.microsoft.com/office/drawing/2014/main" xmlns="" id="{50503BDA-C9EF-4DDA-8A02-474B952F76DD}"/>
                </a:ext>
              </a:extLst>
            </p:cNvPr>
            <p:cNvSpPr/>
            <p:nvPr/>
          </p:nvSpPr>
          <p:spPr>
            <a:xfrm flipH="1">
              <a:off x="549828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8" name="Groupe 67">
            <a:extLst>
              <a:ext uri="{FF2B5EF4-FFF2-40B4-BE49-F238E27FC236}">
                <a16:creationId xmlns:a16="http://schemas.microsoft.com/office/drawing/2014/main" xmlns="" id="{7AEC99B5-DB02-4453-9EAF-13BB25450744}"/>
              </a:ext>
            </a:extLst>
          </p:cNvPr>
          <p:cNvGrpSpPr/>
          <p:nvPr/>
        </p:nvGrpSpPr>
        <p:grpSpPr>
          <a:xfrm>
            <a:off x="6319560" y="3438000"/>
            <a:ext cx="141120" cy="141480"/>
            <a:chOff x="4795560" y="3438000"/>
            <a:chExt cx="141120" cy="141480"/>
          </a:xfrm>
        </p:grpSpPr>
        <p:sp>
          <p:nvSpPr>
            <p:cNvPr id="69" name="Connecteur droit 68">
              <a:extLst>
                <a:ext uri="{FF2B5EF4-FFF2-40B4-BE49-F238E27FC236}">
                  <a16:creationId xmlns:a16="http://schemas.microsoft.com/office/drawing/2014/main" xmlns="" id="{E9C72B23-DAAF-4F48-99CC-89DD3ADFA713}"/>
                </a:ext>
              </a:extLst>
            </p:cNvPr>
            <p:cNvSpPr/>
            <p:nvPr/>
          </p:nvSpPr>
          <p:spPr>
            <a:xfrm>
              <a:off x="4795560" y="3509639"/>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0" name="Connecteur droit 69">
              <a:extLst>
                <a:ext uri="{FF2B5EF4-FFF2-40B4-BE49-F238E27FC236}">
                  <a16:creationId xmlns:a16="http://schemas.microsoft.com/office/drawing/2014/main" xmlns="" id="{976C3702-DF4A-4390-837F-E6E8BAD54D22}"/>
                </a:ext>
              </a:extLst>
            </p:cNvPr>
            <p:cNvSpPr/>
            <p:nvPr/>
          </p:nvSpPr>
          <p:spPr>
            <a:xfrm flipH="1">
              <a:off x="4865040" y="343800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sp>
        <p:nvSpPr>
          <p:cNvPr id="71" name="Connecteur droit 70">
            <a:extLst>
              <a:ext uri="{FF2B5EF4-FFF2-40B4-BE49-F238E27FC236}">
                <a16:creationId xmlns:a16="http://schemas.microsoft.com/office/drawing/2014/main" xmlns="" id="{E761A9B7-48F5-46AA-BF2F-37A8642F8DA4}"/>
              </a:ext>
            </a:extLst>
          </p:cNvPr>
          <p:cNvSpPr/>
          <p:nvPr/>
        </p:nvSpPr>
        <p:spPr>
          <a:xfrm flipH="1">
            <a:off x="6020760" y="2785680"/>
            <a:ext cx="4680" cy="25732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2" name="Connecteur droit 71">
            <a:extLst>
              <a:ext uri="{FF2B5EF4-FFF2-40B4-BE49-F238E27FC236}">
                <a16:creationId xmlns:a16="http://schemas.microsoft.com/office/drawing/2014/main" xmlns="" id="{03C7ECA9-4C0B-4E28-B7B9-A872EE1397D2}"/>
              </a:ext>
            </a:extLst>
          </p:cNvPr>
          <p:cNvSpPr/>
          <p:nvPr/>
        </p:nvSpPr>
        <p:spPr>
          <a:xfrm flipH="1" flipV="1">
            <a:off x="4808280" y="4210920"/>
            <a:ext cx="1217521" cy="46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3" name="Espace réservé du pied de page 72">
            <a:extLst>
              <a:ext uri="{FF2B5EF4-FFF2-40B4-BE49-F238E27FC236}">
                <a16:creationId xmlns:a16="http://schemas.microsoft.com/office/drawing/2014/main" xmlns="" id="{D8EBB222-D488-41DD-B71A-66D66366743C}"/>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832984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C66A9B37-03F7-40F6-BDD7-6FC9886DFD18}"/>
              </a:ext>
            </a:extLst>
          </p:cNvPr>
          <p:cNvSpPr/>
          <p:nvPr/>
        </p:nvSpPr>
        <p:spPr>
          <a:xfrm>
            <a:off x="1980839"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Implémentation :</a:t>
            </a: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Algorithme de Mondrian </a:t>
            </a:r>
            <a:br>
              <a:rPr lang="fr-FR" sz="4400" dirty="0">
                <a:solidFill>
                  <a:srgbClr val="000000"/>
                </a:solidFill>
                <a:latin typeface="Calibri" pitchFamily="34"/>
                <a:ea typeface="Microsoft YaHei" pitchFamily="2"/>
                <a:cs typeface="Microsoft YaHei" pitchFamily="2"/>
              </a:rPr>
            </a:br>
            <a:r>
              <a:rPr lang="fr-FR" sz="3200" dirty="0">
                <a:solidFill>
                  <a:srgbClr val="000000"/>
                </a:solidFill>
                <a:latin typeface="Calibri" pitchFamily="34"/>
                <a:ea typeface="Microsoft YaHei" pitchFamily="2"/>
                <a:cs typeface="Microsoft YaHei" pitchFamily="2"/>
              </a:rPr>
              <a:t>[</a:t>
            </a:r>
            <a:r>
              <a:rPr lang="fr-FR" sz="3200" dirty="0" err="1">
                <a:solidFill>
                  <a:srgbClr val="000000"/>
                </a:solidFill>
                <a:latin typeface="Calibri" pitchFamily="34"/>
                <a:ea typeface="Microsoft YaHei" pitchFamily="2"/>
                <a:cs typeface="Microsoft YaHei" pitchFamily="2"/>
              </a:rPr>
              <a:t>LeFevre</a:t>
            </a:r>
            <a:r>
              <a:rPr lang="fr-FR" sz="3200" dirty="0">
                <a:solidFill>
                  <a:srgbClr val="000000"/>
                </a:solidFill>
                <a:latin typeface="Calibri" pitchFamily="34"/>
                <a:ea typeface="Microsoft YaHei" pitchFamily="2"/>
                <a:cs typeface="Microsoft YaHei" pitchFamily="2"/>
              </a:rPr>
              <a:t> </a:t>
            </a:r>
            <a:r>
              <a:rPr lang="fr-FR" sz="3200" i="1" dirty="0">
                <a:solidFill>
                  <a:srgbClr val="000000"/>
                </a:solidFill>
                <a:latin typeface="Calibri" pitchFamily="34"/>
                <a:ea typeface="Microsoft YaHei" pitchFamily="2"/>
                <a:cs typeface="Microsoft YaHei" pitchFamily="2"/>
              </a:rPr>
              <a:t>et al.</a:t>
            </a:r>
            <a:r>
              <a:rPr lang="fr-FR" sz="3200" dirty="0">
                <a:solidFill>
                  <a:srgbClr val="000000"/>
                </a:solidFill>
                <a:latin typeface="Calibri" pitchFamily="34"/>
                <a:ea typeface="Microsoft YaHei" pitchFamily="2"/>
                <a:cs typeface="Microsoft YaHei" pitchFamily="2"/>
              </a:rPr>
              <a:t>]</a:t>
            </a:r>
          </a:p>
        </p:txBody>
      </p:sp>
      <p:cxnSp>
        <p:nvCxnSpPr>
          <p:cNvPr id="3" name="Connecteur droit avec flèche 2">
            <a:extLst>
              <a:ext uri="{FF2B5EF4-FFF2-40B4-BE49-F238E27FC236}">
                <a16:creationId xmlns:a16="http://schemas.microsoft.com/office/drawing/2014/main" xmlns="" id="{245E81AB-17C1-4472-8E83-45CECFF9D4F0}"/>
              </a:ext>
            </a:extLst>
          </p:cNvPr>
          <p:cNvCxnSpPr/>
          <p:nvPr/>
        </p:nvCxnSpPr>
        <p:spPr>
          <a:xfrm>
            <a:off x="4809720" y="4785840"/>
            <a:ext cx="2500561" cy="3600"/>
          </a:xfrm>
          <a:prstGeom prst="straightConnector1">
            <a:avLst/>
          </a:prstGeom>
          <a:noFill/>
          <a:ln w="9360" cap="sq">
            <a:solidFill>
              <a:srgbClr val="000000"/>
            </a:solidFill>
            <a:prstDash val="solid"/>
            <a:miter/>
            <a:tailEnd type="arrow"/>
          </a:ln>
        </p:spPr>
      </p:cxnSp>
      <p:cxnSp>
        <p:nvCxnSpPr>
          <p:cNvPr id="4" name="Connecteur droit avec flèche 3">
            <a:extLst>
              <a:ext uri="{FF2B5EF4-FFF2-40B4-BE49-F238E27FC236}">
                <a16:creationId xmlns:a16="http://schemas.microsoft.com/office/drawing/2014/main" xmlns="" id="{0D15E8CE-EACB-4140-9252-CD3EA6461993}"/>
              </a:ext>
            </a:extLst>
          </p:cNvPr>
          <p:cNvCxnSpPr/>
          <p:nvPr/>
        </p:nvCxnSpPr>
        <p:spPr>
          <a:xfrm flipV="1">
            <a:off x="4808640" y="2642760"/>
            <a:ext cx="1801" cy="2145240"/>
          </a:xfrm>
          <a:prstGeom prst="straightConnector1">
            <a:avLst/>
          </a:prstGeom>
          <a:noFill/>
          <a:ln w="9360" cap="sq">
            <a:solidFill>
              <a:srgbClr val="000000"/>
            </a:solidFill>
            <a:prstDash val="solid"/>
            <a:miter/>
            <a:tailEnd type="arrow"/>
          </a:ln>
        </p:spPr>
      </p:cxnSp>
      <p:sp>
        <p:nvSpPr>
          <p:cNvPr id="5" name="Connecteur droit 4">
            <a:extLst>
              <a:ext uri="{FF2B5EF4-FFF2-40B4-BE49-F238E27FC236}">
                <a16:creationId xmlns:a16="http://schemas.microsoft.com/office/drawing/2014/main" xmlns="" id="{B6971852-5BD3-49C9-AF4A-8DE79682289B}"/>
              </a:ext>
            </a:extLst>
          </p:cNvPr>
          <p:cNvSpPr/>
          <p:nvPr/>
        </p:nvSpPr>
        <p:spPr>
          <a:xfrm>
            <a:off x="4738440" y="4500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 name="Connecteur droit 5">
            <a:extLst>
              <a:ext uri="{FF2B5EF4-FFF2-40B4-BE49-F238E27FC236}">
                <a16:creationId xmlns:a16="http://schemas.microsoft.com/office/drawing/2014/main" xmlns="" id="{6D86D638-FA33-4C97-AC90-29DE9B924B8E}"/>
              </a:ext>
            </a:extLst>
          </p:cNvPr>
          <p:cNvSpPr/>
          <p:nvPr/>
        </p:nvSpPr>
        <p:spPr>
          <a:xfrm>
            <a:off x="4738440" y="4357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 name="Connecteur droit 6">
            <a:extLst>
              <a:ext uri="{FF2B5EF4-FFF2-40B4-BE49-F238E27FC236}">
                <a16:creationId xmlns:a16="http://schemas.microsoft.com/office/drawing/2014/main" xmlns="" id="{F65C4812-2CD9-40A6-9813-1739676C3A0A}"/>
              </a:ext>
            </a:extLst>
          </p:cNvPr>
          <p:cNvSpPr/>
          <p:nvPr/>
        </p:nvSpPr>
        <p:spPr>
          <a:xfrm>
            <a:off x="4738440" y="4214521"/>
            <a:ext cx="142920" cy="143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8" name="Connecteur droit 7">
            <a:extLst>
              <a:ext uri="{FF2B5EF4-FFF2-40B4-BE49-F238E27FC236}">
                <a16:creationId xmlns:a16="http://schemas.microsoft.com/office/drawing/2014/main" xmlns="" id="{1AB8C0A7-1331-4D08-9044-25B1BBDCB346}"/>
              </a:ext>
            </a:extLst>
          </p:cNvPr>
          <p:cNvSpPr/>
          <p:nvPr/>
        </p:nvSpPr>
        <p:spPr>
          <a:xfrm>
            <a:off x="4738440" y="407160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Connecteur droit 8">
            <a:extLst>
              <a:ext uri="{FF2B5EF4-FFF2-40B4-BE49-F238E27FC236}">
                <a16:creationId xmlns:a16="http://schemas.microsoft.com/office/drawing/2014/main" xmlns="" id="{2FE8CD46-F2B6-43BD-A796-85B447CF85B6}"/>
              </a:ext>
            </a:extLst>
          </p:cNvPr>
          <p:cNvSpPr/>
          <p:nvPr/>
        </p:nvSpPr>
        <p:spPr>
          <a:xfrm>
            <a:off x="4738440" y="39286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0" name="Connecteur droit 9">
            <a:extLst>
              <a:ext uri="{FF2B5EF4-FFF2-40B4-BE49-F238E27FC236}">
                <a16:creationId xmlns:a16="http://schemas.microsoft.com/office/drawing/2014/main" xmlns="" id="{D4A88249-C817-4472-8D78-4718634BDA09}"/>
              </a:ext>
            </a:extLst>
          </p:cNvPr>
          <p:cNvSpPr/>
          <p:nvPr/>
        </p:nvSpPr>
        <p:spPr>
          <a:xfrm>
            <a:off x="4738440" y="378576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Connecteur droit 10">
            <a:extLst>
              <a:ext uri="{FF2B5EF4-FFF2-40B4-BE49-F238E27FC236}">
                <a16:creationId xmlns:a16="http://schemas.microsoft.com/office/drawing/2014/main" xmlns="" id="{2AB6A8EB-DC96-4D86-B4E3-359E55809971}"/>
              </a:ext>
            </a:extLst>
          </p:cNvPr>
          <p:cNvSpPr/>
          <p:nvPr/>
        </p:nvSpPr>
        <p:spPr>
          <a:xfrm>
            <a:off x="4738440" y="364284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2" name="Connecteur droit 11">
            <a:extLst>
              <a:ext uri="{FF2B5EF4-FFF2-40B4-BE49-F238E27FC236}">
                <a16:creationId xmlns:a16="http://schemas.microsoft.com/office/drawing/2014/main" xmlns="" id="{DDBEBCC9-2CA1-4C5D-8A32-1A22A6CF2BC9}"/>
              </a:ext>
            </a:extLst>
          </p:cNvPr>
          <p:cNvSpPr/>
          <p:nvPr/>
        </p:nvSpPr>
        <p:spPr>
          <a:xfrm>
            <a:off x="4738440" y="349992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3" name="Connecteur droit 12">
            <a:extLst>
              <a:ext uri="{FF2B5EF4-FFF2-40B4-BE49-F238E27FC236}">
                <a16:creationId xmlns:a16="http://schemas.microsoft.com/office/drawing/2014/main" xmlns="" id="{7E28CE66-AFD4-42B0-A757-993E626F1C76}"/>
              </a:ext>
            </a:extLst>
          </p:cNvPr>
          <p:cNvSpPr/>
          <p:nvPr/>
        </p:nvSpPr>
        <p:spPr>
          <a:xfrm>
            <a:off x="4738440" y="3357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4" name="Connecteur droit 13">
            <a:extLst>
              <a:ext uri="{FF2B5EF4-FFF2-40B4-BE49-F238E27FC236}">
                <a16:creationId xmlns:a16="http://schemas.microsoft.com/office/drawing/2014/main" xmlns="" id="{54A05ECC-30A5-4C05-BFB8-79D716A4780E}"/>
              </a:ext>
            </a:extLst>
          </p:cNvPr>
          <p:cNvSpPr/>
          <p:nvPr/>
        </p:nvSpPr>
        <p:spPr>
          <a:xfrm>
            <a:off x="4738440" y="3214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5" name="Connecteur droit 14">
            <a:extLst>
              <a:ext uri="{FF2B5EF4-FFF2-40B4-BE49-F238E27FC236}">
                <a16:creationId xmlns:a16="http://schemas.microsoft.com/office/drawing/2014/main" xmlns="" id="{7D9CA9D8-995C-4EF1-8311-B63DF9488F89}"/>
              </a:ext>
            </a:extLst>
          </p:cNvPr>
          <p:cNvSpPr/>
          <p:nvPr/>
        </p:nvSpPr>
        <p:spPr>
          <a:xfrm>
            <a:off x="4738440" y="46414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6" name="Forme libre : forme 15">
            <a:extLst>
              <a:ext uri="{FF2B5EF4-FFF2-40B4-BE49-F238E27FC236}">
                <a16:creationId xmlns:a16="http://schemas.microsoft.com/office/drawing/2014/main" xmlns="" id="{1480EB65-C33A-4FA2-BA0B-F808C256D834}"/>
              </a:ext>
            </a:extLst>
          </p:cNvPr>
          <p:cNvSpPr/>
          <p:nvPr/>
        </p:nvSpPr>
        <p:spPr>
          <a:xfrm>
            <a:off x="4455839" y="45007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20</a:t>
            </a:r>
          </a:p>
        </p:txBody>
      </p:sp>
      <p:sp>
        <p:nvSpPr>
          <p:cNvPr id="17" name="Forme libre : forme 16">
            <a:extLst>
              <a:ext uri="{FF2B5EF4-FFF2-40B4-BE49-F238E27FC236}">
                <a16:creationId xmlns:a16="http://schemas.microsoft.com/office/drawing/2014/main" xmlns="" id="{E28E0239-95FA-4802-8DB3-717E59E7A307}"/>
              </a:ext>
            </a:extLst>
          </p:cNvPr>
          <p:cNvSpPr/>
          <p:nvPr/>
        </p:nvSpPr>
        <p:spPr>
          <a:xfrm>
            <a:off x="4452239" y="378576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25</a:t>
            </a:r>
          </a:p>
        </p:txBody>
      </p:sp>
      <p:sp>
        <p:nvSpPr>
          <p:cNvPr id="18" name="Forme libre : forme 17">
            <a:extLst>
              <a:ext uri="{FF2B5EF4-FFF2-40B4-BE49-F238E27FC236}">
                <a16:creationId xmlns:a16="http://schemas.microsoft.com/office/drawing/2014/main" xmlns="" id="{45B41DA4-E22B-461A-A0A2-D4030B800E5B}"/>
              </a:ext>
            </a:extLst>
          </p:cNvPr>
          <p:cNvSpPr/>
          <p:nvPr/>
        </p:nvSpPr>
        <p:spPr>
          <a:xfrm>
            <a:off x="4452959" y="30715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30</a:t>
            </a:r>
          </a:p>
        </p:txBody>
      </p:sp>
      <p:sp>
        <p:nvSpPr>
          <p:cNvPr id="19" name="Connecteur droit 18">
            <a:extLst>
              <a:ext uri="{FF2B5EF4-FFF2-40B4-BE49-F238E27FC236}">
                <a16:creationId xmlns:a16="http://schemas.microsoft.com/office/drawing/2014/main" xmlns="" id="{1FD79BAC-869B-44BE-89A7-E84B204DA084}"/>
              </a:ext>
            </a:extLst>
          </p:cNvPr>
          <p:cNvSpPr/>
          <p:nvPr/>
        </p:nvSpPr>
        <p:spPr>
          <a:xfrm flipH="1">
            <a:off x="5163601" y="4716000"/>
            <a:ext cx="5039"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0" name="Connecteur droit 19">
            <a:extLst>
              <a:ext uri="{FF2B5EF4-FFF2-40B4-BE49-F238E27FC236}">
                <a16:creationId xmlns:a16="http://schemas.microsoft.com/office/drawing/2014/main" xmlns="" id="{54447FDD-9511-44D6-8481-0E3FA613063E}"/>
              </a:ext>
            </a:extLst>
          </p:cNvPr>
          <p:cNvSpPr/>
          <p:nvPr/>
        </p:nvSpPr>
        <p:spPr>
          <a:xfrm flipH="1">
            <a:off x="53158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1" name="Connecteur droit 20">
            <a:extLst>
              <a:ext uri="{FF2B5EF4-FFF2-40B4-BE49-F238E27FC236}">
                <a16:creationId xmlns:a16="http://schemas.microsoft.com/office/drawing/2014/main" xmlns="" id="{65D650D8-990E-4D69-BEA2-830A020E1A8F}"/>
              </a:ext>
            </a:extLst>
          </p:cNvPr>
          <p:cNvSpPr/>
          <p:nvPr/>
        </p:nvSpPr>
        <p:spPr>
          <a:xfrm flipH="1">
            <a:off x="5449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2" name="Connecteur droit 21">
            <a:extLst>
              <a:ext uri="{FF2B5EF4-FFF2-40B4-BE49-F238E27FC236}">
                <a16:creationId xmlns:a16="http://schemas.microsoft.com/office/drawing/2014/main" xmlns="" id="{6FFDA13E-E808-414D-8749-BA758DB96043}"/>
              </a:ext>
            </a:extLst>
          </p:cNvPr>
          <p:cNvSpPr/>
          <p:nvPr/>
        </p:nvSpPr>
        <p:spPr>
          <a:xfrm flipH="1">
            <a:off x="5592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3" name="Connecteur droit 22">
            <a:extLst>
              <a:ext uri="{FF2B5EF4-FFF2-40B4-BE49-F238E27FC236}">
                <a16:creationId xmlns:a16="http://schemas.microsoft.com/office/drawing/2014/main" xmlns="" id="{20661A05-F6AD-4538-8251-C3EA78E2359B}"/>
              </a:ext>
            </a:extLst>
          </p:cNvPr>
          <p:cNvSpPr/>
          <p:nvPr/>
        </p:nvSpPr>
        <p:spPr>
          <a:xfrm flipH="1">
            <a:off x="5734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4" name="Connecteur droit 23">
            <a:extLst>
              <a:ext uri="{FF2B5EF4-FFF2-40B4-BE49-F238E27FC236}">
                <a16:creationId xmlns:a16="http://schemas.microsoft.com/office/drawing/2014/main" xmlns="" id="{DB235171-CC7B-4E83-9C49-AECA5EFAED3C}"/>
              </a:ext>
            </a:extLst>
          </p:cNvPr>
          <p:cNvSpPr/>
          <p:nvPr/>
        </p:nvSpPr>
        <p:spPr>
          <a:xfrm flipH="1">
            <a:off x="5877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5" name="Connecteur droit 24">
            <a:extLst>
              <a:ext uri="{FF2B5EF4-FFF2-40B4-BE49-F238E27FC236}">
                <a16:creationId xmlns:a16="http://schemas.microsoft.com/office/drawing/2014/main" xmlns="" id="{4751EC12-B1F8-477D-92FF-CACFC2A8AFBF}"/>
              </a:ext>
            </a:extLst>
          </p:cNvPr>
          <p:cNvSpPr/>
          <p:nvPr/>
        </p:nvSpPr>
        <p:spPr>
          <a:xfrm flipH="1">
            <a:off x="602076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6" name="Connecteur droit 25">
            <a:extLst>
              <a:ext uri="{FF2B5EF4-FFF2-40B4-BE49-F238E27FC236}">
                <a16:creationId xmlns:a16="http://schemas.microsoft.com/office/drawing/2014/main" xmlns="" id="{2389F12B-95E5-401A-B5C3-C8711B3803DC}"/>
              </a:ext>
            </a:extLst>
          </p:cNvPr>
          <p:cNvSpPr/>
          <p:nvPr/>
        </p:nvSpPr>
        <p:spPr>
          <a:xfrm flipH="1">
            <a:off x="61636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7" name="Connecteur droit 26">
            <a:extLst>
              <a:ext uri="{FF2B5EF4-FFF2-40B4-BE49-F238E27FC236}">
                <a16:creationId xmlns:a16="http://schemas.microsoft.com/office/drawing/2014/main" xmlns="" id="{6B857243-E4A3-4042-B331-2557F992C1F5}"/>
              </a:ext>
            </a:extLst>
          </p:cNvPr>
          <p:cNvSpPr/>
          <p:nvPr/>
        </p:nvSpPr>
        <p:spPr>
          <a:xfrm flipH="1">
            <a:off x="630660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8" name="Connecteur droit 27">
            <a:extLst>
              <a:ext uri="{FF2B5EF4-FFF2-40B4-BE49-F238E27FC236}">
                <a16:creationId xmlns:a16="http://schemas.microsoft.com/office/drawing/2014/main" xmlns="" id="{E346BFC6-9EC8-4F27-B5FD-4356ED95E038}"/>
              </a:ext>
            </a:extLst>
          </p:cNvPr>
          <p:cNvSpPr/>
          <p:nvPr/>
        </p:nvSpPr>
        <p:spPr>
          <a:xfrm flipH="1">
            <a:off x="644952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9" name="Connecteur droit 28">
            <a:extLst>
              <a:ext uri="{FF2B5EF4-FFF2-40B4-BE49-F238E27FC236}">
                <a16:creationId xmlns:a16="http://schemas.microsoft.com/office/drawing/2014/main" xmlns="" id="{3D1AA89A-CDED-470D-B6BF-2C9AD29BD798}"/>
              </a:ext>
            </a:extLst>
          </p:cNvPr>
          <p:cNvSpPr/>
          <p:nvPr/>
        </p:nvSpPr>
        <p:spPr>
          <a:xfrm flipH="1">
            <a:off x="6592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0" name="Connecteur droit 29">
            <a:extLst>
              <a:ext uri="{FF2B5EF4-FFF2-40B4-BE49-F238E27FC236}">
                <a16:creationId xmlns:a16="http://schemas.microsoft.com/office/drawing/2014/main" xmlns="" id="{DBA93E41-F28A-4E63-825F-C97DC7AED659}"/>
              </a:ext>
            </a:extLst>
          </p:cNvPr>
          <p:cNvSpPr/>
          <p:nvPr/>
        </p:nvSpPr>
        <p:spPr>
          <a:xfrm flipH="1">
            <a:off x="6735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1" name="Connecteur droit 30">
            <a:extLst>
              <a:ext uri="{FF2B5EF4-FFF2-40B4-BE49-F238E27FC236}">
                <a16:creationId xmlns:a16="http://schemas.microsoft.com/office/drawing/2014/main" xmlns="" id="{A031E47E-612A-4231-80D4-E5C30C94BCAB}"/>
              </a:ext>
            </a:extLst>
          </p:cNvPr>
          <p:cNvSpPr/>
          <p:nvPr/>
        </p:nvSpPr>
        <p:spPr>
          <a:xfrm flipH="1">
            <a:off x="6877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2" name="Connecteur droit 31">
            <a:extLst>
              <a:ext uri="{FF2B5EF4-FFF2-40B4-BE49-F238E27FC236}">
                <a16:creationId xmlns:a16="http://schemas.microsoft.com/office/drawing/2014/main" xmlns="" id="{92BCB29A-DF90-4943-8690-475DF006D8BF}"/>
              </a:ext>
            </a:extLst>
          </p:cNvPr>
          <p:cNvSpPr/>
          <p:nvPr/>
        </p:nvSpPr>
        <p:spPr>
          <a:xfrm flipH="1">
            <a:off x="7020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3" name="Forme libre : forme 32">
            <a:extLst>
              <a:ext uri="{FF2B5EF4-FFF2-40B4-BE49-F238E27FC236}">
                <a16:creationId xmlns:a16="http://schemas.microsoft.com/office/drawing/2014/main" xmlns="" id="{7EB72D19-91BB-468C-9EC6-EFF118D30219}"/>
              </a:ext>
            </a:extLst>
          </p:cNvPr>
          <p:cNvSpPr/>
          <p:nvPr/>
        </p:nvSpPr>
        <p:spPr>
          <a:xfrm>
            <a:off x="488100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18000</a:t>
            </a:r>
          </a:p>
        </p:txBody>
      </p:sp>
      <p:sp>
        <p:nvSpPr>
          <p:cNvPr id="34" name="Forme libre : forme 33">
            <a:extLst>
              <a:ext uri="{FF2B5EF4-FFF2-40B4-BE49-F238E27FC236}">
                <a16:creationId xmlns:a16="http://schemas.microsoft.com/office/drawing/2014/main" xmlns="" id="{FFFA27AC-364C-47F9-8126-FC78B8DD5A48}"/>
              </a:ext>
            </a:extLst>
          </p:cNvPr>
          <p:cNvSpPr/>
          <p:nvPr/>
        </p:nvSpPr>
        <p:spPr>
          <a:xfrm>
            <a:off x="645276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69000</a:t>
            </a:r>
          </a:p>
        </p:txBody>
      </p:sp>
      <p:grpSp>
        <p:nvGrpSpPr>
          <p:cNvPr id="35" name="Groupe 34">
            <a:extLst>
              <a:ext uri="{FF2B5EF4-FFF2-40B4-BE49-F238E27FC236}">
                <a16:creationId xmlns:a16="http://schemas.microsoft.com/office/drawing/2014/main" xmlns="" id="{33E3760A-F50A-4523-B2E3-7C8AF42C0005}"/>
              </a:ext>
            </a:extLst>
          </p:cNvPr>
          <p:cNvGrpSpPr/>
          <p:nvPr/>
        </p:nvGrpSpPr>
        <p:grpSpPr>
          <a:xfrm>
            <a:off x="5095560" y="4428720"/>
            <a:ext cx="141120" cy="141480"/>
            <a:chOff x="3571560" y="4428720"/>
            <a:chExt cx="141120" cy="141480"/>
          </a:xfrm>
        </p:grpSpPr>
        <p:sp>
          <p:nvSpPr>
            <p:cNvPr id="36" name="Connecteur droit 35">
              <a:extLst>
                <a:ext uri="{FF2B5EF4-FFF2-40B4-BE49-F238E27FC236}">
                  <a16:creationId xmlns:a16="http://schemas.microsoft.com/office/drawing/2014/main" xmlns="" id="{F4580357-C405-41B9-A557-E8C808C15134}"/>
                </a:ext>
              </a:extLst>
            </p:cNvPr>
            <p:cNvSpPr/>
            <p:nvPr/>
          </p:nvSpPr>
          <p:spPr>
            <a:xfrm>
              <a:off x="3571560" y="450036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7" name="Connecteur droit 36">
              <a:extLst>
                <a:ext uri="{FF2B5EF4-FFF2-40B4-BE49-F238E27FC236}">
                  <a16:creationId xmlns:a16="http://schemas.microsoft.com/office/drawing/2014/main" xmlns="" id="{3CA03165-1F5C-4B46-AA5E-9BCFD93B823B}"/>
                </a:ext>
              </a:extLst>
            </p:cNvPr>
            <p:cNvSpPr/>
            <p:nvPr/>
          </p:nvSpPr>
          <p:spPr>
            <a:xfrm flipH="1">
              <a:off x="3641039" y="442872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38" name="Groupe 37">
            <a:extLst>
              <a:ext uri="{FF2B5EF4-FFF2-40B4-BE49-F238E27FC236}">
                <a16:creationId xmlns:a16="http://schemas.microsoft.com/office/drawing/2014/main" xmlns="" id="{004C81A5-2281-478B-AC97-57371269CF6B}"/>
              </a:ext>
            </a:extLst>
          </p:cNvPr>
          <p:cNvGrpSpPr/>
          <p:nvPr/>
        </p:nvGrpSpPr>
        <p:grpSpPr>
          <a:xfrm>
            <a:off x="5247841" y="4214520"/>
            <a:ext cx="141479" cy="141120"/>
            <a:chOff x="3723840" y="4214520"/>
            <a:chExt cx="141479" cy="141120"/>
          </a:xfrm>
        </p:grpSpPr>
        <p:sp>
          <p:nvSpPr>
            <p:cNvPr id="39" name="Connecteur droit 38">
              <a:extLst>
                <a:ext uri="{FF2B5EF4-FFF2-40B4-BE49-F238E27FC236}">
                  <a16:creationId xmlns:a16="http://schemas.microsoft.com/office/drawing/2014/main" xmlns="" id="{8331D16D-4E25-4091-85E0-6ECAC0F97B5B}"/>
                </a:ext>
              </a:extLst>
            </p:cNvPr>
            <p:cNvSpPr/>
            <p:nvPr/>
          </p:nvSpPr>
          <p:spPr>
            <a:xfrm>
              <a:off x="3723840" y="428580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0" name="Connecteur droit 39">
              <a:extLst>
                <a:ext uri="{FF2B5EF4-FFF2-40B4-BE49-F238E27FC236}">
                  <a16:creationId xmlns:a16="http://schemas.microsoft.com/office/drawing/2014/main" xmlns="" id="{FBBF2B61-87A6-4D34-AA52-7B0BC8AAB54A}"/>
                </a:ext>
              </a:extLst>
            </p:cNvPr>
            <p:cNvSpPr/>
            <p:nvPr/>
          </p:nvSpPr>
          <p:spPr>
            <a:xfrm flipH="1">
              <a:off x="3793319" y="4214520"/>
              <a:ext cx="3241"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1" name="Groupe 40">
            <a:extLst>
              <a:ext uri="{FF2B5EF4-FFF2-40B4-BE49-F238E27FC236}">
                <a16:creationId xmlns:a16="http://schemas.microsoft.com/office/drawing/2014/main" xmlns="" id="{38D47377-C8BF-40BA-95F4-0C8E5E02B242}"/>
              </a:ext>
            </a:extLst>
          </p:cNvPr>
          <p:cNvGrpSpPr/>
          <p:nvPr/>
        </p:nvGrpSpPr>
        <p:grpSpPr>
          <a:xfrm>
            <a:off x="5247841" y="3857401"/>
            <a:ext cx="141479" cy="141119"/>
            <a:chOff x="3723840" y="3857400"/>
            <a:chExt cx="141479" cy="141119"/>
          </a:xfrm>
        </p:grpSpPr>
        <p:sp>
          <p:nvSpPr>
            <p:cNvPr id="42" name="Connecteur droit 41">
              <a:extLst>
                <a:ext uri="{FF2B5EF4-FFF2-40B4-BE49-F238E27FC236}">
                  <a16:creationId xmlns:a16="http://schemas.microsoft.com/office/drawing/2014/main" xmlns="" id="{F7294610-22A7-4855-A2A1-8A13D3C065DA}"/>
                </a:ext>
              </a:extLst>
            </p:cNvPr>
            <p:cNvSpPr/>
            <p:nvPr/>
          </p:nvSpPr>
          <p:spPr>
            <a:xfrm>
              <a:off x="3723840" y="392868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3" name="Connecteur droit 42">
              <a:extLst>
                <a:ext uri="{FF2B5EF4-FFF2-40B4-BE49-F238E27FC236}">
                  <a16:creationId xmlns:a16="http://schemas.microsoft.com/office/drawing/2014/main" xmlns="" id="{F2A48291-D0B8-4D94-912B-006D42999FCA}"/>
                </a:ext>
              </a:extLst>
            </p:cNvPr>
            <p:cNvSpPr/>
            <p:nvPr/>
          </p:nvSpPr>
          <p:spPr>
            <a:xfrm flipH="1">
              <a:off x="3793319" y="3857400"/>
              <a:ext cx="3241" cy="14111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4" name="Groupe 43">
            <a:extLst>
              <a:ext uri="{FF2B5EF4-FFF2-40B4-BE49-F238E27FC236}">
                <a16:creationId xmlns:a16="http://schemas.microsoft.com/office/drawing/2014/main" xmlns="" id="{2018DC84-BA0B-49DF-95AD-95871F888414}"/>
              </a:ext>
            </a:extLst>
          </p:cNvPr>
          <p:cNvGrpSpPr/>
          <p:nvPr/>
        </p:nvGrpSpPr>
        <p:grpSpPr>
          <a:xfrm>
            <a:off x="5524320" y="3428640"/>
            <a:ext cx="141120" cy="141121"/>
            <a:chOff x="4000320" y="3428639"/>
            <a:chExt cx="141120" cy="141121"/>
          </a:xfrm>
        </p:grpSpPr>
        <p:sp>
          <p:nvSpPr>
            <p:cNvPr id="45" name="Connecteur droit 44">
              <a:extLst>
                <a:ext uri="{FF2B5EF4-FFF2-40B4-BE49-F238E27FC236}">
                  <a16:creationId xmlns:a16="http://schemas.microsoft.com/office/drawing/2014/main" xmlns="" id="{7FAFDADE-BF74-4CC0-9445-7A47CE6AB470}"/>
                </a:ext>
              </a:extLst>
            </p:cNvPr>
            <p:cNvSpPr/>
            <p:nvPr/>
          </p:nvSpPr>
          <p:spPr>
            <a:xfrm>
              <a:off x="4000320" y="34999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6" name="Connecteur droit 45">
              <a:extLst>
                <a:ext uri="{FF2B5EF4-FFF2-40B4-BE49-F238E27FC236}">
                  <a16:creationId xmlns:a16="http://schemas.microsoft.com/office/drawing/2014/main" xmlns="" id="{290C60E1-8E7C-45BD-B10E-99D4AC8B3B1A}"/>
                </a:ext>
              </a:extLst>
            </p:cNvPr>
            <p:cNvSpPr/>
            <p:nvPr/>
          </p:nvSpPr>
          <p:spPr>
            <a:xfrm flipH="1">
              <a:off x="4070160" y="3428639"/>
              <a:ext cx="2880" cy="14112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7" name="Groupe 46">
            <a:extLst>
              <a:ext uri="{FF2B5EF4-FFF2-40B4-BE49-F238E27FC236}">
                <a16:creationId xmlns:a16="http://schemas.microsoft.com/office/drawing/2014/main" xmlns="" id="{15A4E71B-03BA-4636-BDB7-C68BF57B306D}"/>
              </a:ext>
            </a:extLst>
          </p:cNvPr>
          <p:cNvGrpSpPr/>
          <p:nvPr/>
        </p:nvGrpSpPr>
        <p:grpSpPr>
          <a:xfrm>
            <a:off x="5676600" y="4285801"/>
            <a:ext cx="141120" cy="141479"/>
            <a:chOff x="4152600" y="4285800"/>
            <a:chExt cx="141120" cy="141479"/>
          </a:xfrm>
        </p:grpSpPr>
        <p:sp>
          <p:nvSpPr>
            <p:cNvPr id="48" name="Connecteur droit 47">
              <a:extLst>
                <a:ext uri="{FF2B5EF4-FFF2-40B4-BE49-F238E27FC236}">
                  <a16:creationId xmlns:a16="http://schemas.microsoft.com/office/drawing/2014/main" xmlns="" id="{F76733B9-53BE-486E-AB57-211BF7AC82F6}"/>
                </a:ext>
              </a:extLst>
            </p:cNvPr>
            <p:cNvSpPr/>
            <p:nvPr/>
          </p:nvSpPr>
          <p:spPr>
            <a:xfrm>
              <a:off x="4152600" y="435744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9" name="Connecteur droit 48">
              <a:extLst>
                <a:ext uri="{FF2B5EF4-FFF2-40B4-BE49-F238E27FC236}">
                  <a16:creationId xmlns:a16="http://schemas.microsoft.com/office/drawing/2014/main" xmlns="" id="{4D6D5A5E-7E9F-4463-A3AC-F94888C69255}"/>
                </a:ext>
              </a:extLst>
            </p:cNvPr>
            <p:cNvSpPr/>
            <p:nvPr/>
          </p:nvSpPr>
          <p:spPr>
            <a:xfrm flipH="1">
              <a:off x="4222079" y="4285800"/>
              <a:ext cx="3240" cy="14147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0" name="Groupe 49">
            <a:extLst>
              <a:ext uri="{FF2B5EF4-FFF2-40B4-BE49-F238E27FC236}">
                <a16:creationId xmlns:a16="http://schemas.microsoft.com/office/drawing/2014/main" xmlns="" id="{D31B6459-149E-460A-B9C4-28F2F043B8D3}"/>
              </a:ext>
            </a:extLst>
          </p:cNvPr>
          <p:cNvGrpSpPr/>
          <p:nvPr/>
        </p:nvGrpSpPr>
        <p:grpSpPr>
          <a:xfrm>
            <a:off x="5676600" y="4000320"/>
            <a:ext cx="141120" cy="141120"/>
            <a:chOff x="4152600" y="4000320"/>
            <a:chExt cx="141120" cy="141120"/>
          </a:xfrm>
        </p:grpSpPr>
        <p:sp>
          <p:nvSpPr>
            <p:cNvPr id="51" name="Connecteur droit 50">
              <a:extLst>
                <a:ext uri="{FF2B5EF4-FFF2-40B4-BE49-F238E27FC236}">
                  <a16:creationId xmlns:a16="http://schemas.microsoft.com/office/drawing/2014/main" xmlns="" id="{6718F79E-473D-4B97-B65C-F344C8EC8FF7}"/>
                </a:ext>
              </a:extLst>
            </p:cNvPr>
            <p:cNvSpPr/>
            <p:nvPr/>
          </p:nvSpPr>
          <p:spPr>
            <a:xfrm>
              <a:off x="4152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2" name="Connecteur droit 51">
              <a:extLst>
                <a:ext uri="{FF2B5EF4-FFF2-40B4-BE49-F238E27FC236}">
                  <a16:creationId xmlns:a16="http://schemas.microsoft.com/office/drawing/2014/main" xmlns="" id="{2E375B39-8F63-4142-884B-A1DF4ABE0586}"/>
                </a:ext>
              </a:extLst>
            </p:cNvPr>
            <p:cNvSpPr/>
            <p:nvPr/>
          </p:nvSpPr>
          <p:spPr>
            <a:xfrm flipH="1">
              <a:off x="4222079"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3" name="Groupe 52">
            <a:extLst>
              <a:ext uri="{FF2B5EF4-FFF2-40B4-BE49-F238E27FC236}">
                <a16:creationId xmlns:a16="http://schemas.microsoft.com/office/drawing/2014/main" xmlns="" id="{C701BABE-FFCF-44B9-8AED-51AB519331F1}"/>
              </a:ext>
            </a:extLst>
          </p:cNvPr>
          <p:cNvGrpSpPr/>
          <p:nvPr/>
        </p:nvGrpSpPr>
        <p:grpSpPr>
          <a:xfrm>
            <a:off x="6166920" y="3285720"/>
            <a:ext cx="141480" cy="141481"/>
            <a:chOff x="4642920" y="3285719"/>
            <a:chExt cx="141480" cy="141481"/>
          </a:xfrm>
        </p:grpSpPr>
        <p:sp>
          <p:nvSpPr>
            <p:cNvPr id="54" name="Connecteur droit 53">
              <a:extLst>
                <a:ext uri="{FF2B5EF4-FFF2-40B4-BE49-F238E27FC236}">
                  <a16:creationId xmlns:a16="http://schemas.microsoft.com/office/drawing/2014/main" xmlns="" id="{74B12583-83BF-4947-8F04-260E487BDBBA}"/>
                </a:ext>
              </a:extLst>
            </p:cNvPr>
            <p:cNvSpPr/>
            <p:nvPr/>
          </p:nvSpPr>
          <p:spPr>
            <a:xfrm>
              <a:off x="4642920" y="335736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5" name="Connecteur droit 54">
              <a:extLst>
                <a:ext uri="{FF2B5EF4-FFF2-40B4-BE49-F238E27FC236}">
                  <a16:creationId xmlns:a16="http://schemas.microsoft.com/office/drawing/2014/main" xmlns="" id="{8FDF6B67-CD68-4CBC-BCD2-4DB399C5DEB9}"/>
                </a:ext>
              </a:extLst>
            </p:cNvPr>
            <p:cNvSpPr/>
            <p:nvPr/>
          </p:nvSpPr>
          <p:spPr>
            <a:xfrm flipH="1">
              <a:off x="4712400" y="3285719"/>
              <a:ext cx="3240" cy="14148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6" name="Groupe 55">
            <a:extLst>
              <a:ext uri="{FF2B5EF4-FFF2-40B4-BE49-F238E27FC236}">
                <a16:creationId xmlns:a16="http://schemas.microsoft.com/office/drawing/2014/main" xmlns="" id="{74C6AC40-DF3E-49EC-8AB9-B908BC3354C6}"/>
              </a:ext>
            </a:extLst>
          </p:cNvPr>
          <p:cNvGrpSpPr/>
          <p:nvPr/>
        </p:nvGrpSpPr>
        <p:grpSpPr>
          <a:xfrm>
            <a:off x="6738600" y="4000320"/>
            <a:ext cx="141120" cy="141120"/>
            <a:chOff x="5214600" y="4000320"/>
            <a:chExt cx="141120" cy="141120"/>
          </a:xfrm>
        </p:grpSpPr>
        <p:sp>
          <p:nvSpPr>
            <p:cNvPr id="57" name="Connecteur droit 56">
              <a:extLst>
                <a:ext uri="{FF2B5EF4-FFF2-40B4-BE49-F238E27FC236}">
                  <a16:creationId xmlns:a16="http://schemas.microsoft.com/office/drawing/2014/main" xmlns="" id="{F33215FC-A003-4D74-91E1-B9498D227E24}"/>
                </a:ext>
              </a:extLst>
            </p:cNvPr>
            <p:cNvSpPr/>
            <p:nvPr/>
          </p:nvSpPr>
          <p:spPr>
            <a:xfrm>
              <a:off x="5214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8" name="Connecteur droit 57">
              <a:extLst>
                <a:ext uri="{FF2B5EF4-FFF2-40B4-BE49-F238E27FC236}">
                  <a16:creationId xmlns:a16="http://schemas.microsoft.com/office/drawing/2014/main" xmlns="" id="{0981A410-A566-4F8D-AF8B-5A3BAF84E611}"/>
                </a:ext>
              </a:extLst>
            </p:cNvPr>
            <p:cNvSpPr/>
            <p:nvPr/>
          </p:nvSpPr>
          <p:spPr>
            <a:xfrm flipH="1">
              <a:off x="5284080"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9" name="Groupe 58">
            <a:extLst>
              <a:ext uri="{FF2B5EF4-FFF2-40B4-BE49-F238E27FC236}">
                <a16:creationId xmlns:a16="http://schemas.microsoft.com/office/drawing/2014/main" xmlns="" id="{1F8425C7-E4D1-45F5-8B74-450DE1995E7D}"/>
              </a:ext>
            </a:extLst>
          </p:cNvPr>
          <p:cNvGrpSpPr/>
          <p:nvPr/>
        </p:nvGrpSpPr>
        <p:grpSpPr>
          <a:xfrm>
            <a:off x="6381480" y="4357440"/>
            <a:ext cx="141120" cy="141120"/>
            <a:chOff x="4857480" y="4357440"/>
            <a:chExt cx="141120" cy="141120"/>
          </a:xfrm>
        </p:grpSpPr>
        <p:sp>
          <p:nvSpPr>
            <p:cNvPr id="60" name="Connecteur droit 59">
              <a:extLst>
                <a:ext uri="{FF2B5EF4-FFF2-40B4-BE49-F238E27FC236}">
                  <a16:creationId xmlns:a16="http://schemas.microsoft.com/office/drawing/2014/main" xmlns="" id="{A63B8FEF-A381-46A9-B34B-894C0650BF34}"/>
                </a:ext>
              </a:extLst>
            </p:cNvPr>
            <p:cNvSpPr/>
            <p:nvPr/>
          </p:nvSpPr>
          <p:spPr>
            <a:xfrm>
              <a:off x="4857480" y="44287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1" name="Connecteur droit 60">
              <a:extLst>
                <a:ext uri="{FF2B5EF4-FFF2-40B4-BE49-F238E27FC236}">
                  <a16:creationId xmlns:a16="http://schemas.microsoft.com/office/drawing/2014/main" xmlns="" id="{19A4CD7A-12D2-469A-AFB2-5D5083CF0EF2}"/>
                </a:ext>
              </a:extLst>
            </p:cNvPr>
            <p:cNvSpPr/>
            <p:nvPr/>
          </p:nvSpPr>
          <p:spPr>
            <a:xfrm flipH="1">
              <a:off x="492696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2" name="Groupe 61">
            <a:extLst>
              <a:ext uri="{FF2B5EF4-FFF2-40B4-BE49-F238E27FC236}">
                <a16:creationId xmlns:a16="http://schemas.microsoft.com/office/drawing/2014/main" xmlns="" id="{FA6D025D-4C59-4F79-988E-1FA04DB8A426}"/>
              </a:ext>
            </a:extLst>
          </p:cNvPr>
          <p:cNvGrpSpPr/>
          <p:nvPr/>
        </p:nvGrpSpPr>
        <p:grpSpPr>
          <a:xfrm>
            <a:off x="6952800" y="3142799"/>
            <a:ext cx="141480" cy="141480"/>
            <a:chOff x="5428800" y="3142799"/>
            <a:chExt cx="141480" cy="141480"/>
          </a:xfrm>
        </p:grpSpPr>
        <p:sp>
          <p:nvSpPr>
            <p:cNvPr id="63" name="Connecteur droit 62">
              <a:extLst>
                <a:ext uri="{FF2B5EF4-FFF2-40B4-BE49-F238E27FC236}">
                  <a16:creationId xmlns:a16="http://schemas.microsoft.com/office/drawing/2014/main" xmlns="" id="{270BA393-C979-4E2A-9EBD-498DD923A8E1}"/>
                </a:ext>
              </a:extLst>
            </p:cNvPr>
            <p:cNvSpPr/>
            <p:nvPr/>
          </p:nvSpPr>
          <p:spPr>
            <a:xfrm>
              <a:off x="5428800" y="321444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4" name="Connecteur droit 63">
              <a:extLst>
                <a:ext uri="{FF2B5EF4-FFF2-40B4-BE49-F238E27FC236}">
                  <a16:creationId xmlns:a16="http://schemas.microsoft.com/office/drawing/2014/main" xmlns="" id="{794CC909-659E-4516-BBDB-BAF6D00AE3A5}"/>
                </a:ext>
              </a:extLst>
            </p:cNvPr>
            <p:cNvSpPr/>
            <p:nvPr/>
          </p:nvSpPr>
          <p:spPr>
            <a:xfrm flipH="1">
              <a:off x="5498280" y="3142799"/>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5" name="Groupe 64">
            <a:extLst>
              <a:ext uri="{FF2B5EF4-FFF2-40B4-BE49-F238E27FC236}">
                <a16:creationId xmlns:a16="http://schemas.microsoft.com/office/drawing/2014/main" xmlns="" id="{263F56C8-ED38-4534-AFEE-EA8E6FA32FC6}"/>
              </a:ext>
            </a:extLst>
          </p:cNvPr>
          <p:cNvGrpSpPr/>
          <p:nvPr/>
        </p:nvGrpSpPr>
        <p:grpSpPr>
          <a:xfrm>
            <a:off x="6952800" y="4357440"/>
            <a:ext cx="141480" cy="141120"/>
            <a:chOff x="5428800" y="4357440"/>
            <a:chExt cx="141480" cy="141120"/>
          </a:xfrm>
        </p:grpSpPr>
        <p:sp>
          <p:nvSpPr>
            <p:cNvPr id="66" name="Connecteur droit 65">
              <a:extLst>
                <a:ext uri="{FF2B5EF4-FFF2-40B4-BE49-F238E27FC236}">
                  <a16:creationId xmlns:a16="http://schemas.microsoft.com/office/drawing/2014/main" xmlns="" id="{7EB07F37-0A09-4A58-BF0B-9E8425860DCE}"/>
                </a:ext>
              </a:extLst>
            </p:cNvPr>
            <p:cNvSpPr/>
            <p:nvPr/>
          </p:nvSpPr>
          <p:spPr>
            <a:xfrm>
              <a:off x="5428800" y="442872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7" name="Connecteur droit 66">
              <a:extLst>
                <a:ext uri="{FF2B5EF4-FFF2-40B4-BE49-F238E27FC236}">
                  <a16:creationId xmlns:a16="http://schemas.microsoft.com/office/drawing/2014/main" xmlns="" id="{F4345BB2-B3C6-441B-800D-48D72C2B07CD}"/>
                </a:ext>
              </a:extLst>
            </p:cNvPr>
            <p:cNvSpPr/>
            <p:nvPr/>
          </p:nvSpPr>
          <p:spPr>
            <a:xfrm flipH="1">
              <a:off x="549828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8" name="Groupe 67">
            <a:extLst>
              <a:ext uri="{FF2B5EF4-FFF2-40B4-BE49-F238E27FC236}">
                <a16:creationId xmlns:a16="http://schemas.microsoft.com/office/drawing/2014/main" xmlns="" id="{A07D0223-EFFD-49A7-AB81-D5D1D5A02441}"/>
              </a:ext>
            </a:extLst>
          </p:cNvPr>
          <p:cNvGrpSpPr/>
          <p:nvPr/>
        </p:nvGrpSpPr>
        <p:grpSpPr>
          <a:xfrm>
            <a:off x="6319560" y="3438000"/>
            <a:ext cx="141120" cy="141480"/>
            <a:chOff x="4795560" y="3438000"/>
            <a:chExt cx="141120" cy="141480"/>
          </a:xfrm>
        </p:grpSpPr>
        <p:sp>
          <p:nvSpPr>
            <p:cNvPr id="69" name="Connecteur droit 68">
              <a:extLst>
                <a:ext uri="{FF2B5EF4-FFF2-40B4-BE49-F238E27FC236}">
                  <a16:creationId xmlns:a16="http://schemas.microsoft.com/office/drawing/2014/main" xmlns="" id="{D689DE26-5BD6-4DEF-87AF-28B31319564E}"/>
                </a:ext>
              </a:extLst>
            </p:cNvPr>
            <p:cNvSpPr/>
            <p:nvPr/>
          </p:nvSpPr>
          <p:spPr>
            <a:xfrm>
              <a:off x="4795560" y="3509639"/>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0" name="Connecteur droit 69">
              <a:extLst>
                <a:ext uri="{FF2B5EF4-FFF2-40B4-BE49-F238E27FC236}">
                  <a16:creationId xmlns:a16="http://schemas.microsoft.com/office/drawing/2014/main" xmlns="" id="{DEBDEDEB-EE87-4C6E-82CF-433CE5176DE2}"/>
                </a:ext>
              </a:extLst>
            </p:cNvPr>
            <p:cNvSpPr/>
            <p:nvPr/>
          </p:nvSpPr>
          <p:spPr>
            <a:xfrm flipH="1">
              <a:off x="4865040" y="343800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sp>
        <p:nvSpPr>
          <p:cNvPr id="71" name="Connecteur droit 70">
            <a:extLst>
              <a:ext uri="{FF2B5EF4-FFF2-40B4-BE49-F238E27FC236}">
                <a16:creationId xmlns:a16="http://schemas.microsoft.com/office/drawing/2014/main" xmlns="" id="{239683E4-138A-43E3-9702-A6D9FD944A7D}"/>
              </a:ext>
            </a:extLst>
          </p:cNvPr>
          <p:cNvSpPr/>
          <p:nvPr/>
        </p:nvSpPr>
        <p:spPr>
          <a:xfrm flipH="1">
            <a:off x="6020760" y="2785680"/>
            <a:ext cx="4680" cy="25732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2" name="Connecteur droit 71">
            <a:extLst>
              <a:ext uri="{FF2B5EF4-FFF2-40B4-BE49-F238E27FC236}">
                <a16:creationId xmlns:a16="http://schemas.microsoft.com/office/drawing/2014/main" xmlns="" id="{3901828D-BC6E-41A0-89CC-6363254E19C9}"/>
              </a:ext>
            </a:extLst>
          </p:cNvPr>
          <p:cNvSpPr/>
          <p:nvPr/>
        </p:nvSpPr>
        <p:spPr>
          <a:xfrm flipH="1" flipV="1">
            <a:off x="4808280" y="4210920"/>
            <a:ext cx="1217521" cy="46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3" name="Connecteur droit 72">
            <a:extLst>
              <a:ext uri="{FF2B5EF4-FFF2-40B4-BE49-F238E27FC236}">
                <a16:creationId xmlns:a16="http://schemas.microsoft.com/office/drawing/2014/main" xmlns="" id="{6D578976-BBE5-4BBC-A3EE-EB77AE7E147E}"/>
              </a:ext>
            </a:extLst>
          </p:cNvPr>
          <p:cNvSpPr/>
          <p:nvPr/>
        </p:nvSpPr>
        <p:spPr>
          <a:xfrm flipH="1" flipV="1">
            <a:off x="6022560" y="3783959"/>
            <a:ext cx="1217520" cy="46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4" name="Espace réservé du pied de page 73">
            <a:extLst>
              <a:ext uri="{FF2B5EF4-FFF2-40B4-BE49-F238E27FC236}">
                <a16:creationId xmlns:a16="http://schemas.microsoft.com/office/drawing/2014/main" xmlns="" id="{43455BA1-FEB4-4FBB-8C6F-B06C52A8F0F3}"/>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535746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31E07372-A333-4B2C-B171-74F10A4369F8}"/>
              </a:ext>
            </a:extLst>
          </p:cNvPr>
          <p:cNvSpPr/>
          <p:nvPr/>
        </p:nvSpPr>
        <p:spPr>
          <a:xfrm>
            <a:off x="1980839"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Implémentation :</a:t>
            </a: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Algorithme de Mondrian </a:t>
            </a:r>
            <a:br>
              <a:rPr lang="fr-FR" sz="4400" dirty="0">
                <a:solidFill>
                  <a:srgbClr val="000000"/>
                </a:solidFill>
                <a:latin typeface="Calibri" pitchFamily="34"/>
                <a:ea typeface="Microsoft YaHei" pitchFamily="2"/>
                <a:cs typeface="Microsoft YaHei" pitchFamily="2"/>
              </a:rPr>
            </a:br>
            <a:r>
              <a:rPr lang="fr-FR" sz="3200" dirty="0">
                <a:solidFill>
                  <a:srgbClr val="000000"/>
                </a:solidFill>
                <a:latin typeface="Calibri" pitchFamily="34"/>
                <a:ea typeface="Microsoft YaHei" pitchFamily="2"/>
                <a:cs typeface="Microsoft YaHei" pitchFamily="2"/>
              </a:rPr>
              <a:t>[</a:t>
            </a:r>
            <a:r>
              <a:rPr lang="fr-FR" sz="3200" dirty="0" err="1">
                <a:solidFill>
                  <a:srgbClr val="000000"/>
                </a:solidFill>
                <a:latin typeface="Calibri" pitchFamily="34"/>
                <a:ea typeface="Microsoft YaHei" pitchFamily="2"/>
                <a:cs typeface="Microsoft YaHei" pitchFamily="2"/>
              </a:rPr>
              <a:t>LeFevre</a:t>
            </a:r>
            <a:r>
              <a:rPr lang="fr-FR" sz="3200" dirty="0">
                <a:solidFill>
                  <a:srgbClr val="000000"/>
                </a:solidFill>
                <a:latin typeface="Calibri" pitchFamily="34"/>
                <a:ea typeface="Microsoft YaHei" pitchFamily="2"/>
                <a:cs typeface="Microsoft YaHei" pitchFamily="2"/>
              </a:rPr>
              <a:t> </a:t>
            </a:r>
            <a:r>
              <a:rPr lang="fr-FR" sz="3200" i="1" dirty="0">
                <a:solidFill>
                  <a:srgbClr val="000000"/>
                </a:solidFill>
                <a:latin typeface="Calibri" pitchFamily="34"/>
                <a:ea typeface="Microsoft YaHei" pitchFamily="2"/>
                <a:cs typeface="Microsoft YaHei" pitchFamily="2"/>
              </a:rPr>
              <a:t>et al.</a:t>
            </a:r>
            <a:r>
              <a:rPr lang="fr-FR" sz="3200" dirty="0">
                <a:solidFill>
                  <a:srgbClr val="000000"/>
                </a:solidFill>
                <a:latin typeface="Calibri" pitchFamily="34"/>
                <a:ea typeface="Microsoft YaHei" pitchFamily="2"/>
                <a:cs typeface="Microsoft YaHei" pitchFamily="2"/>
              </a:rPr>
              <a:t>]</a:t>
            </a:r>
          </a:p>
        </p:txBody>
      </p:sp>
      <p:cxnSp>
        <p:nvCxnSpPr>
          <p:cNvPr id="3" name="Connecteur droit avec flèche 2">
            <a:extLst>
              <a:ext uri="{FF2B5EF4-FFF2-40B4-BE49-F238E27FC236}">
                <a16:creationId xmlns:a16="http://schemas.microsoft.com/office/drawing/2014/main" xmlns="" id="{E0C67AF1-9973-461E-A3F1-99D35AD7083E}"/>
              </a:ext>
            </a:extLst>
          </p:cNvPr>
          <p:cNvCxnSpPr/>
          <p:nvPr/>
        </p:nvCxnSpPr>
        <p:spPr>
          <a:xfrm>
            <a:off x="4809720" y="4785840"/>
            <a:ext cx="2500561" cy="3600"/>
          </a:xfrm>
          <a:prstGeom prst="straightConnector1">
            <a:avLst/>
          </a:prstGeom>
          <a:noFill/>
          <a:ln w="9360" cap="sq">
            <a:solidFill>
              <a:srgbClr val="000000"/>
            </a:solidFill>
            <a:prstDash val="solid"/>
            <a:miter/>
            <a:tailEnd type="arrow"/>
          </a:ln>
        </p:spPr>
      </p:cxnSp>
      <p:cxnSp>
        <p:nvCxnSpPr>
          <p:cNvPr id="4" name="Connecteur droit avec flèche 3">
            <a:extLst>
              <a:ext uri="{FF2B5EF4-FFF2-40B4-BE49-F238E27FC236}">
                <a16:creationId xmlns:a16="http://schemas.microsoft.com/office/drawing/2014/main" xmlns="" id="{846B84B2-3E4C-4C58-BF22-5B6043274E71}"/>
              </a:ext>
            </a:extLst>
          </p:cNvPr>
          <p:cNvCxnSpPr/>
          <p:nvPr/>
        </p:nvCxnSpPr>
        <p:spPr>
          <a:xfrm flipV="1">
            <a:off x="4808640" y="2642760"/>
            <a:ext cx="1801" cy="2145240"/>
          </a:xfrm>
          <a:prstGeom prst="straightConnector1">
            <a:avLst/>
          </a:prstGeom>
          <a:noFill/>
          <a:ln w="9360" cap="sq">
            <a:solidFill>
              <a:srgbClr val="000000"/>
            </a:solidFill>
            <a:prstDash val="solid"/>
            <a:miter/>
            <a:tailEnd type="arrow"/>
          </a:ln>
        </p:spPr>
      </p:cxnSp>
      <p:sp>
        <p:nvSpPr>
          <p:cNvPr id="5" name="Connecteur droit 4">
            <a:extLst>
              <a:ext uri="{FF2B5EF4-FFF2-40B4-BE49-F238E27FC236}">
                <a16:creationId xmlns:a16="http://schemas.microsoft.com/office/drawing/2014/main" xmlns="" id="{27D1C65E-426B-4F6A-A853-7993124B3AB7}"/>
              </a:ext>
            </a:extLst>
          </p:cNvPr>
          <p:cNvSpPr/>
          <p:nvPr/>
        </p:nvSpPr>
        <p:spPr>
          <a:xfrm>
            <a:off x="4738440" y="4500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 name="Connecteur droit 5">
            <a:extLst>
              <a:ext uri="{FF2B5EF4-FFF2-40B4-BE49-F238E27FC236}">
                <a16:creationId xmlns:a16="http://schemas.microsoft.com/office/drawing/2014/main" xmlns="" id="{8C004DE0-2E5F-416A-97D7-524BEC2450E8}"/>
              </a:ext>
            </a:extLst>
          </p:cNvPr>
          <p:cNvSpPr/>
          <p:nvPr/>
        </p:nvSpPr>
        <p:spPr>
          <a:xfrm>
            <a:off x="4738440" y="4357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 name="Connecteur droit 6">
            <a:extLst>
              <a:ext uri="{FF2B5EF4-FFF2-40B4-BE49-F238E27FC236}">
                <a16:creationId xmlns:a16="http://schemas.microsoft.com/office/drawing/2014/main" xmlns="" id="{9FEAF4C9-939C-401A-908D-C1765AE8E990}"/>
              </a:ext>
            </a:extLst>
          </p:cNvPr>
          <p:cNvSpPr/>
          <p:nvPr/>
        </p:nvSpPr>
        <p:spPr>
          <a:xfrm>
            <a:off x="4738440" y="4214521"/>
            <a:ext cx="142920" cy="143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8" name="Connecteur droit 7">
            <a:extLst>
              <a:ext uri="{FF2B5EF4-FFF2-40B4-BE49-F238E27FC236}">
                <a16:creationId xmlns:a16="http://schemas.microsoft.com/office/drawing/2014/main" xmlns="" id="{A36D2440-F955-4BCA-94A1-1149BE3E36DA}"/>
              </a:ext>
            </a:extLst>
          </p:cNvPr>
          <p:cNvSpPr/>
          <p:nvPr/>
        </p:nvSpPr>
        <p:spPr>
          <a:xfrm>
            <a:off x="4738440" y="407160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Connecteur droit 8">
            <a:extLst>
              <a:ext uri="{FF2B5EF4-FFF2-40B4-BE49-F238E27FC236}">
                <a16:creationId xmlns:a16="http://schemas.microsoft.com/office/drawing/2014/main" xmlns="" id="{CA3CB319-1216-4584-8D77-AF200EE36095}"/>
              </a:ext>
            </a:extLst>
          </p:cNvPr>
          <p:cNvSpPr/>
          <p:nvPr/>
        </p:nvSpPr>
        <p:spPr>
          <a:xfrm>
            <a:off x="4738440" y="39286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0" name="Connecteur droit 9">
            <a:extLst>
              <a:ext uri="{FF2B5EF4-FFF2-40B4-BE49-F238E27FC236}">
                <a16:creationId xmlns:a16="http://schemas.microsoft.com/office/drawing/2014/main" xmlns="" id="{B40B6B9E-794D-49A3-9957-9931AC182ECE}"/>
              </a:ext>
            </a:extLst>
          </p:cNvPr>
          <p:cNvSpPr/>
          <p:nvPr/>
        </p:nvSpPr>
        <p:spPr>
          <a:xfrm>
            <a:off x="4738440" y="378576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Connecteur droit 10">
            <a:extLst>
              <a:ext uri="{FF2B5EF4-FFF2-40B4-BE49-F238E27FC236}">
                <a16:creationId xmlns:a16="http://schemas.microsoft.com/office/drawing/2014/main" xmlns="" id="{DC483C1C-6E7F-4D9C-8F41-B55BF8B0F9E0}"/>
              </a:ext>
            </a:extLst>
          </p:cNvPr>
          <p:cNvSpPr/>
          <p:nvPr/>
        </p:nvSpPr>
        <p:spPr>
          <a:xfrm>
            <a:off x="4738440" y="364284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2" name="Connecteur droit 11">
            <a:extLst>
              <a:ext uri="{FF2B5EF4-FFF2-40B4-BE49-F238E27FC236}">
                <a16:creationId xmlns:a16="http://schemas.microsoft.com/office/drawing/2014/main" xmlns="" id="{F050E78B-2853-4622-BDF5-3EB3CFB74B06}"/>
              </a:ext>
            </a:extLst>
          </p:cNvPr>
          <p:cNvSpPr/>
          <p:nvPr/>
        </p:nvSpPr>
        <p:spPr>
          <a:xfrm>
            <a:off x="4738440" y="3499921"/>
            <a:ext cx="142920" cy="179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3" name="Connecteur droit 12">
            <a:extLst>
              <a:ext uri="{FF2B5EF4-FFF2-40B4-BE49-F238E27FC236}">
                <a16:creationId xmlns:a16="http://schemas.microsoft.com/office/drawing/2014/main" xmlns="" id="{5540D2AC-FF77-4C03-B635-CDE553C0A41F}"/>
              </a:ext>
            </a:extLst>
          </p:cNvPr>
          <p:cNvSpPr/>
          <p:nvPr/>
        </p:nvSpPr>
        <p:spPr>
          <a:xfrm>
            <a:off x="4738440" y="335736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4" name="Connecteur droit 13">
            <a:extLst>
              <a:ext uri="{FF2B5EF4-FFF2-40B4-BE49-F238E27FC236}">
                <a16:creationId xmlns:a16="http://schemas.microsoft.com/office/drawing/2014/main" xmlns="" id="{B12FDBAD-EC2A-4E92-A44D-921AE3BE7678}"/>
              </a:ext>
            </a:extLst>
          </p:cNvPr>
          <p:cNvSpPr/>
          <p:nvPr/>
        </p:nvSpPr>
        <p:spPr>
          <a:xfrm>
            <a:off x="4738440" y="321444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5" name="Connecteur droit 14">
            <a:extLst>
              <a:ext uri="{FF2B5EF4-FFF2-40B4-BE49-F238E27FC236}">
                <a16:creationId xmlns:a16="http://schemas.microsoft.com/office/drawing/2014/main" xmlns="" id="{5BC961FA-C941-4334-A2F9-D25EB673684B}"/>
              </a:ext>
            </a:extLst>
          </p:cNvPr>
          <p:cNvSpPr/>
          <p:nvPr/>
        </p:nvSpPr>
        <p:spPr>
          <a:xfrm>
            <a:off x="4738440" y="4641480"/>
            <a:ext cx="142920" cy="144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6" name="Forme libre : forme 15">
            <a:extLst>
              <a:ext uri="{FF2B5EF4-FFF2-40B4-BE49-F238E27FC236}">
                <a16:creationId xmlns:a16="http://schemas.microsoft.com/office/drawing/2014/main" xmlns="" id="{D7789324-4D8A-4A76-9334-1C9B7DB7561A}"/>
              </a:ext>
            </a:extLst>
          </p:cNvPr>
          <p:cNvSpPr/>
          <p:nvPr/>
        </p:nvSpPr>
        <p:spPr>
          <a:xfrm>
            <a:off x="4455839" y="45007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20</a:t>
            </a:r>
          </a:p>
        </p:txBody>
      </p:sp>
      <p:sp>
        <p:nvSpPr>
          <p:cNvPr id="17" name="Forme libre : forme 16">
            <a:extLst>
              <a:ext uri="{FF2B5EF4-FFF2-40B4-BE49-F238E27FC236}">
                <a16:creationId xmlns:a16="http://schemas.microsoft.com/office/drawing/2014/main" xmlns="" id="{2F23167D-A088-4361-A10E-D082CC13EB94}"/>
              </a:ext>
            </a:extLst>
          </p:cNvPr>
          <p:cNvSpPr/>
          <p:nvPr/>
        </p:nvSpPr>
        <p:spPr>
          <a:xfrm>
            <a:off x="4452239" y="378576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25</a:t>
            </a:r>
          </a:p>
        </p:txBody>
      </p:sp>
      <p:sp>
        <p:nvSpPr>
          <p:cNvPr id="18" name="Forme libre : forme 17">
            <a:extLst>
              <a:ext uri="{FF2B5EF4-FFF2-40B4-BE49-F238E27FC236}">
                <a16:creationId xmlns:a16="http://schemas.microsoft.com/office/drawing/2014/main" xmlns="" id="{2E12EA35-4A34-4503-AEF5-0912596B171E}"/>
              </a:ext>
            </a:extLst>
          </p:cNvPr>
          <p:cNvSpPr/>
          <p:nvPr/>
        </p:nvSpPr>
        <p:spPr>
          <a:xfrm>
            <a:off x="4452959" y="3071520"/>
            <a:ext cx="35136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30</a:t>
            </a:r>
          </a:p>
        </p:txBody>
      </p:sp>
      <p:sp>
        <p:nvSpPr>
          <p:cNvPr id="19" name="Connecteur droit 18">
            <a:extLst>
              <a:ext uri="{FF2B5EF4-FFF2-40B4-BE49-F238E27FC236}">
                <a16:creationId xmlns:a16="http://schemas.microsoft.com/office/drawing/2014/main" xmlns="" id="{82F10A48-B14F-41E7-B644-C194E8E73B38}"/>
              </a:ext>
            </a:extLst>
          </p:cNvPr>
          <p:cNvSpPr/>
          <p:nvPr/>
        </p:nvSpPr>
        <p:spPr>
          <a:xfrm flipH="1">
            <a:off x="5163601" y="4716000"/>
            <a:ext cx="5039"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0" name="Connecteur droit 19">
            <a:extLst>
              <a:ext uri="{FF2B5EF4-FFF2-40B4-BE49-F238E27FC236}">
                <a16:creationId xmlns:a16="http://schemas.microsoft.com/office/drawing/2014/main" xmlns="" id="{7C8A6BA4-628C-4E80-9CD8-A410532086CA}"/>
              </a:ext>
            </a:extLst>
          </p:cNvPr>
          <p:cNvSpPr/>
          <p:nvPr/>
        </p:nvSpPr>
        <p:spPr>
          <a:xfrm flipH="1">
            <a:off x="53158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1" name="Connecteur droit 20">
            <a:extLst>
              <a:ext uri="{FF2B5EF4-FFF2-40B4-BE49-F238E27FC236}">
                <a16:creationId xmlns:a16="http://schemas.microsoft.com/office/drawing/2014/main" xmlns="" id="{4C87633E-F497-478C-A533-3BE84456735C}"/>
              </a:ext>
            </a:extLst>
          </p:cNvPr>
          <p:cNvSpPr/>
          <p:nvPr/>
        </p:nvSpPr>
        <p:spPr>
          <a:xfrm flipH="1">
            <a:off x="5449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2" name="Connecteur droit 21">
            <a:extLst>
              <a:ext uri="{FF2B5EF4-FFF2-40B4-BE49-F238E27FC236}">
                <a16:creationId xmlns:a16="http://schemas.microsoft.com/office/drawing/2014/main" xmlns="" id="{A0E38D9F-D576-44C6-936D-DF87142923FF}"/>
              </a:ext>
            </a:extLst>
          </p:cNvPr>
          <p:cNvSpPr/>
          <p:nvPr/>
        </p:nvSpPr>
        <p:spPr>
          <a:xfrm flipH="1">
            <a:off x="5592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3" name="Connecteur droit 22">
            <a:extLst>
              <a:ext uri="{FF2B5EF4-FFF2-40B4-BE49-F238E27FC236}">
                <a16:creationId xmlns:a16="http://schemas.microsoft.com/office/drawing/2014/main" xmlns="" id="{29F11017-E3C5-415A-8C1D-D828AA1610D4}"/>
              </a:ext>
            </a:extLst>
          </p:cNvPr>
          <p:cNvSpPr/>
          <p:nvPr/>
        </p:nvSpPr>
        <p:spPr>
          <a:xfrm flipH="1">
            <a:off x="5734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4" name="Connecteur droit 23">
            <a:extLst>
              <a:ext uri="{FF2B5EF4-FFF2-40B4-BE49-F238E27FC236}">
                <a16:creationId xmlns:a16="http://schemas.microsoft.com/office/drawing/2014/main" xmlns="" id="{E4E76AEA-68FA-4F4F-8513-21D8602E20B9}"/>
              </a:ext>
            </a:extLst>
          </p:cNvPr>
          <p:cNvSpPr/>
          <p:nvPr/>
        </p:nvSpPr>
        <p:spPr>
          <a:xfrm flipH="1">
            <a:off x="5877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5" name="Connecteur droit 24">
            <a:extLst>
              <a:ext uri="{FF2B5EF4-FFF2-40B4-BE49-F238E27FC236}">
                <a16:creationId xmlns:a16="http://schemas.microsoft.com/office/drawing/2014/main" xmlns="" id="{6EFB6102-F6CB-496B-B377-8DAEEA5AD4B9}"/>
              </a:ext>
            </a:extLst>
          </p:cNvPr>
          <p:cNvSpPr/>
          <p:nvPr/>
        </p:nvSpPr>
        <p:spPr>
          <a:xfrm flipH="1">
            <a:off x="602076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6" name="Connecteur droit 25">
            <a:extLst>
              <a:ext uri="{FF2B5EF4-FFF2-40B4-BE49-F238E27FC236}">
                <a16:creationId xmlns:a16="http://schemas.microsoft.com/office/drawing/2014/main" xmlns="" id="{C5400D69-C5AC-4C52-84F5-D94AC4E49B38}"/>
              </a:ext>
            </a:extLst>
          </p:cNvPr>
          <p:cNvSpPr/>
          <p:nvPr/>
        </p:nvSpPr>
        <p:spPr>
          <a:xfrm flipH="1">
            <a:off x="61636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7" name="Connecteur droit 26">
            <a:extLst>
              <a:ext uri="{FF2B5EF4-FFF2-40B4-BE49-F238E27FC236}">
                <a16:creationId xmlns:a16="http://schemas.microsoft.com/office/drawing/2014/main" xmlns="" id="{DEE103DE-03CF-4420-A1C6-A6B87A783D6E}"/>
              </a:ext>
            </a:extLst>
          </p:cNvPr>
          <p:cNvSpPr/>
          <p:nvPr/>
        </p:nvSpPr>
        <p:spPr>
          <a:xfrm flipH="1">
            <a:off x="630660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8" name="Connecteur droit 27">
            <a:extLst>
              <a:ext uri="{FF2B5EF4-FFF2-40B4-BE49-F238E27FC236}">
                <a16:creationId xmlns:a16="http://schemas.microsoft.com/office/drawing/2014/main" xmlns="" id="{53AEAC2B-F609-4B8E-A79E-0D664FA66974}"/>
              </a:ext>
            </a:extLst>
          </p:cNvPr>
          <p:cNvSpPr/>
          <p:nvPr/>
        </p:nvSpPr>
        <p:spPr>
          <a:xfrm flipH="1">
            <a:off x="6449520" y="4714560"/>
            <a:ext cx="504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29" name="Connecteur droit 28">
            <a:extLst>
              <a:ext uri="{FF2B5EF4-FFF2-40B4-BE49-F238E27FC236}">
                <a16:creationId xmlns:a16="http://schemas.microsoft.com/office/drawing/2014/main" xmlns="" id="{B3DE0A57-048F-4135-92D1-3772F052B1F8}"/>
              </a:ext>
            </a:extLst>
          </p:cNvPr>
          <p:cNvSpPr/>
          <p:nvPr/>
        </p:nvSpPr>
        <p:spPr>
          <a:xfrm flipH="1">
            <a:off x="659208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0" name="Connecteur droit 29">
            <a:extLst>
              <a:ext uri="{FF2B5EF4-FFF2-40B4-BE49-F238E27FC236}">
                <a16:creationId xmlns:a16="http://schemas.microsoft.com/office/drawing/2014/main" xmlns="" id="{E4A4ECD0-6243-4221-B5A7-FB48E7668771}"/>
              </a:ext>
            </a:extLst>
          </p:cNvPr>
          <p:cNvSpPr/>
          <p:nvPr/>
        </p:nvSpPr>
        <p:spPr>
          <a:xfrm flipH="1">
            <a:off x="673500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1" name="Connecteur droit 30">
            <a:extLst>
              <a:ext uri="{FF2B5EF4-FFF2-40B4-BE49-F238E27FC236}">
                <a16:creationId xmlns:a16="http://schemas.microsoft.com/office/drawing/2014/main" xmlns="" id="{1457A3ED-62B8-45FA-B2F2-9F2CDE907B52}"/>
              </a:ext>
            </a:extLst>
          </p:cNvPr>
          <p:cNvSpPr/>
          <p:nvPr/>
        </p:nvSpPr>
        <p:spPr>
          <a:xfrm flipH="1">
            <a:off x="687792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2" name="Connecteur droit 31">
            <a:extLst>
              <a:ext uri="{FF2B5EF4-FFF2-40B4-BE49-F238E27FC236}">
                <a16:creationId xmlns:a16="http://schemas.microsoft.com/office/drawing/2014/main" xmlns="" id="{993A0376-2411-4DBE-BB5F-E5296BE09FD6}"/>
              </a:ext>
            </a:extLst>
          </p:cNvPr>
          <p:cNvSpPr/>
          <p:nvPr/>
        </p:nvSpPr>
        <p:spPr>
          <a:xfrm flipH="1">
            <a:off x="7020840" y="4714560"/>
            <a:ext cx="4680" cy="1429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3" name="Forme libre : forme 32">
            <a:extLst>
              <a:ext uri="{FF2B5EF4-FFF2-40B4-BE49-F238E27FC236}">
                <a16:creationId xmlns:a16="http://schemas.microsoft.com/office/drawing/2014/main" xmlns="" id="{612B4C8A-3964-4C89-90D9-75D8A6EBFD60}"/>
              </a:ext>
            </a:extLst>
          </p:cNvPr>
          <p:cNvSpPr/>
          <p:nvPr/>
        </p:nvSpPr>
        <p:spPr>
          <a:xfrm>
            <a:off x="488100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18000</a:t>
            </a:r>
          </a:p>
        </p:txBody>
      </p:sp>
      <p:sp>
        <p:nvSpPr>
          <p:cNvPr id="34" name="Forme libre : forme 33">
            <a:extLst>
              <a:ext uri="{FF2B5EF4-FFF2-40B4-BE49-F238E27FC236}">
                <a16:creationId xmlns:a16="http://schemas.microsoft.com/office/drawing/2014/main" xmlns="" id="{A4C036E0-A706-425D-880A-9A45D40DFC93}"/>
              </a:ext>
            </a:extLst>
          </p:cNvPr>
          <p:cNvSpPr/>
          <p:nvPr/>
        </p:nvSpPr>
        <p:spPr>
          <a:xfrm>
            <a:off x="6452760" y="4857480"/>
            <a:ext cx="607320" cy="27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200">
                <a:solidFill>
                  <a:srgbClr val="000000"/>
                </a:solidFill>
                <a:latin typeface="Arial" pitchFamily="2"/>
                <a:ea typeface="Microsoft YaHei" pitchFamily="2"/>
                <a:cs typeface="Arial" pitchFamily="2"/>
              </a:rPr>
              <a:t>69000</a:t>
            </a:r>
          </a:p>
        </p:txBody>
      </p:sp>
      <p:grpSp>
        <p:nvGrpSpPr>
          <p:cNvPr id="35" name="Groupe 34">
            <a:extLst>
              <a:ext uri="{FF2B5EF4-FFF2-40B4-BE49-F238E27FC236}">
                <a16:creationId xmlns:a16="http://schemas.microsoft.com/office/drawing/2014/main" xmlns="" id="{44641659-7388-4860-8123-FD1BD57F6465}"/>
              </a:ext>
            </a:extLst>
          </p:cNvPr>
          <p:cNvGrpSpPr/>
          <p:nvPr/>
        </p:nvGrpSpPr>
        <p:grpSpPr>
          <a:xfrm>
            <a:off x="5095560" y="4428720"/>
            <a:ext cx="141120" cy="141480"/>
            <a:chOff x="3571560" y="4428720"/>
            <a:chExt cx="141120" cy="141480"/>
          </a:xfrm>
        </p:grpSpPr>
        <p:sp>
          <p:nvSpPr>
            <p:cNvPr id="36" name="Connecteur droit 35">
              <a:extLst>
                <a:ext uri="{FF2B5EF4-FFF2-40B4-BE49-F238E27FC236}">
                  <a16:creationId xmlns:a16="http://schemas.microsoft.com/office/drawing/2014/main" xmlns="" id="{51F900C8-B294-4D81-B6EE-ED709613D0C7}"/>
                </a:ext>
              </a:extLst>
            </p:cNvPr>
            <p:cNvSpPr/>
            <p:nvPr/>
          </p:nvSpPr>
          <p:spPr>
            <a:xfrm>
              <a:off x="3571560" y="450036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37" name="Connecteur droit 36">
              <a:extLst>
                <a:ext uri="{FF2B5EF4-FFF2-40B4-BE49-F238E27FC236}">
                  <a16:creationId xmlns:a16="http://schemas.microsoft.com/office/drawing/2014/main" xmlns="" id="{4DF213A7-F7A2-4DF3-BBA7-7DCE45559695}"/>
                </a:ext>
              </a:extLst>
            </p:cNvPr>
            <p:cNvSpPr/>
            <p:nvPr/>
          </p:nvSpPr>
          <p:spPr>
            <a:xfrm flipH="1">
              <a:off x="3641039" y="442872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38" name="Groupe 37">
            <a:extLst>
              <a:ext uri="{FF2B5EF4-FFF2-40B4-BE49-F238E27FC236}">
                <a16:creationId xmlns:a16="http://schemas.microsoft.com/office/drawing/2014/main" xmlns="" id="{F7BFAF22-92EA-4613-BBEE-67038F15BBF5}"/>
              </a:ext>
            </a:extLst>
          </p:cNvPr>
          <p:cNvGrpSpPr/>
          <p:nvPr/>
        </p:nvGrpSpPr>
        <p:grpSpPr>
          <a:xfrm>
            <a:off x="5247841" y="4214520"/>
            <a:ext cx="141479" cy="141120"/>
            <a:chOff x="3723840" y="4214520"/>
            <a:chExt cx="141479" cy="141120"/>
          </a:xfrm>
        </p:grpSpPr>
        <p:sp>
          <p:nvSpPr>
            <p:cNvPr id="39" name="Connecteur droit 38">
              <a:extLst>
                <a:ext uri="{FF2B5EF4-FFF2-40B4-BE49-F238E27FC236}">
                  <a16:creationId xmlns:a16="http://schemas.microsoft.com/office/drawing/2014/main" xmlns="" id="{8DF89C58-E76E-447F-BC2B-ACDF176F6086}"/>
                </a:ext>
              </a:extLst>
            </p:cNvPr>
            <p:cNvSpPr/>
            <p:nvPr/>
          </p:nvSpPr>
          <p:spPr>
            <a:xfrm>
              <a:off x="3723840" y="428580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0" name="Connecteur droit 39">
              <a:extLst>
                <a:ext uri="{FF2B5EF4-FFF2-40B4-BE49-F238E27FC236}">
                  <a16:creationId xmlns:a16="http://schemas.microsoft.com/office/drawing/2014/main" xmlns="" id="{7C1A4D25-3693-4CEC-951C-2E177DB000F6}"/>
                </a:ext>
              </a:extLst>
            </p:cNvPr>
            <p:cNvSpPr/>
            <p:nvPr/>
          </p:nvSpPr>
          <p:spPr>
            <a:xfrm flipH="1">
              <a:off x="3793319" y="4214520"/>
              <a:ext cx="3241"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1" name="Groupe 40">
            <a:extLst>
              <a:ext uri="{FF2B5EF4-FFF2-40B4-BE49-F238E27FC236}">
                <a16:creationId xmlns:a16="http://schemas.microsoft.com/office/drawing/2014/main" xmlns="" id="{17CE3268-1058-48BF-9F73-87DC63059D95}"/>
              </a:ext>
            </a:extLst>
          </p:cNvPr>
          <p:cNvGrpSpPr/>
          <p:nvPr/>
        </p:nvGrpSpPr>
        <p:grpSpPr>
          <a:xfrm>
            <a:off x="5247841" y="3857401"/>
            <a:ext cx="141479" cy="141119"/>
            <a:chOff x="3723840" y="3857400"/>
            <a:chExt cx="141479" cy="141119"/>
          </a:xfrm>
        </p:grpSpPr>
        <p:sp>
          <p:nvSpPr>
            <p:cNvPr id="42" name="Connecteur droit 41">
              <a:extLst>
                <a:ext uri="{FF2B5EF4-FFF2-40B4-BE49-F238E27FC236}">
                  <a16:creationId xmlns:a16="http://schemas.microsoft.com/office/drawing/2014/main" xmlns="" id="{E05B3C00-B573-4991-B816-95E3F126E6A2}"/>
                </a:ext>
              </a:extLst>
            </p:cNvPr>
            <p:cNvSpPr/>
            <p:nvPr/>
          </p:nvSpPr>
          <p:spPr>
            <a:xfrm>
              <a:off x="3723840" y="3928680"/>
              <a:ext cx="141479"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3" name="Connecteur droit 42">
              <a:extLst>
                <a:ext uri="{FF2B5EF4-FFF2-40B4-BE49-F238E27FC236}">
                  <a16:creationId xmlns:a16="http://schemas.microsoft.com/office/drawing/2014/main" xmlns="" id="{EFD4645F-5696-44A4-B281-25050C7F3C95}"/>
                </a:ext>
              </a:extLst>
            </p:cNvPr>
            <p:cNvSpPr/>
            <p:nvPr/>
          </p:nvSpPr>
          <p:spPr>
            <a:xfrm flipH="1">
              <a:off x="3793319" y="3857400"/>
              <a:ext cx="3241" cy="14111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4" name="Groupe 43">
            <a:extLst>
              <a:ext uri="{FF2B5EF4-FFF2-40B4-BE49-F238E27FC236}">
                <a16:creationId xmlns:a16="http://schemas.microsoft.com/office/drawing/2014/main" xmlns="" id="{5C7BF6B3-9E92-42B9-B2D5-ACBC437C1651}"/>
              </a:ext>
            </a:extLst>
          </p:cNvPr>
          <p:cNvGrpSpPr/>
          <p:nvPr/>
        </p:nvGrpSpPr>
        <p:grpSpPr>
          <a:xfrm>
            <a:off x="5524320" y="3428640"/>
            <a:ext cx="141120" cy="141121"/>
            <a:chOff x="4000320" y="3428639"/>
            <a:chExt cx="141120" cy="141121"/>
          </a:xfrm>
        </p:grpSpPr>
        <p:sp>
          <p:nvSpPr>
            <p:cNvPr id="45" name="Connecteur droit 44">
              <a:extLst>
                <a:ext uri="{FF2B5EF4-FFF2-40B4-BE49-F238E27FC236}">
                  <a16:creationId xmlns:a16="http://schemas.microsoft.com/office/drawing/2014/main" xmlns="" id="{A7CCF560-7453-4035-A9FA-6007BD761063}"/>
                </a:ext>
              </a:extLst>
            </p:cNvPr>
            <p:cNvSpPr/>
            <p:nvPr/>
          </p:nvSpPr>
          <p:spPr>
            <a:xfrm>
              <a:off x="4000320" y="34999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6" name="Connecteur droit 45">
              <a:extLst>
                <a:ext uri="{FF2B5EF4-FFF2-40B4-BE49-F238E27FC236}">
                  <a16:creationId xmlns:a16="http://schemas.microsoft.com/office/drawing/2014/main" xmlns="" id="{F23861EC-23A4-4BD8-AE3E-3CAA601A2215}"/>
                </a:ext>
              </a:extLst>
            </p:cNvPr>
            <p:cNvSpPr/>
            <p:nvPr/>
          </p:nvSpPr>
          <p:spPr>
            <a:xfrm flipH="1">
              <a:off x="4070160" y="3428639"/>
              <a:ext cx="2880" cy="14112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47" name="Groupe 46">
            <a:extLst>
              <a:ext uri="{FF2B5EF4-FFF2-40B4-BE49-F238E27FC236}">
                <a16:creationId xmlns:a16="http://schemas.microsoft.com/office/drawing/2014/main" xmlns="" id="{89C3FF7C-62FE-4D9C-9363-1CB903A42668}"/>
              </a:ext>
            </a:extLst>
          </p:cNvPr>
          <p:cNvGrpSpPr/>
          <p:nvPr/>
        </p:nvGrpSpPr>
        <p:grpSpPr>
          <a:xfrm>
            <a:off x="5676600" y="4285801"/>
            <a:ext cx="141120" cy="141479"/>
            <a:chOff x="4152600" y="4285800"/>
            <a:chExt cx="141120" cy="141479"/>
          </a:xfrm>
        </p:grpSpPr>
        <p:sp>
          <p:nvSpPr>
            <p:cNvPr id="48" name="Connecteur droit 47">
              <a:extLst>
                <a:ext uri="{FF2B5EF4-FFF2-40B4-BE49-F238E27FC236}">
                  <a16:creationId xmlns:a16="http://schemas.microsoft.com/office/drawing/2014/main" xmlns="" id="{3E807538-79AA-4B11-95B6-F7FEA2B65088}"/>
                </a:ext>
              </a:extLst>
            </p:cNvPr>
            <p:cNvSpPr/>
            <p:nvPr/>
          </p:nvSpPr>
          <p:spPr>
            <a:xfrm>
              <a:off x="4152600" y="435744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49" name="Connecteur droit 48">
              <a:extLst>
                <a:ext uri="{FF2B5EF4-FFF2-40B4-BE49-F238E27FC236}">
                  <a16:creationId xmlns:a16="http://schemas.microsoft.com/office/drawing/2014/main" xmlns="" id="{DD95ED73-3AB9-4709-8F00-35B9DEEF8DA4}"/>
                </a:ext>
              </a:extLst>
            </p:cNvPr>
            <p:cNvSpPr/>
            <p:nvPr/>
          </p:nvSpPr>
          <p:spPr>
            <a:xfrm flipH="1">
              <a:off x="4222079" y="4285800"/>
              <a:ext cx="3240" cy="141479"/>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0" name="Groupe 49">
            <a:extLst>
              <a:ext uri="{FF2B5EF4-FFF2-40B4-BE49-F238E27FC236}">
                <a16:creationId xmlns:a16="http://schemas.microsoft.com/office/drawing/2014/main" xmlns="" id="{EC7F2E94-C3DB-42D0-B829-55EF4E37BD71}"/>
              </a:ext>
            </a:extLst>
          </p:cNvPr>
          <p:cNvGrpSpPr/>
          <p:nvPr/>
        </p:nvGrpSpPr>
        <p:grpSpPr>
          <a:xfrm>
            <a:off x="5676600" y="4000320"/>
            <a:ext cx="141120" cy="141120"/>
            <a:chOff x="4152600" y="4000320"/>
            <a:chExt cx="141120" cy="141120"/>
          </a:xfrm>
        </p:grpSpPr>
        <p:sp>
          <p:nvSpPr>
            <p:cNvPr id="51" name="Connecteur droit 50">
              <a:extLst>
                <a:ext uri="{FF2B5EF4-FFF2-40B4-BE49-F238E27FC236}">
                  <a16:creationId xmlns:a16="http://schemas.microsoft.com/office/drawing/2014/main" xmlns="" id="{5C640902-82EA-4678-B46F-84108D69F1C2}"/>
                </a:ext>
              </a:extLst>
            </p:cNvPr>
            <p:cNvSpPr/>
            <p:nvPr/>
          </p:nvSpPr>
          <p:spPr>
            <a:xfrm>
              <a:off x="4152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2" name="Connecteur droit 51">
              <a:extLst>
                <a:ext uri="{FF2B5EF4-FFF2-40B4-BE49-F238E27FC236}">
                  <a16:creationId xmlns:a16="http://schemas.microsoft.com/office/drawing/2014/main" xmlns="" id="{D380CE79-D54F-427E-843D-1646D7153496}"/>
                </a:ext>
              </a:extLst>
            </p:cNvPr>
            <p:cNvSpPr/>
            <p:nvPr/>
          </p:nvSpPr>
          <p:spPr>
            <a:xfrm flipH="1">
              <a:off x="4222079"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3" name="Groupe 52">
            <a:extLst>
              <a:ext uri="{FF2B5EF4-FFF2-40B4-BE49-F238E27FC236}">
                <a16:creationId xmlns:a16="http://schemas.microsoft.com/office/drawing/2014/main" xmlns="" id="{28E84067-8595-43CA-8412-2C3BA1BBF6A2}"/>
              </a:ext>
            </a:extLst>
          </p:cNvPr>
          <p:cNvGrpSpPr/>
          <p:nvPr/>
        </p:nvGrpSpPr>
        <p:grpSpPr>
          <a:xfrm>
            <a:off x="6166920" y="3285720"/>
            <a:ext cx="141480" cy="141481"/>
            <a:chOff x="4642920" y="3285719"/>
            <a:chExt cx="141480" cy="141481"/>
          </a:xfrm>
        </p:grpSpPr>
        <p:sp>
          <p:nvSpPr>
            <p:cNvPr id="54" name="Connecteur droit 53">
              <a:extLst>
                <a:ext uri="{FF2B5EF4-FFF2-40B4-BE49-F238E27FC236}">
                  <a16:creationId xmlns:a16="http://schemas.microsoft.com/office/drawing/2014/main" xmlns="" id="{485304B7-AF2A-446A-B92D-39109A46DA51}"/>
                </a:ext>
              </a:extLst>
            </p:cNvPr>
            <p:cNvSpPr/>
            <p:nvPr/>
          </p:nvSpPr>
          <p:spPr>
            <a:xfrm>
              <a:off x="4642920" y="335736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5" name="Connecteur droit 54">
              <a:extLst>
                <a:ext uri="{FF2B5EF4-FFF2-40B4-BE49-F238E27FC236}">
                  <a16:creationId xmlns:a16="http://schemas.microsoft.com/office/drawing/2014/main" xmlns="" id="{F68F60E3-9529-4D33-83D0-B2A67352FB77}"/>
                </a:ext>
              </a:extLst>
            </p:cNvPr>
            <p:cNvSpPr/>
            <p:nvPr/>
          </p:nvSpPr>
          <p:spPr>
            <a:xfrm flipH="1">
              <a:off x="4712400" y="3285719"/>
              <a:ext cx="3240" cy="141481"/>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6" name="Groupe 55">
            <a:extLst>
              <a:ext uri="{FF2B5EF4-FFF2-40B4-BE49-F238E27FC236}">
                <a16:creationId xmlns:a16="http://schemas.microsoft.com/office/drawing/2014/main" xmlns="" id="{344D8DBB-31A1-4AE0-A24E-2B889A8C4719}"/>
              </a:ext>
            </a:extLst>
          </p:cNvPr>
          <p:cNvGrpSpPr/>
          <p:nvPr/>
        </p:nvGrpSpPr>
        <p:grpSpPr>
          <a:xfrm>
            <a:off x="6738600" y="4000320"/>
            <a:ext cx="141120" cy="141120"/>
            <a:chOff x="5214600" y="4000320"/>
            <a:chExt cx="141120" cy="141120"/>
          </a:xfrm>
        </p:grpSpPr>
        <p:sp>
          <p:nvSpPr>
            <p:cNvPr id="57" name="Connecteur droit 56">
              <a:extLst>
                <a:ext uri="{FF2B5EF4-FFF2-40B4-BE49-F238E27FC236}">
                  <a16:creationId xmlns:a16="http://schemas.microsoft.com/office/drawing/2014/main" xmlns="" id="{B6E63CDB-B866-4870-932F-2EA9D3054CAC}"/>
                </a:ext>
              </a:extLst>
            </p:cNvPr>
            <p:cNvSpPr/>
            <p:nvPr/>
          </p:nvSpPr>
          <p:spPr>
            <a:xfrm>
              <a:off x="5214600" y="407160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58" name="Connecteur droit 57">
              <a:extLst>
                <a:ext uri="{FF2B5EF4-FFF2-40B4-BE49-F238E27FC236}">
                  <a16:creationId xmlns:a16="http://schemas.microsoft.com/office/drawing/2014/main" xmlns="" id="{AACCE26C-5180-49C3-882F-FEB08D98C4DE}"/>
                </a:ext>
              </a:extLst>
            </p:cNvPr>
            <p:cNvSpPr/>
            <p:nvPr/>
          </p:nvSpPr>
          <p:spPr>
            <a:xfrm flipH="1">
              <a:off x="5284080" y="400032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59" name="Groupe 58">
            <a:extLst>
              <a:ext uri="{FF2B5EF4-FFF2-40B4-BE49-F238E27FC236}">
                <a16:creationId xmlns:a16="http://schemas.microsoft.com/office/drawing/2014/main" xmlns="" id="{F3D656D8-8E71-4F4C-B4BC-9A885C37F6D3}"/>
              </a:ext>
            </a:extLst>
          </p:cNvPr>
          <p:cNvGrpSpPr/>
          <p:nvPr/>
        </p:nvGrpSpPr>
        <p:grpSpPr>
          <a:xfrm>
            <a:off x="6381480" y="4357440"/>
            <a:ext cx="141120" cy="141120"/>
            <a:chOff x="4857480" y="4357440"/>
            <a:chExt cx="141120" cy="141120"/>
          </a:xfrm>
        </p:grpSpPr>
        <p:sp>
          <p:nvSpPr>
            <p:cNvPr id="60" name="Connecteur droit 59">
              <a:extLst>
                <a:ext uri="{FF2B5EF4-FFF2-40B4-BE49-F238E27FC236}">
                  <a16:creationId xmlns:a16="http://schemas.microsoft.com/office/drawing/2014/main" xmlns="" id="{E71C3F93-A7EF-471A-8E1D-DCE64ADD4127}"/>
                </a:ext>
              </a:extLst>
            </p:cNvPr>
            <p:cNvSpPr/>
            <p:nvPr/>
          </p:nvSpPr>
          <p:spPr>
            <a:xfrm>
              <a:off x="4857480" y="4428720"/>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1" name="Connecteur droit 60">
              <a:extLst>
                <a:ext uri="{FF2B5EF4-FFF2-40B4-BE49-F238E27FC236}">
                  <a16:creationId xmlns:a16="http://schemas.microsoft.com/office/drawing/2014/main" xmlns="" id="{F522AECC-D5B5-46CB-8DE5-48897F827C34}"/>
                </a:ext>
              </a:extLst>
            </p:cNvPr>
            <p:cNvSpPr/>
            <p:nvPr/>
          </p:nvSpPr>
          <p:spPr>
            <a:xfrm flipH="1">
              <a:off x="492696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2" name="Groupe 61">
            <a:extLst>
              <a:ext uri="{FF2B5EF4-FFF2-40B4-BE49-F238E27FC236}">
                <a16:creationId xmlns:a16="http://schemas.microsoft.com/office/drawing/2014/main" xmlns="" id="{AB71AEEA-28D3-4F44-A106-B6CF8106D82E}"/>
              </a:ext>
            </a:extLst>
          </p:cNvPr>
          <p:cNvGrpSpPr/>
          <p:nvPr/>
        </p:nvGrpSpPr>
        <p:grpSpPr>
          <a:xfrm>
            <a:off x="6952800" y="3142799"/>
            <a:ext cx="141480" cy="141480"/>
            <a:chOff x="5428800" y="3142799"/>
            <a:chExt cx="141480" cy="141480"/>
          </a:xfrm>
        </p:grpSpPr>
        <p:sp>
          <p:nvSpPr>
            <p:cNvPr id="63" name="Connecteur droit 62">
              <a:extLst>
                <a:ext uri="{FF2B5EF4-FFF2-40B4-BE49-F238E27FC236}">
                  <a16:creationId xmlns:a16="http://schemas.microsoft.com/office/drawing/2014/main" xmlns="" id="{1CEF1119-FF30-4DA9-8B9B-9DE7320C98E0}"/>
                </a:ext>
              </a:extLst>
            </p:cNvPr>
            <p:cNvSpPr/>
            <p:nvPr/>
          </p:nvSpPr>
          <p:spPr>
            <a:xfrm>
              <a:off x="5428800" y="321444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4" name="Connecteur droit 63">
              <a:extLst>
                <a:ext uri="{FF2B5EF4-FFF2-40B4-BE49-F238E27FC236}">
                  <a16:creationId xmlns:a16="http://schemas.microsoft.com/office/drawing/2014/main" xmlns="" id="{4A9C0F6C-5FE6-49F5-B75F-CCD3F63E9D6A}"/>
                </a:ext>
              </a:extLst>
            </p:cNvPr>
            <p:cNvSpPr/>
            <p:nvPr/>
          </p:nvSpPr>
          <p:spPr>
            <a:xfrm flipH="1">
              <a:off x="5498280" y="3142799"/>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5" name="Groupe 64">
            <a:extLst>
              <a:ext uri="{FF2B5EF4-FFF2-40B4-BE49-F238E27FC236}">
                <a16:creationId xmlns:a16="http://schemas.microsoft.com/office/drawing/2014/main" xmlns="" id="{8D532B61-A4DF-4C5B-A0BC-E40E334820B9}"/>
              </a:ext>
            </a:extLst>
          </p:cNvPr>
          <p:cNvGrpSpPr/>
          <p:nvPr/>
        </p:nvGrpSpPr>
        <p:grpSpPr>
          <a:xfrm>
            <a:off x="6952800" y="4357440"/>
            <a:ext cx="141480" cy="141120"/>
            <a:chOff x="5428800" y="4357440"/>
            <a:chExt cx="141480" cy="141120"/>
          </a:xfrm>
        </p:grpSpPr>
        <p:sp>
          <p:nvSpPr>
            <p:cNvPr id="66" name="Connecteur droit 65">
              <a:extLst>
                <a:ext uri="{FF2B5EF4-FFF2-40B4-BE49-F238E27FC236}">
                  <a16:creationId xmlns:a16="http://schemas.microsoft.com/office/drawing/2014/main" xmlns="" id="{EE57C4C9-01FF-48DF-ACC6-42FB1710ED39}"/>
                </a:ext>
              </a:extLst>
            </p:cNvPr>
            <p:cNvSpPr/>
            <p:nvPr/>
          </p:nvSpPr>
          <p:spPr>
            <a:xfrm>
              <a:off x="5428800" y="4428720"/>
              <a:ext cx="14148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7" name="Connecteur droit 66">
              <a:extLst>
                <a:ext uri="{FF2B5EF4-FFF2-40B4-BE49-F238E27FC236}">
                  <a16:creationId xmlns:a16="http://schemas.microsoft.com/office/drawing/2014/main" xmlns="" id="{CAE74F50-5F5A-49AD-A886-4E049C964EE9}"/>
                </a:ext>
              </a:extLst>
            </p:cNvPr>
            <p:cNvSpPr/>
            <p:nvPr/>
          </p:nvSpPr>
          <p:spPr>
            <a:xfrm flipH="1">
              <a:off x="5498280" y="4357440"/>
              <a:ext cx="3240" cy="14112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grpSp>
        <p:nvGrpSpPr>
          <p:cNvPr id="68" name="Groupe 67">
            <a:extLst>
              <a:ext uri="{FF2B5EF4-FFF2-40B4-BE49-F238E27FC236}">
                <a16:creationId xmlns:a16="http://schemas.microsoft.com/office/drawing/2014/main" xmlns="" id="{CBF2AB1A-E352-40FA-B2B4-DA6BBD4B870F}"/>
              </a:ext>
            </a:extLst>
          </p:cNvPr>
          <p:cNvGrpSpPr/>
          <p:nvPr/>
        </p:nvGrpSpPr>
        <p:grpSpPr>
          <a:xfrm>
            <a:off x="6319560" y="3438000"/>
            <a:ext cx="141120" cy="141480"/>
            <a:chOff x="4795560" y="3438000"/>
            <a:chExt cx="141120" cy="141480"/>
          </a:xfrm>
        </p:grpSpPr>
        <p:sp>
          <p:nvSpPr>
            <p:cNvPr id="69" name="Connecteur droit 68">
              <a:extLst>
                <a:ext uri="{FF2B5EF4-FFF2-40B4-BE49-F238E27FC236}">
                  <a16:creationId xmlns:a16="http://schemas.microsoft.com/office/drawing/2014/main" xmlns="" id="{A11F7527-5801-4F8C-AAE7-BE29CDCD62A1}"/>
                </a:ext>
              </a:extLst>
            </p:cNvPr>
            <p:cNvSpPr/>
            <p:nvPr/>
          </p:nvSpPr>
          <p:spPr>
            <a:xfrm>
              <a:off x="4795560" y="3509639"/>
              <a:ext cx="141120" cy="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0" name="Connecteur droit 69">
              <a:extLst>
                <a:ext uri="{FF2B5EF4-FFF2-40B4-BE49-F238E27FC236}">
                  <a16:creationId xmlns:a16="http://schemas.microsoft.com/office/drawing/2014/main" xmlns="" id="{976AB76B-2B85-4ED8-9A89-9D7D4BF7C4A3}"/>
                </a:ext>
              </a:extLst>
            </p:cNvPr>
            <p:cNvSpPr/>
            <p:nvPr/>
          </p:nvSpPr>
          <p:spPr>
            <a:xfrm flipH="1">
              <a:off x="4865040" y="3438000"/>
              <a:ext cx="3240" cy="141480"/>
            </a:xfrm>
            <a:prstGeom prst="line">
              <a:avLst/>
            </a:prstGeom>
            <a:noFill/>
            <a:ln w="9360" cap="sq">
              <a:solidFill>
                <a:srgbClr val="000000"/>
              </a:solidFill>
              <a:prstDash val="solid"/>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grpSp>
      <p:sp>
        <p:nvSpPr>
          <p:cNvPr id="71" name="Connecteur droit 70">
            <a:extLst>
              <a:ext uri="{FF2B5EF4-FFF2-40B4-BE49-F238E27FC236}">
                <a16:creationId xmlns:a16="http://schemas.microsoft.com/office/drawing/2014/main" xmlns="" id="{61A0E9F7-138D-4B23-AEF0-24826B636027}"/>
              </a:ext>
            </a:extLst>
          </p:cNvPr>
          <p:cNvSpPr/>
          <p:nvPr/>
        </p:nvSpPr>
        <p:spPr>
          <a:xfrm flipH="1" flipV="1">
            <a:off x="4808280" y="4210920"/>
            <a:ext cx="1217521" cy="46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2" name="Connecteur droit 71">
            <a:extLst>
              <a:ext uri="{FF2B5EF4-FFF2-40B4-BE49-F238E27FC236}">
                <a16:creationId xmlns:a16="http://schemas.microsoft.com/office/drawing/2014/main" xmlns="" id="{FB7CBC36-DA01-409A-8A78-8DA0BFB187B9}"/>
              </a:ext>
            </a:extLst>
          </p:cNvPr>
          <p:cNvSpPr/>
          <p:nvPr/>
        </p:nvSpPr>
        <p:spPr>
          <a:xfrm flipH="1" flipV="1">
            <a:off x="6022560" y="3783959"/>
            <a:ext cx="1217520" cy="4680"/>
          </a:xfrm>
          <a:prstGeom prst="line">
            <a:avLst/>
          </a:prstGeom>
          <a:noFill/>
          <a:ln w="9360" cap="sq">
            <a:solidFill>
              <a:srgbClr val="000000"/>
            </a:solidFill>
            <a:custDash>
              <a:ds d="400000" sp="100000"/>
            </a:custDash>
            <a:miter/>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pic>
        <p:nvPicPr>
          <p:cNvPr id="73" name="Image 72">
            <a:extLst>
              <a:ext uri="{FF2B5EF4-FFF2-40B4-BE49-F238E27FC236}">
                <a16:creationId xmlns:a16="http://schemas.microsoft.com/office/drawing/2014/main" xmlns="" id="{52AAF496-5007-44EB-919B-70C51D24954B}"/>
              </a:ext>
            </a:extLst>
          </p:cNvPr>
          <p:cNvPicPr>
            <a:picLocks noChangeAspect="1"/>
          </p:cNvPicPr>
          <p:nvPr/>
        </p:nvPicPr>
        <p:blipFill>
          <a:blip r:embed="rId3" cstate="print">
            <a:lum/>
            <a:alphaModFix/>
          </a:blip>
          <a:srcRect/>
          <a:stretch>
            <a:fillRect/>
          </a:stretch>
        </p:blipFill>
        <p:spPr>
          <a:xfrm>
            <a:off x="4452600" y="1999800"/>
            <a:ext cx="2849400" cy="3184560"/>
          </a:xfrm>
          <a:prstGeom prst="rect">
            <a:avLst/>
          </a:prstGeom>
          <a:noFill/>
          <a:ln>
            <a:noFill/>
          </a:ln>
        </p:spPr>
      </p:pic>
      <p:sp>
        <p:nvSpPr>
          <p:cNvPr id="74" name="Forme libre : forme 73">
            <a:extLst>
              <a:ext uri="{FF2B5EF4-FFF2-40B4-BE49-F238E27FC236}">
                <a16:creationId xmlns:a16="http://schemas.microsoft.com/office/drawing/2014/main" xmlns="" id="{62D82FA8-C7A9-4179-9D8F-3AE731F1842A}"/>
              </a:ext>
            </a:extLst>
          </p:cNvPr>
          <p:cNvSpPr/>
          <p:nvPr/>
        </p:nvSpPr>
        <p:spPr>
          <a:xfrm>
            <a:off x="4952639" y="5428800"/>
            <a:ext cx="229896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Composition nr 10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i="1">
                <a:solidFill>
                  <a:srgbClr val="000000"/>
                </a:solidFill>
                <a:latin typeface="Arial" pitchFamily="2"/>
                <a:ea typeface="Microsoft YaHei" pitchFamily="2"/>
                <a:cs typeface="Arial" pitchFamily="2"/>
              </a:rPr>
              <a:t>Piet Mondrian</a:t>
            </a:r>
          </a:p>
        </p:txBody>
      </p:sp>
      <p:sp>
        <p:nvSpPr>
          <p:cNvPr id="75" name="Espace réservé du pied de page 74">
            <a:extLst>
              <a:ext uri="{FF2B5EF4-FFF2-40B4-BE49-F238E27FC236}">
                <a16:creationId xmlns:a16="http://schemas.microsoft.com/office/drawing/2014/main" xmlns="" id="{7186F942-FA65-427A-9028-EB8ACB112CA5}"/>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910932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B64D8341-BB02-460D-BCC1-2E07A7F808BE}"/>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noAutofit/>
          </a:bodyPr>
          <a:lstStyle/>
          <a:p>
            <a:pPr algn="ctr"/>
            <a:r>
              <a:rPr lang="fr-FR" sz="4400" i="1">
                <a:latin typeface="Calibri" pitchFamily="34"/>
                <a:ea typeface="Microsoft YaHei" pitchFamily="2"/>
                <a:cs typeface="Microsoft YaHei" pitchFamily="2"/>
              </a:rPr>
              <a:t>k</a:t>
            </a:r>
            <a:r>
              <a:rPr lang="fr-FR" sz="4400">
                <a:latin typeface="Calibri" pitchFamily="34"/>
                <a:ea typeface="Microsoft YaHei" pitchFamily="2"/>
                <a:cs typeface="Microsoft YaHei" pitchFamily="2"/>
              </a:rPr>
              <a:t>-anonymat par généralisation </a:t>
            </a:r>
            <a:r>
              <a:rPr lang="fr-FR" sz="3200">
                <a:latin typeface="Calibri" pitchFamily="34"/>
                <a:ea typeface="Microsoft YaHei" pitchFamily="2"/>
                <a:cs typeface="Microsoft YaHei" pitchFamily="2"/>
              </a:rPr>
              <a:t>[Sweeney]</a:t>
            </a:r>
          </a:p>
        </p:txBody>
      </p:sp>
      <p:sp>
        <p:nvSpPr>
          <p:cNvPr id="3" name="Forme libre : forme 2">
            <a:extLst>
              <a:ext uri="{FF2B5EF4-FFF2-40B4-BE49-F238E27FC236}">
                <a16:creationId xmlns:a16="http://schemas.microsoft.com/office/drawing/2014/main" xmlns="" id="{FBEF03BD-264D-41FF-B96D-CDA13C9B400D}"/>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b="1" dirty="0">
                <a:latin typeface="Calibri" pitchFamily="34"/>
                <a:ea typeface="Microsoft YaHei" pitchFamily="2"/>
                <a:cs typeface="Microsoft YaHei" pitchFamily="2"/>
              </a:rPr>
              <a:t>	</a:t>
            </a:r>
            <a:r>
              <a:rPr lang="fr-FR" sz="3200" dirty="0">
                <a:latin typeface="Calibri" pitchFamily="34"/>
                <a:ea typeface="Microsoft YaHei" pitchFamily="2"/>
                <a:cs typeface="Microsoft YaHei" pitchFamily="2"/>
              </a:rPr>
              <a:t>	Cette technique permet de poser des requêtes SQL de type agrégat.</a:t>
            </a:r>
          </a:p>
          <a:p>
            <a:pPr marL="342720" indent="-341280">
              <a:spcBef>
                <a:spcPts val="799"/>
              </a:spcBef>
            </a:pPr>
            <a:endParaRPr lang="fr-FR" sz="3200" dirty="0">
              <a:latin typeface="Calibri" pitchFamily="34"/>
              <a:ea typeface="Microsoft YaHei" pitchFamily="2"/>
              <a:cs typeface="Microsoft YaHei" pitchFamily="2"/>
            </a:endParaRP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SELECT CP, AVG(Conso)</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FROM T</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GROUP BY CP</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a:t>
            </a:r>
          </a:p>
          <a:p>
            <a:pPr marL="341280" indent="-341280">
              <a:spcBef>
                <a:spcPts val="799"/>
              </a:spcBef>
            </a:pPr>
            <a:endParaRPr lang="fr-FR" sz="3200" dirty="0">
              <a:latin typeface="Calibri" pitchFamily="34"/>
              <a:ea typeface="Microsoft YaHei" pitchFamily="2"/>
              <a:cs typeface="Microsoft YaHei" pitchFamily="2"/>
            </a:endParaRPr>
          </a:p>
        </p:txBody>
      </p:sp>
      <p:sp>
        <p:nvSpPr>
          <p:cNvPr id="4" name="Espace réservé du pied de page 3">
            <a:extLst>
              <a:ext uri="{FF2B5EF4-FFF2-40B4-BE49-F238E27FC236}">
                <a16:creationId xmlns:a16="http://schemas.microsoft.com/office/drawing/2014/main" xmlns="" id="{05EAD0F4-5D6B-4D0B-B141-2020437D47E6}"/>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438815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1F9F0456-9D62-454E-83E5-872CC11DA059}"/>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noAutofit/>
          </a:bodyPr>
          <a:lstStyle/>
          <a:p>
            <a:pPr algn="ctr"/>
            <a:r>
              <a:rPr lang="fr-FR" sz="4400" i="1">
                <a:latin typeface="Calibri" pitchFamily="34"/>
                <a:ea typeface="Microsoft YaHei" pitchFamily="2"/>
                <a:cs typeface="Microsoft YaHei" pitchFamily="2"/>
              </a:rPr>
              <a:t>k</a:t>
            </a:r>
            <a:r>
              <a:rPr lang="fr-FR" sz="4400">
                <a:latin typeface="Calibri" pitchFamily="34"/>
                <a:ea typeface="Microsoft YaHei" pitchFamily="2"/>
                <a:cs typeface="Microsoft YaHei" pitchFamily="2"/>
              </a:rPr>
              <a:t>-anonymat par généralisation </a:t>
            </a:r>
            <a:r>
              <a:rPr lang="fr-FR" sz="3200">
                <a:latin typeface="Calibri" pitchFamily="34"/>
                <a:ea typeface="Microsoft YaHei" pitchFamily="2"/>
                <a:cs typeface="Microsoft YaHei" pitchFamily="2"/>
              </a:rPr>
              <a:t>[Sweeney]</a:t>
            </a:r>
          </a:p>
        </p:txBody>
      </p:sp>
      <p:sp>
        <p:nvSpPr>
          <p:cNvPr id="3" name="Forme libre : forme 2">
            <a:extLst>
              <a:ext uri="{FF2B5EF4-FFF2-40B4-BE49-F238E27FC236}">
                <a16:creationId xmlns:a16="http://schemas.microsoft.com/office/drawing/2014/main" xmlns="" id="{B16DE8FD-80DD-4C85-8F8A-E8B1A46AF301}"/>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b="1" dirty="0">
                <a:latin typeface="Calibri" pitchFamily="34"/>
                <a:ea typeface="Microsoft YaHei" pitchFamily="2"/>
                <a:cs typeface="Microsoft YaHei" pitchFamily="2"/>
              </a:rPr>
              <a:t>	</a:t>
            </a:r>
            <a:r>
              <a:rPr lang="fr-FR" sz="3200" dirty="0">
                <a:latin typeface="Calibri" pitchFamily="34"/>
                <a:ea typeface="Microsoft YaHei" pitchFamily="2"/>
                <a:cs typeface="Microsoft YaHei" pitchFamily="2"/>
              </a:rPr>
              <a:t>	Cette technique permet de poser des requêtes SQL de type agrégat.</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SELECT CP, AVG(Conso)</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FROM T</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GROUP BY CP</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a:t>
            </a:r>
          </a:p>
          <a:p>
            <a:pPr marL="341280" indent="-341280">
              <a:spcBef>
                <a:spcPts val="799"/>
              </a:spcBef>
            </a:pPr>
            <a:endParaRPr lang="fr-FR" sz="3200" dirty="0">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073ACE3C-9B4A-489F-AED3-A30C34AFEB8A}"/>
              </a:ext>
            </a:extLst>
          </p:cNvPr>
          <p:cNvSpPr/>
          <p:nvPr/>
        </p:nvSpPr>
        <p:spPr>
          <a:xfrm>
            <a:off x="8094361" y="4465441"/>
            <a:ext cx="1716119"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18000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69000	70     </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18500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18510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69100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69300	75</a:t>
            </a:r>
          </a:p>
        </p:txBody>
      </p:sp>
      <p:sp>
        <p:nvSpPr>
          <p:cNvPr id="5" name="Forme libre : forme 4">
            <a:extLst>
              <a:ext uri="{FF2B5EF4-FFF2-40B4-BE49-F238E27FC236}">
                <a16:creationId xmlns:a16="http://schemas.microsoft.com/office/drawing/2014/main" xmlns="" id="{178C43F6-B8F4-4B76-8EB7-7E2A816EC04E}"/>
              </a:ext>
            </a:extLst>
          </p:cNvPr>
          <p:cNvSpPr/>
          <p:nvPr/>
        </p:nvSpPr>
        <p:spPr>
          <a:xfrm>
            <a:off x="8105519" y="4088880"/>
            <a:ext cx="17049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dirty="0">
                <a:latin typeface="Arial" panose="020B0604020202020204" pitchFamily="34" charset="0"/>
                <a:ea typeface="Microsoft YaHei" pitchFamily="2"/>
                <a:cs typeface="Arial" panose="020B0604020202020204" pitchFamily="34" charset="0"/>
              </a:rPr>
              <a:t>CP	C.E.</a:t>
            </a:r>
          </a:p>
        </p:txBody>
      </p:sp>
      <p:sp>
        <p:nvSpPr>
          <p:cNvPr id="6" name="Forme libre : forme 5">
            <a:extLst>
              <a:ext uri="{FF2B5EF4-FFF2-40B4-BE49-F238E27FC236}">
                <a16:creationId xmlns:a16="http://schemas.microsoft.com/office/drawing/2014/main" xmlns="" id="{49808776-FB5F-45DE-882F-A76FD915DA22}"/>
              </a:ext>
            </a:extLst>
          </p:cNvPr>
          <p:cNvSpPr/>
          <p:nvPr/>
        </p:nvSpPr>
        <p:spPr>
          <a:xfrm>
            <a:off x="8024521" y="4000320"/>
            <a:ext cx="1928879" cy="2303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0">
            <a:noAutofit/>
          </a:bodyPr>
          <a:lstStyle/>
          <a:p>
            <a:pPr hangingPunct="0"/>
            <a:endParaRPr lang="en-GB">
              <a:latin typeface="Arial" panose="020B0604020202020204" pitchFamily="34" charset="0"/>
              <a:ea typeface="Microsoft YaHei" pitchFamily="2"/>
              <a:cs typeface="Arial" panose="020B0604020202020204" pitchFamily="34" charset="0"/>
            </a:endParaRPr>
          </a:p>
        </p:txBody>
      </p:sp>
      <p:sp>
        <p:nvSpPr>
          <p:cNvPr id="7" name="Forme libre : forme 6">
            <a:extLst>
              <a:ext uri="{FF2B5EF4-FFF2-40B4-BE49-F238E27FC236}">
                <a16:creationId xmlns:a16="http://schemas.microsoft.com/office/drawing/2014/main" xmlns="" id="{E23E3858-85AC-48E8-8173-BFB1CDB3EDDC}"/>
              </a:ext>
            </a:extLst>
          </p:cNvPr>
          <p:cNvSpPr/>
          <p:nvPr/>
        </p:nvSpPr>
        <p:spPr>
          <a:xfrm>
            <a:off x="8235480" y="6095519"/>
            <a:ext cx="164628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spAutoFit/>
          </a:bodyPr>
          <a:lstStyle/>
          <a:p>
            <a:r>
              <a:rPr lang="fr-FR" sz="1990" dirty="0">
                <a:latin typeface="Arial" panose="020B0604020202020204" pitchFamily="34" charset="0"/>
                <a:ea typeface="Microsoft YaHei" pitchFamily="2"/>
                <a:cs typeface="Arial" panose="020B0604020202020204" pitchFamily="34" charset="0"/>
              </a:rPr>
              <a:t>Données brutes</a:t>
            </a:r>
          </a:p>
        </p:txBody>
      </p:sp>
      <p:sp>
        <p:nvSpPr>
          <p:cNvPr id="8" name="Espace réservé du pied de page 7">
            <a:extLst>
              <a:ext uri="{FF2B5EF4-FFF2-40B4-BE49-F238E27FC236}">
                <a16:creationId xmlns:a16="http://schemas.microsoft.com/office/drawing/2014/main" xmlns="" id="{8195DDDE-79AC-4DE6-BD52-D930C84A08C6}"/>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01762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BFA86EBB-DFE5-4E23-9251-C2EBD186127D}"/>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noAutofit/>
          </a:bodyPr>
          <a:lstStyle/>
          <a:p>
            <a:pPr algn="ctr"/>
            <a:r>
              <a:rPr lang="fr-FR" sz="4400" i="1">
                <a:latin typeface="Calibri" pitchFamily="34"/>
                <a:ea typeface="Microsoft YaHei" pitchFamily="2"/>
                <a:cs typeface="Microsoft YaHei" pitchFamily="2"/>
              </a:rPr>
              <a:t>k</a:t>
            </a:r>
            <a:r>
              <a:rPr lang="fr-FR" sz="4400">
                <a:latin typeface="Calibri" pitchFamily="34"/>
                <a:ea typeface="Microsoft YaHei" pitchFamily="2"/>
                <a:cs typeface="Microsoft YaHei" pitchFamily="2"/>
              </a:rPr>
              <a:t>-anonymat par généralisation </a:t>
            </a:r>
            <a:r>
              <a:rPr lang="fr-FR" sz="3200">
                <a:latin typeface="Calibri" pitchFamily="34"/>
                <a:ea typeface="Microsoft YaHei" pitchFamily="2"/>
                <a:cs typeface="Microsoft YaHei" pitchFamily="2"/>
              </a:rPr>
              <a:t>[Sweeney]</a:t>
            </a:r>
          </a:p>
        </p:txBody>
      </p:sp>
      <p:sp>
        <p:nvSpPr>
          <p:cNvPr id="3" name="Forme libre : forme 2">
            <a:extLst>
              <a:ext uri="{FF2B5EF4-FFF2-40B4-BE49-F238E27FC236}">
                <a16:creationId xmlns:a16="http://schemas.microsoft.com/office/drawing/2014/main" xmlns="" id="{B5B3E326-EF45-4162-AFF9-11C0A0D3E754}"/>
              </a:ext>
            </a:extLst>
          </p:cNvPr>
          <p:cNvSpPr/>
          <p:nvPr/>
        </p:nvSpPr>
        <p:spPr>
          <a:xfrm>
            <a:off x="1980839" y="160020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b="1" dirty="0">
                <a:latin typeface="Calibri" pitchFamily="34"/>
                <a:ea typeface="Microsoft YaHei" pitchFamily="2"/>
                <a:cs typeface="Microsoft YaHei" pitchFamily="2"/>
              </a:rPr>
              <a:t>	</a:t>
            </a:r>
            <a:r>
              <a:rPr lang="fr-FR" sz="3200" dirty="0">
                <a:latin typeface="Calibri" pitchFamily="34"/>
                <a:ea typeface="Microsoft YaHei" pitchFamily="2"/>
                <a:cs typeface="Microsoft YaHei" pitchFamily="2"/>
              </a:rPr>
              <a:t>	Cette technique permet de poser des requêtes SQL de type agrégat.</a:t>
            </a:r>
          </a:p>
          <a:p>
            <a:pPr marL="342720" indent="-341280">
              <a:spcBef>
                <a:spcPts val="799"/>
              </a:spcBef>
            </a:pPr>
            <a:endParaRPr lang="fr-FR" sz="3200" dirty="0">
              <a:latin typeface="Calibri" pitchFamily="34"/>
              <a:ea typeface="Microsoft YaHei" pitchFamily="2"/>
              <a:cs typeface="Microsoft YaHei" pitchFamily="2"/>
            </a:endParaRP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SELECT CP, AVG(Conso)</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FROM T</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GROUP BY CP</a:t>
            </a:r>
          </a:p>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latin typeface="Calibri" pitchFamily="34"/>
                <a:ea typeface="Microsoft YaHei" pitchFamily="2"/>
                <a:cs typeface="Microsoft YaHei" pitchFamily="2"/>
              </a:rPr>
              <a:t>	</a:t>
            </a:r>
          </a:p>
          <a:p>
            <a:pPr marL="341280" indent="-341280">
              <a:spcBef>
                <a:spcPts val="799"/>
              </a:spcBef>
            </a:pPr>
            <a:endParaRPr lang="fr-FR" sz="3200" dirty="0">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6BCDAD0E-07F1-4908-9D38-F0A7DF1E0422}"/>
              </a:ext>
            </a:extLst>
          </p:cNvPr>
          <p:cNvSpPr/>
          <p:nvPr/>
        </p:nvSpPr>
        <p:spPr>
          <a:xfrm>
            <a:off x="7951441" y="4516200"/>
            <a:ext cx="2178079" cy="5664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latin typeface="Arial" panose="020B0604020202020204" pitchFamily="34" charset="0"/>
                <a:ea typeface="Microsoft YaHei" pitchFamily="2"/>
                <a:cs typeface="Arial" panose="020B0604020202020204" pitchFamily="34" charset="0"/>
              </a:rPr>
              <a:t>Cher	66.67</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latin typeface="Arial" panose="020B0604020202020204" pitchFamily="34" charset="0"/>
                <a:ea typeface="Microsoft YaHei" pitchFamily="2"/>
                <a:cs typeface="Arial" panose="020B0604020202020204" pitchFamily="34" charset="0"/>
              </a:rPr>
              <a:t>Rhône	71.67     </a:t>
            </a:r>
          </a:p>
        </p:txBody>
      </p:sp>
      <p:sp>
        <p:nvSpPr>
          <p:cNvPr id="5" name="Forme libre : forme 4">
            <a:extLst>
              <a:ext uri="{FF2B5EF4-FFF2-40B4-BE49-F238E27FC236}">
                <a16:creationId xmlns:a16="http://schemas.microsoft.com/office/drawing/2014/main" xmlns="" id="{88A5592B-24C5-4A9F-93CF-C66582A764E7}"/>
              </a:ext>
            </a:extLst>
          </p:cNvPr>
          <p:cNvSpPr/>
          <p:nvPr/>
        </p:nvSpPr>
        <p:spPr>
          <a:xfrm>
            <a:off x="7951440" y="4185920"/>
            <a:ext cx="2178079" cy="330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dirty="0">
                <a:latin typeface="Arial" panose="020B0604020202020204" pitchFamily="34" charset="0"/>
                <a:ea typeface="Microsoft YaHei" pitchFamily="2"/>
                <a:cs typeface="Arial" panose="020B0604020202020204" pitchFamily="34" charset="0"/>
              </a:rPr>
              <a:t>CP	C.E.</a:t>
            </a:r>
          </a:p>
        </p:txBody>
      </p:sp>
      <p:sp>
        <p:nvSpPr>
          <p:cNvPr id="6" name="Forme libre : forme 5">
            <a:extLst>
              <a:ext uri="{FF2B5EF4-FFF2-40B4-BE49-F238E27FC236}">
                <a16:creationId xmlns:a16="http://schemas.microsoft.com/office/drawing/2014/main" xmlns="" id="{0AB3B7EA-BA88-417B-8983-0B9BC04AE9D8}"/>
              </a:ext>
            </a:extLst>
          </p:cNvPr>
          <p:cNvSpPr/>
          <p:nvPr/>
        </p:nvSpPr>
        <p:spPr>
          <a:xfrm>
            <a:off x="7881601" y="3997081"/>
            <a:ext cx="2410479" cy="1643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0">
            <a:noAutofit/>
          </a:bodyPr>
          <a:lstStyle/>
          <a:p>
            <a:pPr hangingPunct="0"/>
            <a:endParaRPr lang="en-GB">
              <a:latin typeface="Arial" panose="020B0604020202020204" pitchFamily="34" charset="0"/>
              <a:ea typeface="Microsoft YaHei" pitchFamily="2"/>
              <a:cs typeface="Arial" panose="020B0604020202020204" pitchFamily="34" charset="0"/>
            </a:endParaRPr>
          </a:p>
        </p:txBody>
      </p:sp>
      <p:sp>
        <p:nvSpPr>
          <p:cNvPr id="7" name="Forme libre : forme 6">
            <a:extLst>
              <a:ext uri="{FF2B5EF4-FFF2-40B4-BE49-F238E27FC236}">
                <a16:creationId xmlns:a16="http://schemas.microsoft.com/office/drawing/2014/main" xmlns="" id="{75A66360-A79A-417D-B9D3-962909874B08}"/>
              </a:ext>
            </a:extLst>
          </p:cNvPr>
          <p:cNvSpPr/>
          <p:nvPr/>
        </p:nvSpPr>
        <p:spPr>
          <a:xfrm>
            <a:off x="8021279" y="5283000"/>
            <a:ext cx="1928878" cy="6813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spAutoFit/>
          </a:bodyPr>
          <a:lstStyle/>
          <a:p>
            <a:r>
              <a:rPr lang="fr-FR" sz="1990" dirty="0">
                <a:latin typeface="Arial" panose="020B0604020202020204" pitchFamily="34" charset="0"/>
                <a:ea typeface="Microsoft YaHei" pitchFamily="2"/>
                <a:cs typeface="Arial" panose="020B0604020202020204" pitchFamily="34" charset="0"/>
              </a:rPr>
              <a:t>Données anonymisées</a:t>
            </a:r>
          </a:p>
        </p:txBody>
      </p:sp>
      <p:sp>
        <p:nvSpPr>
          <p:cNvPr id="8" name="ZoneTexte 7">
            <a:extLst>
              <a:ext uri="{FF2B5EF4-FFF2-40B4-BE49-F238E27FC236}">
                <a16:creationId xmlns:a16="http://schemas.microsoft.com/office/drawing/2014/main" xmlns="" id="{E24C1691-888B-409B-A4FF-8C295CA2E424}"/>
              </a:ext>
            </a:extLst>
          </p:cNvPr>
          <p:cNvSpPr txBox="1"/>
          <p:nvPr/>
        </p:nvSpPr>
        <p:spPr>
          <a:xfrm>
            <a:off x="710713" y="5197261"/>
            <a:ext cx="6246390" cy="1077218"/>
          </a:xfrm>
          <a:prstGeom prst="rect">
            <a:avLst/>
          </a:prstGeom>
          <a:noFill/>
        </p:spPr>
        <p:txBody>
          <a:bodyPr wrap="none" rtlCol="0">
            <a:spAutoFit/>
          </a:bodyPr>
          <a:lstStyle/>
          <a:p>
            <a:r>
              <a:rPr lang="en-GB" sz="3200" dirty="0" err="1">
                <a:solidFill>
                  <a:srgbClr val="FF0000"/>
                </a:solidFill>
              </a:rPr>
              <a:t>Compromis</a:t>
            </a:r>
            <a:r>
              <a:rPr lang="en-GB" sz="3200" dirty="0">
                <a:solidFill>
                  <a:srgbClr val="FF0000"/>
                </a:solidFill>
              </a:rPr>
              <a:t> “</a:t>
            </a:r>
            <a:r>
              <a:rPr lang="en-GB" sz="3200" dirty="0" err="1">
                <a:solidFill>
                  <a:srgbClr val="FF0000"/>
                </a:solidFill>
              </a:rPr>
              <a:t>confidentialité</a:t>
            </a:r>
            <a:r>
              <a:rPr lang="en-GB" sz="3200" dirty="0">
                <a:solidFill>
                  <a:srgbClr val="FF0000"/>
                </a:solidFill>
              </a:rPr>
              <a:t>” / </a:t>
            </a:r>
            <a:r>
              <a:rPr lang="en-GB" sz="3200" dirty="0" err="1">
                <a:solidFill>
                  <a:srgbClr val="FF0000"/>
                </a:solidFill>
              </a:rPr>
              <a:t>utilité</a:t>
            </a:r>
            <a:endParaRPr lang="en-GB" sz="3200" dirty="0">
              <a:solidFill>
                <a:srgbClr val="FF0000"/>
              </a:solidFill>
            </a:endParaRPr>
          </a:p>
          <a:p>
            <a:r>
              <a:rPr lang="en-GB" sz="3200" dirty="0">
                <a:solidFill>
                  <a:srgbClr val="FF0000"/>
                </a:solidFill>
              </a:rPr>
              <a:t>/!\ Comment </a:t>
            </a:r>
            <a:r>
              <a:rPr lang="en-GB" sz="3200" dirty="0" err="1">
                <a:solidFill>
                  <a:srgbClr val="FF0000"/>
                </a:solidFill>
              </a:rPr>
              <a:t>mesurer</a:t>
            </a:r>
            <a:r>
              <a:rPr lang="en-GB" sz="3200" dirty="0">
                <a:solidFill>
                  <a:srgbClr val="FF0000"/>
                </a:solidFill>
              </a:rPr>
              <a:t> </a:t>
            </a:r>
            <a:r>
              <a:rPr lang="en-GB" sz="3200" dirty="0" err="1">
                <a:solidFill>
                  <a:srgbClr val="FF0000"/>
                </a:solidFill>
              </a:rPr>
              <a:t>l’utilité</a:t>
            </a:r>
            <a:r>
              <a:rPr lang="en-GB" sz="3200" dirty="0">
                <a:solidFill>
                  <a:srgbClr val="FF0000"/>
                </a:solidFill>
              </a:rPr>
              <a:t> ? /!\</a:t>
            </a:r>
          </a:p>
        </p:txBody>
      </p:sp>
      <p:sp>
        <p:nvSpPr>
          <p:cNvPr id="9" name="Espace réservé du pied de page 8">
            <a:extLst>
              <a:ext uri="{FF2B5EF4-FFF2-40B4-BE49-F238E27FC236}">
                <a16:creationId xmlns:a16="http://schemas.microsoft.com/office/drawing/2014/main" xmlns="" id="{6E006028-A2AD-4FE8-9190-39AD44EE0CD5}"/>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218856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Mise en application du </a:t>
            </a:r>
            <a:r>
              <a:rPr lang="fr-FR" i="1" dirty="0"/>
              <a:t>k-anonymat </a:t>
            </a:r>
            <a:r>
              <a:rPr lang="fr-FR" dirty="0"/>
              <a:t>avec ARX</a:t>
            </a:r>
          </a:p>
        </p:txBody>
      </p:sp>
      <p:sp>
        <p:nvSpPr>
          <p:cNvPr id="4" name="Espace réservé du texte 3"/>
          <p:cNvSpPr>
            <a:spLocks noGrp="1"/>
          </p:cNvSpPr>
          <p:nvPr>
            <p:ph type="body" idx="1"/>
          </p:nvPr>
        </p:nvSpPr>
        <p:spPr/>
        <p:txBody>
          <a:bodyPr/>
          <a:lstStyle/>
          <a:p>
            <a:r>
              <a:rPr lang="fr-FR" i="1" dirty="0"/>
              <a:t>Petite démo si vous le souhaitez</a:t>
            </a:r>
          </a:p>
        </p:txBody>
      </p:sp>
      <p:sp>
        <p:nvSpPr>
          <p:cNvPr id="2" name="Espace réservé du pied de page 1"/>
          <p:cNvSpPr>
            <a:spLocks noGrp="1"/>
          </p:cNvSpPr>
          <p:nvPr>
            <p:ph type="ftr" sz="quarter" idx="11"/>
          </p:nvPr>
        </p:nvSpPr>
        <p:spPr/>
        <p:txBody>
          <a:bodyPr/>
          <a:lstStyle/>
          <a:p>
            <a:r>
              <a:rPr lang="fr-FR" smtClean="0"/>
              <a:t>B. Nguyen – M2 IMIS/MIAGE – 2020-03-30</a:t>
            </a: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ARX Data Anonymisation </a:t>
            </a:r>
            <a:r>
              <a:rPr lang="fr-FR" dirty="0" err="1"/>
              <a:t>Tool</a:t>
            </a:r>
            <a:endParaRPr lang="fr-FR" dirty="0"/>
          </a:p>
        </p:txBody>
      </p:sp>
      <p:sp>
        <p:nvSpPr>
          <p:cNvPr id="6" name="Espace réservé du contenu 5"/>
          <p:cNvSpPr>
            <a:spLocks noGrp="1"/>
          </p:cNvSpPr>
          <p:nvPr>
            <p:ph idx="1"/>
          </p:nvPr>
        </p:nvSpPr>
        <p:spPr/>
        <p:txBody>
          <a:bodyPr/>
          <a:lstStyle/>
          <a:p>
            <a:r>
              <a:rPr lang="fr-FR" dirty="0"/>
              <a:t>Disponible en </a:t>
            </a:r>
            <a:r>
              <a:rPr lang="fr-FR" dirty="0" err="1"/>
              <a:t>opensource</a:t>
            </a:r>
            <a:r>
              <a:rPr lang="fr-FR" dirty="0"/>
              <a:t> et gratuit sur : </a:t>
            </a:r>
            <a:r>
              <a:rPr lang="fr-FR" dirty="0">
                <a:hlinkClick r:id="rId2"/>
              </a:rPr>
              <a:t>https://arx.deidentifier.org/anonymization-tool/</a:t>
            </a:r>
            <a:r>
              <a:rPr lang="fr-FR" dirty="0"/>
              <a:t> </a:t>
            </a:r>
          </a:p>
          <a:p>
            <a:r>
              <a:rPr lang="fr-FR" dirty="0"/>
              <a:t>Projet porté par l’Université Technique de </a:t>
            </a:r>
            <a:r>
              <a:rPr lang="fr-FR" dirty="0" err="1"/>
              <a:t>München</a:t>
            </a:r>
            <a:endParaRPr lang="fr-FR" dirty="0"/>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pic>
        <p:nvPicPr>
          <p:cNvPr id="136194" name="Picture 2"/>
          <p:cNvPicPr>
            <a:picLocks noChangeAspect="1" noChangeArrowheads="1"/>
          </p:cNvPicPr>
          <p:nvPr/>
        </p:nvPicPr>
        <p:blipFill>
          <a:blip r:embed="rId3" cstate="print"/>
          <a:srcRect/>
          <a:stretch>
            <a:fillRect/>
          </a:stretch>
        </p:blipFill>
        <p:spPr bwMode="auto">
          <a:xfrm>
            <a:off x="3212755" y="3212808"/>
            <a:ext cx="5675871" cy="324077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33CED7-8FEC-47B9-A2AE-3E1D19877CA3}"/>
              </a:ext>
            </a:extLst>
          </p:cNvPr>
          <p:cNvSpPr txBox="1">
            <a:spLocks noGrp="1"/>
          </p:cNvSpPr>
          <p:nvPr>
            <p:ph type="title" idx="4294967295"/>
          </p:nvPr>
        </p:nvSpPr>
        <p:spPr/>
        <p:txBody>
          <a:bodyPr/>
          <a:lstStyle/>
          <a:p>
            <a:pPr lvl="0"/>
            <a:r>
              <a:rPr lang="en-GB"/>
              <a:t>Une réponse juridique : </a:t>
            </a:r>
            <a:br>
              <a:rPr lang="en-GB"/>
            </a:br>
            <a:r>
              <a:rPr lang="en-GB"/>
              <a:t>GDPR </a:t>
            </a:r>
            <a:r>
              <a:rPr lang="en-GB" dirty="0"/>
              <a:t>et </a:t>
            </a:r>
            <a:r>
              <a:rPr lang="en-GB" dirty="0" err="1"/>
              <a:t>données</a:t>
            </a:r>
            <a:r>
              <a:rPr lang="en-GB" dirty="0"/>
              <a:t> </a:t>
            </a:r>
            <a:r>
              <a:rPr lang="en-GB" dirty="0" err="1"/>
              <a:t>anonymes</a:t>
            </a:r>
            <a:endParaRPr lang="en-GB" dirty="0"/>
          </a:p>
        </p:txBody>
      </p:sp>
      <p:sp>
        <p:nvSpPr>
          <p:cNvPr id="3" name="Sous-titre 2">
            <a:extLst>
              <a:ext uri="{FF2B5EF4-FFF2-40B4-BE49-F238E27FC236}">
                <a16:creationId xmlns:a16="http://schemas.microsoft.com/office/drawing/2014/main" xmlns="" id="{AB71B58D-C7E2-4B7D-87CD-92A03F80C8E8}"/>
              </a:ext>
            </a:extLst>
          </p:cNvPr>
          <p:cNvSpPr txBox="1">
            <a:spLocks noGrp="1"/>
          </p:cNvSpPr>
          <p:nvPr>
            <p:ph type="subTitle" idx="4294967295"/>
          </p:nvPr>
        </p:nvSpPr>
        <p:spPr>
          <a:xfrm>
            <a:off x="395926" y="1315492"/>
            <a:ext cx="11321592" cy="5938199"/>
          </a:xfrm>
        </p:spPr>
        <p:txBody>
          <a:bodyPr vert="horz" lIns="0" tIns="0" rIns="0" bIns="0" rtlCol="0">
            <a:normAutofit/>
          </a:bodyPr>
          <a:lstStyle/>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1" dirty="0"/>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1" dirty="0"/>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800" b="1" dirty="0" err="1"/>
              <a:t>Considérant</a:t>
            </a:r>
            <a:r>
              <a:rPr lang="en-GB" sz="1800" b="1" dirty="0"/>
              <a:t> 26</a:t>
            </a:r>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800" i="1" dirty="0"/>
              <a:t>Il y a lieu </a:t>
            </a:r>
            <a:r>
              <a:rPr lang="en-GB" sz="1800" i="1" dirty="0" err="1"/>
              <a:t>d'appliquer</a:t>
            </a:r>
            <a:r>
              <a:rPr lang="en-GB" sz="1800" i="1" dirty="0"/>
              <a:t> les </a:t>
            </a:r>
            <a:r>
              <a:rPr lang="en-GB" sz="1800" i="1" dirty="0" err="1"/>
              <a:t>principes</a:t>
            </a:r>
            <a:r>
              <a:rPr lang="en-GB" sz="1800" i="1" dirty="0"/>
              <a:t> </a:t>
            </a:r>
            <a:r>
              <a:rPr lang="en-GB" sz="1800" i="1" dirty="0" err="1"/>
              <a:t>relatifs</a:t>
            </a:r>
            <a:r>
              <a:rPr lang="en-GB" sz="1800" i="1" dirty="0"/>
              <a:t> à la protection des </a:t>
            </a:r>
            <a:r>
              <a:rPr lang="en-GB" sz="1800" i="1" dirty="0" err="1"/>
              <a:t>données</a:t>
            </a:r>
            <a:r>
              <a:rPr lang="en-GB" sz="1800" i="1" dirty="0"/>
              <a:t> à </a:t>
            </a:r>
            <a:r>
              <a:rPr lang="en-GB" sz="1800" i="1" dirty="0" err="1"/>
              <a:t>toute</a:t>
            </a:r>
            <a:r>
              <a:rPr lang="en-GB" sz="1800" i="1" dirty="0"/>
              <a:t> information </a:t>
            </a:r>
            <a:r>
              <a:rPr lang="en-GB" sz="1800" i="1" dirty="0" err="1"/>
              <a:t>concernant</a:t>
            </a:r>
            <a:r>
              <a:rPr lang="en-GB" sz="1800" i="1" dirty="0"/>
              <a:t> </a:t>
            </a:r>
            <a:r>
              <a:rPr lang="en-GB" sz="1800" i="1" dirty="0" err="1"/>
              <a:t>une</a:t>
            </a:r>
            <a:r>
              <a:rPr lang="en-GB" sz="1800" i="1" dirty="0"/>
              <a:t> </a:t>
            </a:r>
            <a:r>
              <a:rPr lang="en-GB" sz="1800" i="1" dirty="0" err="1"/>
              <a:t>personne</a:t>
            </a:r>
            <a:r>
              <a:rPr lang="en-GB" sz="1800" i="1" dirty="0"/>
              <a:t> physique </a:t>
            </a:r>
            <a:r>
              <a:rPr lang="en-GB" sz="1800" i="1" dirty="0" err="1"/>
              <a:t>identifiée</a:t>
            </a:r>
            <a:r>
              <a:rPr lang="en-GB" sz="1800" i="1" dirty="0"/>
              <a:t> </a:t>
            </a:r>
            <a:r>
              <a:rPr lang="en-GB" sz="1800" i="1" dirty="0" err="1"/>
              <a:t>ou</a:t>
            </a:r>
            <a:r>
              <a:rPr lang="en-GB" sz="1800" i="1" dirty="0"/>
              <a:t> identifiable. Les </a:t>
            </a:r>
            <a:r>
              <a:rPr lang="en-GB" sz="1800" i="1" dirty="0" err="1"/>
              <a:t>données</a:t>
            </a:r>
            <a:r>
              <a:rPr lang="en-GB" sz="1800" i="1" dirty="0"/>
              <a:t> à </a:t>
            </a:r>
            <a:r>
              <a:rPr lang="en-GB" sz="1800" i="1" dirty="0" err="1"/>
              <a:t>caractère</a:t>
            </a:r>
            <a:r>
              <a:rPr lang="en-GB" sz="1800" i="1" dirty="0"/>
              <a:t> personnel qui </a:t>
            </a:r>
            <a:r>
              <a:rPr lang="en-GB" sz="1800" i="1" dirty="0" err="1"/>
              <a:t>ont</a:t>
            </a:r>
            <a:r>
              <a:rPr lang="en-GB" sz="1800" i="1" dirty="0"/>
              <a:t> fait </a:t>
            </a:r>
            <a:r>
              <a:rPr lang="en-GB" sz="1800" i="1" dirty="0" err="1"/>
              <a:t>l'objet</a:t>
            </a:r>
            <a:r>
              <a:rPr lang="en-GB" sz="1800" i="1" dirty="0"/>
              <a:t> </a:t>
            </a:r>
            <a:r>
              <a:rPr lang="en-GB" sz="1800" i="1" dirty="0" err="1"/>
              <a:t>d'une</a:t>
            </a:r>
            <a:r>
              <a:rPr lang="en-GB" sz="1800" i="1" dirty="0"/>
              <a:t> pseudonymisation et qui </a:t>
            </a:r>
            <a:r>
              <a:rPr lang="en-GB" sz="1800" i="1" dirty="0" err="1"/>
              <a:t>pourraient</a:t>
            </a:r>
            <a:r>
              <a:rPr lang="en-GB" sz="1800" i="1" dirty="0"/>
              <a:t> </a:t>
            </a:r>
            <a:r>
              <a:rPr lang="en-GB" sz="1800" i="1" dirty="0" err="1"/>
              <a:t>être</a:t>
            </a:r>
            <a:r>
              <a:rPr lang="en-GB" sz="1800" i="1" dirty="0"/>
              <a:t> </a:t>
            </a:r>
            <a:r>
              <a:rPr lang="en-GB" sz="1800" i="1" dirty="0" err="1"/>
              <a:t>attribuées</a:t>
            </a:r>
            <a:r>
              <a:rPr lang="en-GB" sz="1800" i="1" dirty="0"/>
              <a:t> à </a:t>
            </a:r>
            <a:r>
              <a:rPr lang="en-GB" sz="1800" i="1" dirty="0" err="1"/>
              <a:t>une</a:t>
            </a:r>
            <a:r>
              <a:rPr lang="en-GB" sz="1800" i="1" dirty="0"/>
              <a:t> </a:t>
            </a:r>
            <a:r>
              <a:rPr lang="en-GB" sz="1800" i="1" dirty="0" err="1"/>
              <a:t>personne</a:t>
            </a:r>
            <a:r>
              <a:rPr lang="en-GB" sz="1800" i="1" dirty="0"/>
              <a:t> physique par le </a:t>
            </a:r>
            <a:r>
              <a:rPr lang="en-GB" sz="1800" i="1" dirty="0" err="1"/>
              <a:t>recours</a:t>
            </a:r>
            <a:r>
              <a:rPr lang="en-GB" sz="1800" i="1" dirty="0"/>
              <a:t> à des </a:t>
            </a:r>
            <a:r>
              <a:rPr lang="en-GB" sz="1800" i="1" dirty="0" err="1"/>
              <a:t>informations</a:t>
            </a:r>
            <a:r>
              <a:rPr lang="en-GB" sz="1800" i="1" dirty="0"/>
              <a:t> </a:t>
            </a:r>
            <a:r>
              <a:rPr lang="en-GB" sz="1800" i="1" dirty="0" err="1"/>
              <a:t>supplémentaires</a:t>
            </a:r>
            <a:r>
              <a:rPr lang="en-GB" sz="1800" i="1" dirty="0"/>
              <a:t> </a:t>
            </a:r>
            <a:r>
              <a:rPr lang="en-GB" sz="1800" i="1" dirty="0" err="1"/>
              <a:t>devraient</a:t>
            </a:r>
            <a:r>
              <a:rPr lang="en-GB" sz="1800" i="1" dirty="0"/>
              <a:t> </a:t>
            </a:r>
            <a:r>
              <a:rPr lang="en-GB" sz="1800" i="1" dirty="0" err="1"/>
              <a:t>être</a:t>
            </a:r>
            <a:r>
              <a:rPr lang="en-GB" sz="1800" i="1" dirty="0"/>
              <a:t> </a:t>
            </a:r>
            <a:r>
              <a:rPr lang="en-GB" sz="1800" i="1" dirty="0" err="1"/>
              <a:t>considérées</a:t>
            </a:r>
            <a:r>
              <a:rPr lang="en-GB" sz="1800" i="1" dirty="0"/>
              <a:t> </a:t>
            </a:r>
            <a:r>
              <a:rPr lang="en-GB" sz="1800" i="1" dirty="0" err="1"/>
              <a:t>comme</a:t>
            </a:r>
            <a:r>
              <a:rPr lang="en-GB" sz="1800" i="1" dirty="0"/>
              <a:t> des </a:t>
            </a:r>
            <a:r>
              <a:rPr lang="en-GB" sz="1800" i="1" dirty="0" err="1"/>
              <a:t>informations</a:t>
            </a:r>
            <a:r>
              <a:rPr lang="en-GB" sz="1800" i="1" dirty="0"/>
              <a:t> </a:t>
            </a:r>
            <a:r>
              <a:rPr lang="en-GB" sz="1800" i="1" dirty="0" err="1"/>
              <a:t>concernant</a:t>
            </a:r>
            <a:r>
              <a:rPr lang="en-GB" sz="1800" i="1" dirty="0"/>
              <a:t> </a:t>
            </a:r>
            <a:r>
              <a:rPr lang="en-GB" sz="1800" i="1" dirty="0" err="1"/>
              <a:t>une</a:t>
            </a:r>
            <a:r>
              <a:rPr lang="en-GB" sz="1800" i="1" dirty="0"/>
              <a:t> </a:t>
            </a:r>
            <a:r>
              <a:rPr lang="en-GB" sz="1800" i="1" dirty="0" err="1"/>
              <a:t>personne</a:t>
            </a:r>
            <a:r>
              <a:rPr lang="en-GB" sz="1800" i="1" dirty="0"/>
              <a:t> physique identifiable. Pour </a:t>
            </a:r>
            <a:r>
              <a:rPr lang="en-GB" sz="1800" i="1" dirty="0" err="1"/>
              <a:t>déterminer</a:t>
            </a:r>
            <a:r>
              <a:rPr lang="en-GB" sz="1800" i="1" dirty="0"/>
              <a:t> </a:t>
            </a:r>
            <a:r>
              <a:rPr lang="en-GB" sz="1800" i="1" dirty="0" err="1"/>
              <a:t>si</a:t>
            </a:r>
            <a:r>
              <a:rPr lang="en-GB" sz="1800" i="1" dirty="0"/>
              <a:t> </a:t>
            </a:r>
            <a:r>
              <a:rPr lang="en-GB" sz="1800" i="1" dirty="0" err="1"/>
              <a:t>une</a:t>
            </a:r>
            <a:r>
              <a:rPr lang="en-GB" sz="1800" i="1" dirty="0"/>
              <a:t> </a:t>
            </a:r>
            <a:r>
              <a:rPr lang="en-GB" sz="1800" i="1" dirty="0" err="1"/>
              <a:t>personne</a:t>
            </a:r>
            <a:r>
              <a:rPr lang="en-GB" sz="1800" i="1" dirty="0"/>
              <a:t> physique </a:t>
            </a:r>
            <a:r>
              <a:rPr lang="en-GB" sz="1800" i="1" dirty="0" err="1"/>
              <a:t>est</a:t>
            </a:r>
            <a:r>
              <a:rPr lang="en-GB" sz="1800" i="1" dirty="0"/>
              <a:t> identifiable, </a:t>
            </a:r>
            <a:r>
              <a:rPr lang="en-GB" sz="1800" i="1" dirty="0" err="1"/>
              <a:t>il</a:t>
            </a:r>
            <a:r>
              <a:rPr lang="en-GB" sz="1800" i="1" dirty="0"/>
              <a:t> </a:t>
            </a:r>
            <a:r>
              <a:rPr lang="en-GB" sz="1800" i="1" dirty="0" err="1"/>
              <a:t>convient</a:t>
            </a:r>
            <a:r>
              <a:rPr lang="en-GB" sz="1800" i="1" dirty="0"/>
              <a:t> de </a:t>
            </a:r>
            <a:r>
              <a:rPr lang="en-GB" sz="1800" i="1" dirty="0" err="1"/>
              <a:t>prendre</a:t>
            </a:r>
            <a:r>
              <a:rPr lang="en-GB" sz="1800" i="1" dirty="0"/>
              <a:t> </a:t>
            </a:r>
            <a:r>
              <a:rPr lang="en-GB" sz="1800" i="1" dirty="0" err="1"/>
              <a:t>en</a:t>
            </a:r>
            <a:r>
              <a:rPr lang="en-GB" sz="1800" i="1" dirty="0"/>
              <a:t> </a:t>
            </a:r>
            <a:r>
              <a:rPr lang="en-GB" sz="1800" i="1" dirty="0" err="1"/>
              <a:t>considération</a:t>
            </a:r>
            <a:r>
              <a:rPr lang="en-GB" sz="1800" i="1" dirty="0"/>
              <a:t> </a:t>
            </a:r>
            <a:r>
              <a:rPr lang="en-GB" sz="1800" i="1" dirty="0" err="1"/>
              <a:t>l'ensemble</a:t>
            </a:r>
            <a:r>
              <a:rPr lang="en-GB" sz="1800" i="1" dirty="0"/>
              <a:t> des </a:t>
            </a:r>
            <a:r>
              <a:rPr lang="en-GB" sz="1800" i="1" dirty="0" err="1"/>
              <a:t>moyens</a:t>
            </a:r>
            <a:r>
              <a:rPr lang="en-GB" sz="1800" i="1" dirty="0"/>
              <a:t> </a:t>
            </a:r>
            <a:r>
              <a:rPr lang="en-GB" sz="1800" i="1" dirty="0" err="1"/>
              <a:t>raisonnablement</a:t>
            </a:r>
            <a:r>
              <a:rPr lang="en-GB" sz="1800" i="1" dirty="0"/>
              <a:t> </a:t>
            </a:r>
            <a:r>
              <a:rPr lang="en-GB" sz="1800" i="1" dirty="0" err="1"/>
              <a:t>susceptibles</a:t>
            </a:r>
            <a:r>
              <a:rPr lang="en-GB" sz="1800" i="1" dirty="0"/>
              <a:t> d'être </a:t>
            </a:r>
            <a:r>
              <a:rPr lang="en-GB" sz="1800" i="1" dirty="0" err="1"/>
              <a:t>utilisés</a:t>
            </a:r>
            <a:r>
              <a:rPr lang="en-GB" sz="1800" i="1" dirty="0"/>
              <a:t> par le </a:t>
            </a:r>
            <a:r>
              <a:rPr lang="en-GB" sz="1800" i="1" dirty="0" err="1"/>
              <a:t>responsable</a:t>
            </a:r>
            <a:r>
              <a:rPr lang="en-GB" sz="1800" i="1" dirty="0"/>
              <a:t> du </a:t>
            </a:r>
            <a:r>
              <a:rPr lang="en-GB" sz="1800" i="1" dirty="0" err="1"/>
              <a:t>traitement</a:t>
            </a:r>
            <a:r>
              <a:rPr lang="en-GB" sz="1800" i="1" dirty="0"/>
              <a:t> </a:t>
            </a:r>
            <a:r>
              <a:rPr lang="en-GB" sz="1800" i="1" dirty="0" err="1"/>
              <a:t>ou</a:t>
            </a:r>
            <a:r>
              <a:rPr lang="en-GB" sz="1800" i="1" dirty="0"/>
              <a:t> par </a:t>
            </a:r>
            <a:r>
              <a:rPr lang="en-GB" sz="1800" i="1" dirty="0" err="1"/>
              <a:t>toute</a:t>
            </a:r>
            <a:r>
              <a:rPr lang="en-GB" sz="1800" i="1" dirty="0"/>
              <a:t> </a:t>
            </a:r>
            <a:r>
              <a:rPr lang="en-GB" sz="1800" i="1" dirty="0" err="1"/>
              <a:t>autre</a:t>
            </a:r>
            <a:r>
              <a:rPr lang="en-GB" sz="1800" i="1" dirty="0"/>
              <a:t> </a:t>
            </a:r>
            <a:r>
              <a:rPr lang="en-GB" sz="1800" i="1" dirty="0" err="1"/>
              <a:t>personne</a:t>
            </a:r>
            <a:r>
              <a:rPr lang="en-GB" sz="1800" i="1" dirty="0"/>
              <a:t> pour identifier la </a:t>
            </a:r>
            <a:r>
              <a:rPr lang="en-GB" sz="1800" i="1" dirty="0" err="1"/>
              <a:t>personne</a:t>
            </a:r>
            <a:r>
              <a:rPr lang="en-GB" sz="1800" i="1" dirty="0"/>
              <a:t> physique </a:t>
            </a:r>
            <a:r>
              <a:rPr lang="en-GB" sz="1800" i="1" dirty="0" err="1"/>
              <a:t>directement</a:t>
            </a:r>
            <a:r>
              <a:rPr lang="en-GB" sz="1800" i="1" dirty="0"/>
              <a:t> </a:t>
            </a:r>
            <a:r>
              <a:rPr lang="en-GB" sz="1800" i="1" dirty="0" err="1"/>
              <a:t>ou</a:t>
            </a:r>
            <a:r>
              <a:rPr lang="en-GB" sz="1800" i="1" dirty="0"/>
              <a:t> </a:t>
            </a:r>
            <a:r>
              <a:rPr lang="en-GB" sz="1800" i="1" dirty="0" err="1"/>
              <a:t>indirectement</a:t>
            </a:r>
            <a:r>
              <a:rPr lang="en-GB" sz="1800" i="1" dirty="0"/>
              <a:t>, </a:t>
            </a:r>
            <a:r>
              <a:rPr lang="en-GB" sz="1800" i="1" dirty="0" err="1"/>
              <a:t>tels</a:t>
            </a:r>
            <a:r>
              <a:rPr lang="en-GB" sz="1800" i="1" dirty="0"/>
              <a:t> que le </a:t>
            </a:r>
            <a:r>
              <a:rPr lang="en-GB" sz="1800" i="1" dirty="0" err="1"/>
              <a:t>ciblage</a:t>
            </a:r>
            <a:r>
              <a:rPr lang="en-GB" sz="1800" i="1" dirty="0"/>
              <a:t>. Pour </a:t>
            </a:r>
            <a:r>
              <a:rPr lang="en-GB" sz="1800" i="1" dirty="0" err="1"/>
              <a:t>établir</a:t>
            </a:r>
            <a:r>
              <a:rPr lang="en-GB" sz="1800" i="1" dirty="0"/>
              <a:t> </a:t>
            </a:r>
            <a:r>
              <a:rPr lang="en-GB" sz="1800" i="1" dirty="0" err="1"/>
              <a:t>si</a:t>
            </a:r>
            <a:r>
              <a:rPr lang="en-GB" sz="1800" i="1" dirty="0"/>
              <a:t> des </a:t>
            </a:r>
            <a:r>
              <a:rPr lang="en-GB" sz="1800" i="1" dirty="0" err="1"/>
              <a:t>moyens</a:t>
            </a:r>
            <a:r>
              <a:rPr lang="en-GB" sz="1800" i="1" dirty="0"/>
              <a:t> </a:t>
            </a:r>
            <a:r>
              <a:rPr lang="en-GB" sz="1800" i="1" dirty="0" err="1"/>
              <a:t>sont</a:t>
            </a:r>
            <a:r>
              <a:rPr lang="en-GB" sz="1800" i="1" dirty="0"/>
              <a:t> </a:t>
            </a:r>
            <a:r>
              <a:rPr lang="en-GB" sz="1800" i="1" dirty="0" err="1"/>
              <a:t>raisonnablement</a:t>
            </a:r>
            <a:r>
              <a:rPr lang="en-GB" sz="1800" i="1" dirty="0"/>
              <a:t> </a:t>
            </a:r>
            <a:r>
              <a:rPr lang="en-GB" sz="1800" i="1" dirty="0" err="1"/>
              <a:t>susceptibles</a:t>
            </a:r>
            <a:r>
              <a:rPr lang="en-GB" sz="1800" i="1" dirty="0"/>
              <a:t> d'être </a:t>
            </a:r>
            <a:r>
              <a:rPr lang="en-GB" sz="1800" i="1" dirty="0" err="1"/>
              <a:t>utilisés</a:t>
            </a:r>
            <a:r>
              <a:rPr lang="en-GB" sz="1800" i="1" dirty="0"/>
              <a:t> pour identifier </a:t>
            </a:r>
            <a:r>
              <a:rPr lang="en-GB" sz="1800" i="1" dirty="0" err="1"/>
              <a:t>une</a:t>
            </a:r>
            <a:r>
              <a:rPr lang="en-GB" sz="1800" i="1" dirty="0"/>
              <a:t> </a:t>
            </a:r>
            <a:r>
              <a:rPr lang="en-GB" sz="1800" i="1" dirty="0" err="1"/>
              <a:t>personne</a:t>
            </a:r>
            <a:r>
              <a:rPr lang="en-GB" sz="1800" i="1" dirty="0"/>
              <a:t> physique, </a:t>
            </a:r>
            <a:r>
              <a:rPr lang="en-GB" sz="1800" i="1" dirty="0" err="1"/>
              <a:t>il</a:t>
            </a:r>
            <a:r>
              <a:rPr lang="en-GB" sz="1800" i="1" dirty="0"/>
              <a:t> </a:t>
            </a:r>
            <a:r>
              <a:rPr lang="en-GB" sz="1800" i="1" dirty="0" err="1"/>
              <a:t>convient</a:t>
            </a:r>
            <a:r>
              <a:rPr lang="en-GB" sz="1800" i="1" dirty="0"/>
              <a:t> de </a:t>
            </a:r>
            <a:r>
              <a:rPr lang="en-GB" sz="1800" i="1" dirty="0" err="1"/>
              <a:t>prendre</a:t>
            </a:r>
            <a:r>
              <a:rPr lang="en-GB" sz="1800" i="1" dirty="0"/>
              <a:t> </a:t>
            </a:r>
            <a:r>
              <a:rPr lang="en-GB" sz="1800" i="1" dirty="0" err="1"/>
              <a:t>en</a:t>
            </a:r>
            <a:r>
              <a:rPr lang="en-GB" sz="1800" i="1" dirty="0"/>
              <a:t> </a:t>
            </a:r>
            <a:r>
              <a:rPr lang="en-GB" sz="1800" i="1" dirty="0" err="1"/>
              <a:t>considération</a:t>
            </a:r>
            <a:r>
              <a:rPr lang="en-GB" sz="1800" i="1" dirty="0"/>
              <a:t> </a:t>
            </a:r>
            <a:r>
              <a:rPr lang="en-GB" sz="1800" i="1" dirty="0" err="1"/>
              <a:t>l'ensemble</a:t>
            </a:r>
            <a:r>
              <a:rPr lang="en-GB" sz="1800" i="1" dirty="0"/>
              <a:t> des </a:t>
            </a:r>
            <a:r>
              <a:rPr lang="en-GB" sz="1800" i="1" dirty="0" err="1"/>
              <a:t>facteurs</a:t>
            </a:r>
            <a:r>
              <a:rPr lang="en-GB" sz="1800" i="1" dirty="0"/>
              <a:t> </a:t>
            </a:r>
            <a:r>
              <a:rPr lang="en-GB" sz="1800" i="1" dirty="0" err="1"/>
              <a:t>objectifs</a:t>
            </a:r>
            <a:r>
              <a:rPr lang="en-GB" sz="1800" i="1" dirty="0"/>
              <a:t>, </a:t>
            </a:r>
            <a:r>
              <a:rPr lang="en-GB" sz="1800" i="1" dirty="0" err="1"/>
              <a:t>tels</a:t>
            </a:r>
            <a:r>
              <a:rPr lang="en-GB" sz="1800" i="1" dirty="0"/>
              <a:t> que le </a:t>
            </a:r>
            <a:r>
              <a:rPr lang="en-GB" sz="1800" i="1" dirty="0" err="1"/>
              <a:t>coût</a:t>
            </a:r>
            <a:r>
              <a:rPr lang="en-GB" sz="1800" i="1" dirty="0"/>
              <a:t> de </a:t>
            </a:r>
            <a:r>
              <a:rPr lang="en-GB" sz="1800" i="1" dirty="0" err="1"/>
              <a:t>l'identification</a:t>
            </a:r>
            <a:r>
              <a:rPr lang="en-GB" sz="1800" i="1" dirty="0"/>
              <a:t> et le temps </a:t>
            </a:r>
            <a:r>
              <a:rPr lang="en-GB" sz="1800" i="1" dirty="0" err="1"/>
              <a:t>nécessaire</a:t>
            </a:r>
            <a:r>
              <a:rPr lang="en-GB" sz="1800" i="1" dirty="0"/>
              <a:t> à </a:t>
            </a:r>
            <a:r>
              <a:rPr lang="en-GB" sz="1800" i="1" dirty="0" err="1"/>
              <a:t>celle</a:t>
            </a:r>
            <a:r>
              <a:rPr lang="en-GB" sz="1800" i="1" dirty="0"/>
              <a:t>-ci, </a:t>
            </a:r>
            <a:r>
              <a:rPr lang="en-GB" sz="1800" i="1" dirty="0" err="1"/>
              <a:t>en</a:t>
            </a:r>
            <a:r>
              <a:rPr lang="en-GB" sz="1800" i="1" dirty="0"/>
              <a:t> tenant </a:t>
            </a:r>
            <a:r>
              <a:rPr lang="en-GB" sz="1800" i="1" dirty="0" err="1"/>
              <a:t>compte</a:t>
            </a:r>
            <a:r>
              <a:rPr lang="en-GB" sz="1800" i="1" dirty="0"/>
              <a:t> des technologies </a:t>
            </a:r>
            <a:r>
              <a:rPr lang="en-GB" sz="1800" i="1" dirty="0" err="1"/>
              <a:t>disponibles</a:t>
            </a:r>
            <a:r>
              <a:rPr lang="en-GB" sz="1800" i="1" dirty="0"/>
              <a:t> au moment du </a:t>
            </a:r>
            <a:r>
              <a:rPr lang="en-GB" sz="1800" i="1" dirty="0" err="1"/>
              <a:t>traitement</a:t>
            </a:r>
            <a:r>
              <a:rPr lang="en-GB" sz="1800" i="1" dirty="0"/>
              <a:t> et de </a:t>
            </a:r>
            <a:r>
              <a:rPr lang="en-GB" sz="1800" i="1" dirty="0" err="1"/>
              <a:t>l'évolution</a:t>
            </a:r>
            <a:r>
              <a:rPr lang="en-GB" sz="1800" i="1" dirty="0"/>
              <a:t> de </a:t>
            </a:r>
            <a:r>
              <a:rPr lang="en-GB" sz="1800" i="1" dirty="0" err="1"/>
              <a:t>celles</a:t>
            </a:r>
            <a:r>
              <a:rPr lang="en-GB" sz="1800" i="1" dirty="0"/>
              <a:t>-ci. Il </a:t>
            </a:r>
            <a:r>
              <a:rPr lang="en-GB" sz="1800" i="1" dirty="0" err="1"/>
              <a:t>n'y</a:t>
            </a:r>
            <a:r>
              <a:rPr lang="en-GB" sz="1800" i="1" dirty="0"/>
              <a:t> a </a:t>
            </a:r>
            <a:r>
              <a:rPr lang="en-GB" sz="1800" i="1" dirty="0" err="1"/>
              <a:t>dès</a:t>
            </a:r>
            <a:r>
              <a:rPr lang="en-GB" sz="1800" i="1" dirty="0"/>
              <a:t> </a:t>
            </a:r>
            <a:r>
              <a:rPr lang="en-GB" sz="1800" i="1" dirty="0" err="1"/>
              <a:t>lors</a:t>
            </a:r>
            <a:r>
              <a:rPr lang="en-GB" sz="1800" i="1" dirty="0"/>
              <a:t> pas lieu </a:t>
            </a:r>
            <a:r>
              <a:rPr lang="en-GB" sz="1800" i="1" dirty="0" err="1"/>
              <a:t>d'appliquer</a:t>
            </a:r>
            <a:r>
              <a:rPr lang="en-GB" sz="1800" i="1" dirty="0"/>
              <a:t> les </a:t>
            </a:r>
            <a:r>
              <a:rPr lang="en-GB" sz="1800" i="1" dirty="0" err="1"/>
              <a:t>principes</a:t>
            </a:r>
            <a:r>
              <a:rPr lang="en-GB" sz="1800" i="1" dirty="0"/>
              <a:t> </a:t>
            </a:r>
            <a:r>
              <a:rPr lang="en-GB" sz="1800" i="1" dirty="0" err="1"/>
              <a:t>relatifs</a:t>
            </a:r>
            <a:r>
              <a:rPr lang="en-GB" sz="1800" i="1" dirty="0"/>
              <a:t> à la protection des </a:t>
            </a:r>
            <a:r>
              <a:rPr lang="en-GB" sz="1800" i="1" dirty="0" err="1"/>
              <a:t>données</a:t>
            </a:r>
            <a:r>
              <a:rPr lang="en-GB" sz="1800" i="1" dirty="0"/>
              <a:t> aux </a:t>
            </a:r>
            <a:r>
              <a:rPr lang="en-GB" sz="1800" i="1" dirty="0" err="1"/>
              <a:t>informations</a:t>
            </a:r>
            <a:r>
              <a:rPr lang="en-GB" sz="1800" i="1" dirty="0"/>
              <a:t> </a:t>
            </a:r>
            <a:r>
              <a:rPr lang="en-GB" sz="1800" i="1" dirty="0" err="1"/>
              <a:t>anonymes</a:t>
            </a:r>
            <a:r>
              <a:rPr lang="en-GB" sz="1800" i="1" dirty="0"/>
              <a:t>, à savoir les </a:t>
            </a:r>
            <a:r>
              <a:rPr lang="en-GB" sz="1800" i="1" dirty="0" err="1"/>
              <a:t>informations</a:t>
            </a:r>
            <a:r>
              <a:rPr lang="en-GB" sz="1800" i="1" dirty="0"/>
              <a:t> ne </a:t>
            </a:r>
            <a:r>
              <a:rPr lang="en-GB" sz="1800" i="1" dirty="0" err="1"/>
              <a:t>concernant</a:t>
            </a:r>
            <a:r>
              <a:rPr lang="en-GB" sz="1800" i="1" dirty="0"/>
              <a:t> pas </a:t>
            </a:r>
            <a:r>
              <a:rPr lang="en-GB" sz="1800" i="1" dirty="0" err="1"/>
              <a:t>une</a:t>
            </a:r>
            <a:r>
              <a:rPr lang="en-GB" sz="1800" i="1" dirty="0"/>
              <a:t> </a:t>
            </a:r>
            <a:r>
              <a:rPr lang="en-GB" sz="1800" i="1" dirty="0" err="1"/>
              <a:t>personne</a:t>
            </a:r>
            <a:r>
              <a:rPr lang="en-GB" sz="1800" i="1" dirty="0"/>
              <a:t> physique </a:t>
            </a:r>
            <a:r>
              <a:rPr lang="en-GB" sz="1800" i="1" dirty="0" err="1"/>
              <a:t>identifiée</a:t>
            </a:r>
            <a:r>
              <a:rPr lang="en-GB" sz="1800" i="1" dirty="0"/>
              <a:t> </a:t>
            </a:r>
            <a:r>
              <a:rPr lang="en-GB" sz="1800" i="1" dirty="0" err="1"/>
              <a:t>ou</a:t>
            </a:r>
            <a:r>
              <a:rPr lang="en-GB" sz="1800" i="1" dirty="0"/>
              <a:t> identifiable, </a:t>
            </a:r>
            <a:r>
              <a:rPr lang="en-GB" sz="1800" i="1" dirty="0" err="1"/>
              <a:t>ni</a:t>
            </a:r>
            <a:r>
              <a:rPr lang="en-GB" sz="1800" i="1" dirty="0"/>
              <a:t> aux </a:t>
            </a:r>
            <a:r>
              <a:rPr lang="en-GB" sz="1800" i="1" dirty="0" err="1"/>
              <a:t>données</a:t>
            </a:r>
            <a:r>
              <a:rPr lang="en-GB" sz="1800" i="1" dirty="0"/>
              <a:t> à </a:t>
            </a:r>
            <a:r>
              <a:rPr lang="en-GB" sz="1800" i="1" dirty="0" err="1"/>
              <a:t>caractère</a:t>
            </a:r>
            <a:r>
              <a:rPr lang="en-GB" sz="1800" i="1" dirty="0"/>
              <a:t> personnel </a:t>
            </a:r>
            <a:r>
              <a:rPr lang="en-GB" sz="1800" i="1" dirty="0" err="1"/>
              <a:t>rendues</a:t>
            </a:r>
            <a:r>
              <a:rPr lang="en-GB" sz="1800" i="1" dirty="0"/>
              <a:t> </a:t>
            </a:r>
            <a:r>
              <a:rPr lang="en-GB" sz="1800" i="1" dirty="0" err="1"/>
              <a:t>anonymes</a:t>
            </a:r>
            <a:r>
              <a:rPr lang="en-GB" sz="1800" i="1" dirty="0"/>
              <a:t> de </a:t>
            </a:r>
            <a:r>
              <a:rPr lang="en-GB" sz="1800" i="1" dirty="0" err="1"/>
              <a:t>telle</a:t>
            </a:r>
            <a:r>
              <a:rPr lang="en-GB" sz="1800" i="1" dirty="0"/>
              <a:t> </a:t>
            </a:r>
            <a:r>
              <a:rPr lang="en-GB" sz="1800" i="1" dirty="0" err="1"/>
              <a:t>manière</a:t>
            </a:r>
            <a:r>
              <a:rPr lang="en-GB" sz="1800" i="1" dirty="0"/>
              <a:t> que la </a:t>
            </a:r>
            <a:r>
              <a:rPr lang="en-GB" sz="1800" i="1" dirty="0" err="1"/>
              <a:t>personne</a:t>
            </a:r>
            <a:r>
              <a:rPr lang="en-GB" sz="1800" i="1" dirty="0"/>
              <a:t> </a:t>
            </a:r>
            <a:r>
              <a:rPr lang="en-GB" sz="1800" i="1" dirty="0" err="1"/>
              <a:t>concernée</a:t>
            </a:r>
            <a:r>
              <a:rPr lang="en-GB" sz="1800" i="1" dirty="0"/>
              <a:t> ne </a:t>
            </a:r>
            <a:r>
              <a:rPr lang="en-GB" sz="1800" i="1" dirty="0" err="1"/>
              <a:t>soit</a:t>
            </a:r>
            <a:r>
              <a:rPr lang="en-GB" sz="1800" i="1" dirty="0"/>
              <a:t> pas </a:t>
            </a:r>
            <a:r>
              <a:rPr lang="en-GB" sz="1800" i="1" dirty="0" err="1"/>
              <a:t>ou</a:t>
            </a:r>
            <a:r>
              <a:rPr lang="en-GB" sz="1800" i="1" dirty="0"/>
              <a:t> plus identifiable. Le </a:t>
            </a:r>
            <a:r>
              <a:rPr lang="en-GB" sz="1800" i="1" dirty="0" err="1"/>
              <a:t>présent</a:t>
            </a:r>
            <a:r>
              <a:rPr lang="en-GB" sz="1800" i="1" dirty="0"/>
              <a:t> </a:t>
            </a:r>
            <a:r>
              <a:rPr lang="en-GB" sz="1800" i="1" dirty="0" err="1"/>
              <a:t>règlement</a:t>
            </a:r>
            <a:r>
              <a:rPr lang="en-GB" sz="1800" i="1" dirty="0"/>
              <a:t> ne </a:t>
            </a:r>
            <a:r>
              <a:rPr lang="en-GB" sz="1800" i="1" dirty="0" err="1"/>
              <a:t>s'applique</a:t>
            </a:r>
            <a:r>
              <a:rPr lang="en-GB" sz="1800" i="1" dirty="0"/>
              <a:t>, par </a:t>
            </a:r>
            <a:r>
              <a:rPr lang="en-GB" sz="1800" i="1" dirty="0" err="1"/>
              <a:t>conséquent</a:t>
            </a:r>
            <a:r>
              <a:rPr lang="en-GB" sz="1800" i="1" dirty="0"/>
              <a:t>, pas au </a:t>
            </a:r>
            <a:r>
              <a:rPr lang="en-GB" sz="1800" i="1" dirty="0" err="1"/>
              <a:t>traitement</a:t>
            </a:r>
            <a:r>
              <a:rPr lang="en-GB" sz="1800" i="1" dirty="0"/>
              <a:t> de </a:t>
            </a:r>
            <a:r>
              <a:rPr lang="en-GB" sz="1800" i="1" dirty="0" err="1"/>
              <a:t>telles</a:t>
            </a:r>
            <a:r>
              <a:rPr lang="en-GB" sz="1800" i="1" dirty="0"/>
              <a:t> </a:t>
            </a:r>
            <a:r>
              <a:rPr lang="en-GB" sz="1800" i="1" dirty="0" err="1"/>
              <a:t>informations</a:t>
            </a:r>
            <a:r>
              <a:rPr lang="en-GB" sz="1800" i="1" dirty="0"/>
              <a:t> </a:t>
            </a:r>
            <a:r>
              <a:rPr lang="en-GB" sz="1800" i="1" dirty="0" err="1"/>
              <a:t>anonymes</a:t>
            </a:r>
            <a:r>
              <a:rPr lang="en-GB" sz="1800" i="1" dirty="0"/>
              <a:t>, y </a:t>
            </a:r>
            <a:r>
              <a:rPr lang="en-GB" sz="1800" i="1" dirty="0" err="1"/>
              <a:t>compris</a:t>
            </a:r>
            <a:r>
              <a:rPr lang="en-GB" sz="1800" i="1" dirty="0"/>
              <a:t> à des fins </a:t>
            </a:r>
            <a:r>
              <a:rPr lang="en-GB" sz="1800" i="1" dirty="0" err="1"/>
              <a:t>statistiques</a:t>
            </a:r>
            <a:r>
              <a:rPr lang="en-GB" sz="1800" i="1" dirty="0"/>
              <a:t> </a:t>
            </a:r>
            <a:r>
              <a:rPr lang="en-GB" sz="1800" i="1" dirty="0" err="1"/>
              <a:t>ou</a:t>
            </a:r>
            <a:r>
              <a:rPr lang="en-GB" sz="1800" i="1" dirty="0"/>
              <a:t> de recherche.</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dirty="0"/>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408185006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AE7C95CC-EBDB-4EAF-9E8F-69E0CE507B4D}"/>
              </a:ext>
            </a:extLst>
          </p:cNvPr>
          <p:cNvSpPr>
            <a:spLocks noGrp="1"/>
          </p:cNvSpPr>
          <p:nvPr>
            <p:ph type="ctrTitle"/>
          </p:nvPr>
        </p:nvSpPr>
        <p:spPr/>
        <p:txBody>
          <a:bodyPr/>
          <a:lstStyle/>
          <a:p>
            <a:r>
              <a:rPr lang="en-GB" dirty="0"/>
              <a:t>Evaluation du </a:t>
            </a:r>
            <a:r>
              <a:rPr lang="en-GB" dirty="0" err="1"/>
              <a:t>risque</a:t>
            </a:r>
            <a:r>
              <a:rPr lang="en-GB" dirty="0"/>
              <a:t> de </a:t>
            </a:r>
            <a:r>
              <a:rPr lang="en-GB" dirty="0" err="1"/>
              <a:t>réidentification</a:t>
            </a:r>
            <a:endParaRPr lang="en-GB" dirty="0"/>
          </a:p>
        </p:txBody>
      </p:sp>
      <p:sp>
        <p:nvSpPr>
          <p:cNvPr id="6" name="Sous-titre 5">
            <a:extLst>
              <a:ext uri="{FF2B5EF4-FFF2-40B4-BE49-F238E27FC236}">
                <a16:creationId xmlns:a16="http://schemas.microsoft.com/office/drawing/2014/main" xmlns="" id="{F8717C7D-CC5F-4BEE-A6EC-C8A9888D1D2C}"/>
              </a:ext>
            </a:extLst>
          </p:cNvPr>
          <p:cNvSpPr>
            <a:spLocks noGrp="1"/>
          </p:cNvSpPr>
          <p:nvPr>
            <p:ph type="subTitle" idx="1"/>
          </p:nvPr>
        </p:nvSpPr>
        <p:spPr/>
        <p:txBody>
          <a:bodyPr/>
          <a:lstStyle/>
          <a:p>
            <a:endParaRPr lang="en-GB"/>
          </a:p>
        </p:txBody>
      </p:sp>
      <p:sp>
        <p:nvSpPr>
          <p:cNvPr id="4" name="Espace réservé du pied de page 3">
            <a:extLst>
              <a:ext uri="{FF2B5EF4-FFF2-40B4-BE49-F238E27FC236}">
                <a16:creationId xmlns:a16="http://schemas.microsoft.com/office/drawing/2014/main" xmlns="" id="{A66885F6-1040-4D8E-A3C1-D1E6FB6F64EC}"/>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074189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537AE2-9D90-4749-9B63-48306972A705}"/>
              </a:ext>
            </a:extLst>
          </p:cNvPr>
          <p:cNvSpPr txBox="1">
            <a:spLocks noGrp="1"/>
          </p:cNvSpPr>
          <p:nvPr>
            <p:ph type="title" idx="4294967295"/>
          </p:nvPr>
        </p:nvSpPr>
        <p:spPr/>
        <p:txBody>
          <a:bodyPr/>
          <a:lstStyle/>
          <a:p>
            <a:pPr lvl="0"/>
            <a:r>
              <a:rPr lang="en-GB" dirty="0" err="1"/>
              <a:t>Attaque</a:t>
            </a:r>
            <a:r>
              <a:rPr lang="en-GB" dirty="0"/>
              <a:t> par le </a:t>
            </a:r>
            <a:r>
              <a:rPr lang="en-GB" dirty="0" err="1"/>
              <a:t>biais</a:t>
            </a:r>
            <a:r>
              <a:rPr lang="en-GB" dirty="0"/>
              <a:t> des QID</a:t>
            </a:r>
            <a:br>
              <a:rPr lang="en-GB" dirty="0"/>
            </a:br>
            <a:r>
              <a:rPr lang="en-GB" sz="3200" dirty="0"/>
              <a:t>Que </a:t>
            </a:r>
            <a:r>
              <a:rPr lang="en-GB" sz="3200" dirty="0" err="1"/>
              <a:t>connait</a:t>
            </a:r>
            <a:r>
              <a:rPr lang="en-GB" sz="3200" dirty="0"/>
              <a:t> </a:t>
            </a:r>
            <a:r>
              <a:rPr lang="en-GB" sz="3200" dirty="0" err="1"/>
              <a:t>l’adversaire</a:t>
            </a:r>
            <a:r>
              <a:rPr lang="en-GB" sz="3200" dirty="0"/>
              <a:t> ?</a:t>
            </a:r>
            <a:endParaRPr lang="en-GB" dirty="0"/>
          </a:p>
        </p:txBody>
      </p:sp>
      <p:sp>
        <p:nvSpPr>
          <p:cNvPr id="3" name="Espace réservé du texte 2">
            <a:extLst>
              <a:ext uri="{FF2B5EF4-FFF2-40B4-BE49-F238E27FC236}">
                <a16:creationId xmlns:a16="http://schemas.microsoft.com/office/drawing/2014/main" xmlns="" id="{C20A3655-ADB6-4CAD-ACE4-582236C23962}"/>
              </a:ext>
            </a:extLst>
          </p:cNvPr>
          <p:cNvSpPr txBox="1">
            <a:spLocks noGrp="1"/>
          </p:cNvSpPr>
          <p:nvPr>
            <p:ph type="body" idx="4294967295"/>
          </p:nvPr>
        </p:nvSpPr>
        <p:spPr/>
        <p:txBody>
          <a:bodyPr/>
          <a:lstStyle/>
          <a:p>
            <a:pPr lvl="0">
              <a:buClr>
                <a:srgbClr val="000000"/>
              </a:buClr>
              <a:buSzPct val="100000"/>
              <a:buFont typeface="Arial" pitchFamily="34"/>
              <a:buChar char="•"/>
            </a:pPr>
            <a:r>
              <a:rPr lang="en-GB" dirty="0" err="1"/>
              <a:t>Métriques</a:t>
            </a:r>
            <a:r>
              <a:rPr lang="en-GB" dirty="0"/>
              <a:t> pour </a:t>
            </a:r>
            <a:r>
              <a:rPr lang="en-GB" dirty="0" err="1"/>
              <a:t>évaluer</a:t>
            </a:r>
            <a:r>
              <a:rPr lang="en-GB" dirty="0"/>
              <a:t> </a:t>
            </a:r>
            <a:r>
              <a:rPr lang="en-GB" dirty="0" err="1"/>
              <a:t>l’impact</a:t>
            </a:r>
            <a:r>
              <a:rPr lang="en-GB" dirty="0"/>
              <a:t> d’un </a:t>
            </a:r>
            <a:r>
              <a:rPr lang="en-GB" dirty="0" err="1"/>
              <a:t>attribut</a:t>
            </a:r>
            <a:r>
              <a:rPr lang="en-GB" dirty="0"/>
              <a:t> sur </a:t>
            </a:r>
            <a:r>
              <a:rPr lang="en-GB" dirty="0" err="1"/>
              <a:t>l’identification</a:t>
            </a:r>
            <a:r>
              <a:rPr lang="en-GB" dirty="0"/>
              <a:t> : Prosecutor Risk / Journalist Risk / Marketeer Risk : </a:t>
            </a:r>
            <a:r>
              <a:rPr lang="en-GB" dirty="0">
                <a:hlinkClick r:id="rId3"/>
              </a:rPr>
              <a:t>https://www.ncbi.nlm.nih.gov/pmc/articles/PMC2528029/</a:t>
            </a:r>
          </a:p>
          <a:p>
            <a:pPr lvl="0">
              <a:buClr>
                <a:srgbClr val="000000"/>
              </a:buClr>
              <a:buSzPct val="100000"/>
              <a:buFont typeface="Arial" pitchFamily="34"/>
              <a:buChar char="•"/>
            </a:pPr>
            <a:endParaRPr lang="en-GB" dirty="0"/>
          </a:p>
          <a:p>
            <a:pPr lvl="0">
              <a:buClr>
                <a:srgbClr val="000000"/>
              </a:buClr>
              <a:buSzPct val="100000"/>
              <a:buFont typeface="Arial" pitchFamily="34"/>
              <a:buChar char="•"/>
            </a:pPr>
            <a:endParaRPr lang="en-GB" dirty="0"/>
          </a:p>
          <a:p>
            <a:pPr lvl="0">
              <a:buClr>
                <a:srgbClr val="000000"/>
              </a:buClr>
              <a:buSzPct val="100000"/>
              <a:buFont typeface="Arial" pitchFamily="34"/>
              <a:buChar char="•"/>
            </a:pPr>
            <a:r>
              <a:rPr lang="en-GB" dirty="0" err="1"/>
              <a:t>Unicité</a:t>
            </a:r>
            <a:r>
              <a:rPr lang="en-GB" dirty="0"/>
              <a:t> de la population</a:t>
            </a:r>
          </a:p>
          <a:p>
            <a:pPr lvl="0">
              <a:buClr>
                <a:srgbClr val="000000"/>
              </a:buClr>
              <a:buSzPct val="100000"/>
              <a:buFont typeface="Arial" pitchFamily="34"/>
              <a:buChar char="•"/>
            </a:pPr>
            <a:endParaRPr lang="en-GB" dirty="0"/>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988051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85ECEA-C422-48EC-847B-6CCA17ED110D}"/>
              </a:ext>
            </a:extLst>
          </p:cNvPr>
          <p:cNvSpPr txBox="1">
            <a:spLocks noGrp="1"/>
          </p:cNvSpPr>
          <p:nvPr>
            <p:ph type="title" idx="4294967295"/>
          </p:nvPr>
        </p:nvSpPr>
        <p:spPr>
          <a:xfrm>
            <a:off x="1524000" y="-122760"/>
            <a:ext cx="9144000" cy="1312920"/>
          </a:xfrm>
        </p:spPr>
        <p:txBody>
          <a:bodyPr/>
          <a:lstStyle/>
          <a:p>
            <a:pPr lvl="0"/>
            <a:r>
              <a:rPr lang="en-GB"/>
              <a:t>Métriques d’évaluation du risque de réidentification</a:t>
            </a:r>
          </a:p>
        </p:txBody>
      </p:sp>
      <p:sp>
        <p:nvSpPr>
          <p:cNvPr id="3" name="Espace réservé du texte 2">
            <a:extLst>
              <a:ext uri="{FF2B5EF4-FFF2-40B4-BE49-F238E27FC236}">
                <a16:creationId xmlns:a16="http://schemas.microsoft.com/office/drawing/2014/main" xmlns="" id="{BB65F28C-897C-4912-8779-C1AE235459AB}"/>
              </a:ext>
            </a:extLst>
          </p:cNvPr>
          <p:cNvSpPr txBox="1">
            <a:spLocks noGrp="1"/>
          </p:cNvSpPr>
          <p:nvPr>
            <p:ph type="body" idx="4294967295"/>
          </p:nvPr>
        </p:nvSpPr>
        <p:spPr>
          <a:xfrm>
            <a:off x="838200" y="1825625"/>
            <a:ext cx="9354207" cy="4351338"/>
          </a:xfrm>
        </p:spPr>
        <p:txBody>
          <a:bodyPr/>
          <a:lstStyle/>
          <a:p>
            <a:pPr lvl="0"/>
            <a:r>
              <a:rPr lang="en-GB" dirty="0" err="1"/>
              <a:t>D’après</a:t>
            </a:r>
            <a:r>
              <a:rPr lang="en-GB" dirty="0"/>
              <a:t> : Khaled El </a:t>
            </a:r>
            <a:r>
              <a:rPr lang="en-GB" dirty="0" err="1"/>
              <a:t>Emam</a:t>
            </a:r>
            <a:r>
              <a:rPr lang="en-GB" dirty="0"/>
              <a:t>, et </a:t>
            </a:r>
            <a:r>
              <a:rPr lang="en-GB" dirty="0" err="1"/>
              <a:t>Fida</a:t>
            </a:r>
            <a:r>
              <a:rPr lang="en-GB" dirty="0"/>
              <a:t> Kamal </a:t>
            </a:r>
            <a:r>
              <a:rPr lang="en-GB" dirty="0" err="1"/>
              <a:t>Dankar</a:t>
            </a:r>
            <a:r>
              <a:rPr lang="en-GB" dirty="0"/>
              <a:t>, </a:t>
            </a:r>
            <a:r>
              <a:rPr lang="en-GB" i="1" dirty="0"/>
              <a:t>Protecting Privacy Using k-Anonymity</a:t>
            </a:r>
            <a:r>
              <a:rPr lang="en-GB" dirty="0"/>
              <a:t>, in J Am Med Inform Assoc. 2008 Sep-Oct; 15(5): 627–637</a:t>
            </a:r>
          </a:p>
          <a:p>
            <a:pPr lvl="0">
              <a:buClr>
                <a:srgbClr val="000000"/>
              </a:buClr>
              <a:buSzPct val="100000"/>
              <a:buFont typeface="Arial" pitchFamily="34"/>
              <a:buChar char="•"/>
            </a:pPr>
            <a:r>
              <a:rPr lang="en-GB" i="1" dirty="0"/>
              <a:t>Prosecutor risk :</a:t>
            </a:r>
          </a:p>
          <a:p>
            <a:pPr lvl="0">
              <a:buClr>
                <a:srgbClr val="000000"/>
              </a:buClr>
              <a:buSzPct val="100000"/>
              <a:buFont typeface="Arial" pitchFamily="34"/>
              <a:buChar char="•"/>
            </a:pPr>
            <a:r>
              <a:rPr lang="en-GB" i="1" dirty="0"/>
              <a:t>Re-identify a specific individual (known as the prosecutor re-identification scenario). The intruder (e.g., a prosecutor) would know that a particular individual (e.g., a defendant) exists in an anonymized database and wishes to find out which record belongs to that individual.</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63048" y="1825625"/>
            <a:ext cx="1317266" cy="2083676"/>
          </a:xfrm>
          <a:prstGeom prst="rect">
            <a:avLst/>
          </a:prstGeom>
        </p:spPr>
      </p:pic>
      <p:sp>
        <p:nvSpPr>
          <p:cNvPr id="6" name="ZoneTexte 5"/>
          <p:cNvSpPr txBox="1"/>
          <p:nvPr/>
        </p:nvSpPr>
        <p:spPr>
          <a:xfrm>
            <a:off x="10192407" y="4001294"/>
            <a:ext cx="1933863" cy="923330"/>
          </a:xfrm>
          <a:prstGeom prst="rect">
            <a:avLst/>
          </a:prstGeom>
          <a:noFill/>
        </p:spPr>
        <p:txBody>
          <a:bodyPr wrap="none" rtlCol="0">
            <a:spAutoFit/>
          </a:bodyPr>
          <a:lstStyle/>
          <a:p>
            <a:r>
              <a:rPr lang="fr-FR" dirty="0"/>
              <a:t>Former </a:t>
            </a:r>
            <a:r>
              <a:rPr lang="fr-FR" dirty="0" err="1"/>
              <a:t>Governer</a:t>
            </a:r>
            <a:r>
              <a:rPr lang="fr-FR" dirty="0"/>
              <a:t> </a:t>
            </a:r>
          </a:p>
          <a:p>
            <a:r>
              <a:rPr lang="fr-FR" dirty="0"/>
              <a:t>Bill </a:t>
            </a:r>
            <a:r>
              <a:rPr lang="fr-FR" dirty="0" err="1"/>
              <a:t>Weld</a:t>
            </a:r>
            <a:endParaRPr lang="fr-FR" dirty="0"/>
          </a:p>
          <a:p>
            <a:r>
              <a:rPr lang="fr-FR" dirty="0"/>
              <a:t>Of Massachussetts</a:t>
            </a:r>
          </a:p>
        </p:txBody>
      </p:sp>
    </p:spTree>
    <p:extLst>
      <p:ext uri="{BB962C8B-B14F-4D97-AF65-F5344CB8AC3E}">
        <p14:creationId xmlns:p14="http://schemas.microsoft.com/office/powerpoint/2010/main" xmlns="" val="415980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04BA8E-4A03-42C6-A8DD-9CF04B741199}"/>
              </a:ext>
            </a:extLst>
          </p:cNvPr>
          <p:cNvSpPr txBox="1">
            <a:spLocks noGrp="1"/>
          </p:cNvSpPr>
          <p:nvPr>
            <p:ph type="title" idx="4294967295"/>
          </p:nvPr>
        </p:nvSpPr>
        <p:spPr>
          <a:xfrm>
            <a:off x="1524000" y="-122760"/>
            <a:ext cx="9144000" cy="1312920"/>
          </a:xfrm>
        </p:spPr>
        <p:txBody>
          <a:bodyPr/>
          <a:lstStyle/>
          <a:p>
            <a:pPr lvl="0"/>
            <a:r>
              <a:rPr lang="en-GB"/>
              <a:t>Métriques d’évaluation du risque de réidentification</a:t>
            </a:r>
          </a:p>
        </p:txBody>
      </p:sp>
      <p:sp>
        <p:nvSpPr>
          <p:cNvPr id="3" name="Espace réservé du texte 2">
            <a:extLst>
              <a:ext uri="{FF2B5EF4-FFF2-40B4-BE49-F238E27FC236}">
                <a16:creationId xmlns:a16="http://schemas.microsoft.com/office/drawing/2014/main" xmlns="" id="{16693694-897C-4398-936D-B94782D9482A}"/>
              </a:ext>
            </a:extLst>
          </p:cNvPr>
          <p:cNvSpPr txBox="1">
            <a:spLocks noGrp="1"/>
          </p:cNvSpPr>
          <p:nvPr>
            <p:ph type="body" idx="4294967295"/>
          </p:nvPr>
        </p:nvSpPr>
        <p:spPr>
          <a:xfrm>
            <a:off x="838200" y="1825625"/>
            <a:ext cx="9716923" cy="4351338"/>
          </a:xfrm>
        </p:spPr>
        <p:txBody>
          <a:bodyPr/>
          <a:lstStyle/>
          <a:p>
            <a:pPr lvl="0"/>
            <a:r>
              <a:rPr lang="en-GB" dirty="0" err="1"/>
              <a:t>D’après</a:t>
            </a:r>
            <a:r>
              <a:rPr lang="en-GB" dirty="0"/>
              <a:t> : Khaled El </a:t>
            </a:r>
            <a:r>
              <a:rPr lang="en-GB" dirty="0" err="1"/>
              <a:t>Emam</a:t>
            </a:r>
            <a:r>
              <a:rPr lang="en-GB" dirty="0"/>
              <a:t>, et </a:t>
            </a:r>
            <a:r>
              <a:rPr lang="en-GB" dirty="0" err="1"/>
              <a:t>Fida</a:t>
            </a:r>
            <a:r>
              <a:rPr lang="en-GB" dirty="0"/>
              <a:t> Kamal </a:t>
            </a:r>
            <a:r>
              <a:rPr lang="en-GB" dirty="0" err="1"/>
              <a:t>Dankar</a:t>
            </a:r>
            <a:r>
              <a:rPr lang="en-GB" dirty="0"/>
              <a:t>, </a:t>
            </a:r>
            <a:r>
              <a:rPr lang="en-GB" i="1" dirty="0"/>
              <a:t>Protecting Privacy Using k-Anonymity</a:t>
            </a:r>
            <a:r>
              <a:rPr lang="en-GB" dirty="0"/>
              <a:t>, in J Am Med Inform Assoc. 2008 Sep-Oct; 15(5): 627–637</a:t>
            </a:r>
          </a:p>
          <a:p>
            <a:pPr lvl="0">
              <a:buClr>
                <a:srgbClr val="000000"/>
              </a:buClr>
              <a:buSzPct val="100000"/>
              <a:buFont typeface="Arial" pitchFamily="34"/>
              <a:buChar char="•"/>
            </a:pPr>
            <a:r>
              <a:rPr lang="en-GB" i="1" dirty="0"/>
              <a:t>Journalist risk :</a:t>
            </a:r>
          </a:p>
          <a:p>
            <a:pPr lvl="0">
              <a:buClr>
                <a:srgbClr val="000000"/>
              </a:buClr>
              <a:buSzPct val="100000"/>
              <a:buFont typeface="Arial" pitchFamily="34"/>
              <a:buChar char="•"/>
            </a:pPr>
            <a:r>
              <a:rPr lang="en-GB" i="1" dirty="0"/>
              <a:t>Re-identify an arbitrary individual (known as the journalist re-identification scenario). The intruder does not care which individual is being re-identified, but is only interested in being able to claim that it can be done. In this case the intruder wishes to re-identify a single individual to discredit the organization disclosing the data.</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31822" y="1825625"/>
            <a:ext cx="1658992" cy="2383709"/>
          </a:xfrm>
          <a:prstGeom prst="rect">
            <a:avLst/>
          </a:prstGeom>
        </p:spPr>
      </p:pic>
      <p:sp>
        <p:nvSpPr>
          <p:cNvPr id="6" name="ZoneTexte 5"/>
          <p:cNvSpPr txBox="1"/>
          <p:nvPr/>
        </p:nvSpPr>
        <p:spPr>
          <a:xfrm>
            <a:off x="10506524" y="4223652"/>
            <a:ext cx="1384290" cy="646331"/>
          </a:xfrm>
          <a:prstGeom prst="rect">
            <a:avLst/>
          </a:prstGeom>
          <a:noFill/>
        </p:spPr>
        <p:txBody>
          <a:bodyPr wrap="none" rtlCol="0">
            <a:spAutoFit/>
          </a:bodyPr>
          <a:lstStyle/>
          <a:p>
            <a:r>
              <a:rPr lang="fr-FR" sz="1200" dirty="0"/>
              <a:t>Thelma Arnold </a:t>
            </a:r>
          </a:p>
          <a:p>
            <a:r>
              <a:rPr lang="fr-FR" sz="1200" dirty="0" err="1"/>
              <a:t>Aka</a:t>
            </a:r>
            <a:r>
              <a:rPr lang="fr-FR" sz="1200" dirty="0"/>
              <a:t> user #4417749</a:t>
            </a:r>
          </a:p>
          <a:p>
            <a:r>
              <a:rPr lang="fr-FR" sz="1200" dirty="0" err="1"/>
              <a:t>AoL</a:t>
            </a:r>
            <a:r>
              <a:rPr lang="fr-FR" sz="1200" dirty="0"/>
              <a:t> </a:t>
            </a:r>
            <a:r>
              <a:rPr lang="fr-FR" sz="1200" dirty="0" err="1"/>
              <a:t>Search</a:t>
            </a:r>
            <a:endParaRPr lang="fr-FR" sz="1200" dirty="0"/>
          </a:p>
        </p:txBody>
      </p:sp>
    </p:spTree>
    <p:extLst>
      <p:ext uri="{BB962C8B-B14F-4D97-AF65-F5344CB8AC3E}">
        <p14:creationId xmlns:p14="http://schemas.microsoft.com/office/powerpoint/2010/main" xmlns="" val="274768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EB46C72-E5A6-46BF-BE04-CE9D96D4B8CB}"/>
              </a:ext>
            </a:extLst>
          </p:cNvPr>
          <p:cNvSpPr txBox="1">
            <a:spLocks noGrp="1"/>
          </p:cNvSpPr>
          <p:nvPr>
            <p:ph type="title" idx="4294967295"/>
          </p:nvPr>
        </p:nvSpPr>
        <p:spPr>
          <a:xfrm>
            <a:off x="1524000" y="-122760"/>
            <a:ext cx="9144000" cy="1312920"/>
          </a:xfrm>
        </p:spPr>
        <p:txBody>
          <a:bodyPr/>
          <a:lstStyle/>
          <a:p>
            <a:pPr lvl="0"/>
            <a:r>
              <a:rPr lang="en-GB"/>
              <a:t>Métriques d’évaluation du risque de réidentification</a:t>
            </a:r>
          </a:p>
        </p:txBody>
      </p:sp>
      <p:sp>
        <p:nvSpPr>
          <p:cNvPr id="3" name="Espace réservé du texte 2">
            <a:extLst>
              <a:ext uri="{FF2B5EF4-FFF2-40B4-BE49-F238E27FC236}">
                <a16:creationId xmlns:a16="http://schemas.microsoft.com/office/drawing/2014/main" xmlns="" id="{04814A4D-288F-4514-8045-91780D200567}"/>
              </a:ext>
            </a:extLst>
          </p:cNvPr>
          <p:cNvSpPr txBox="1">
            <a:spLocks noGrp="1"/>
          </p:cNvSpPr>
          <p:nvPr>
            <p:ph type="body" idx="4294967295"/>
          </p:nvPr>
        </p:nvSpPr>
        <p:spPr>
          <a:xfrm>
            <a:off x="838200" y="1825625"/>
            <a:ext cx="9284936" cy="4351338"/>
          </a:xfrm>
        </p:spPr>
        <p:txBody>
          <a:bodyPr>
            <a:normAutofit lnSpcReduction="10000"/>
          </a:bodyPr>
          <a:lstStyle/>
          <a:p>
            <a:pPr lvl="0"/>
            <a:r>
              <a:rPr lang="en-GB" dirty="0" err="1"/>
              <a:t>D’après</a:t>
            </a:r>
            <a:r>
              <a:rPr lang="en-GB" dirty="0"/>
              <a:t> : Khaled El </a:t>
            </a:r>
            <a:r>
              <a:rPr lang="en-GB" dirty="0" err="1"/>
              <a:t>Emam</a:t>
            </a:r>
            <a:r>
              <a:rPr lang="en-GB" dirty="0"/>
              <a:t>, et </a:t>
            </a:r>
            <a:r>
              <a:rPr lang="en-GB" dirty="0" err="1"/>
              <a:t>Fida</a:t>
            </a:r>
            <a:r>
              <a:rPr lang="en-GB" dirty="0"/>
              <a:t> Kamal </a:t>
            </a:r>
            <a:r>
              <a:rPr lang="en-GB" dirty="0" err="1"/>
              <a:t>Dankar</a:t>
            </a:r>
            <a:r>
              <a:rPr lang="en-GB" dirty="0"/>
              <a:t>, </a:t>
            </a:r>
            <a:r>
              <a:rPr lang="en-GB" i="1" dirty="0"/>
              <a:t>A Method for Evaluating Marketer Re-identification Risk </a:t>
            </a:r>
            <a:r>
              <a:rPr lang="en-GB" dirty="0"/>
              <a:t>, in PAIS’10 (</a:t>
            </a:r>
            <a:r>
              <a:rPr lang="en-GB" dirty="0" err="1"/>
              <a:t>voir</a:t>
            </a:r>
            <a:r>
              <a:rPr lang="en-GB" dirty="0"/>
              <a:t> : </a:t>
            </a:r>
            <a:r>
              <a:rPr lang="en-GB" dirty="0">
                <a:hlinkClick r:id="rId3"/>
              </a:rPr>
              <a:t>https://www.researchgate.net/profile/Fida_Dankar/publication/220774036_A_method_for_evaluating_marketer_re-identification_risk/links/55e6827b08aec74dbe74ea64.pdf</a:t>
            </a:r>
          </a:p>
          <a:p>
            <a:pPr lvl="0">
              <a:buClr>
                <a:srgbClr val="000000"/>
              </a:buClr>
              <a:buSzPct val="100000"/>
              <a:buFont typeface="Arial" pitchFamily="34"/>
              <a:buChar char="•"/>
            </a:pPr>
            <a:r>
              <a:rPr lang="en-GB" i="1" dirty="0" err="1"/>
              <a:t>Marketeer</a:t>
            </a:r>
            <a:r>
              <a:rPr lang="en-GB" i="1" dirty="0"/>
              <a:t> risk :</a:t>
            </a:r>
          </a:p>
          <a:p>
            <a:pPr lvl="0">
              <a:buClr>
                <a:srgbClr val="000000"/>
              </a:buClr>
              <a:buSzPct val="100000"/>
              <a:buFont typeface="Arial" pitchFamily="34"/>
              <a:buChar char="•"/>
            </a:pPr>
            <a:r>
              <a:rPr lang="en-GB" i="1" dirty="0"/>
              <a:t>An intruder wishes to re-identify as many records as possible in the disclosed database. We assume that the intruder lacks any additional information apart from the matching quasi-identifiers.</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95691" y="3323887"/>
            <a:ext cx="2496309" cy="1240304"/>
          </a:xfrm>
          <a:prstGeom prst="rect">
            <a:avLst/>
          </a:prstGeom>
        </p:spPr>
      </p:pic>
    </p:spTree>
    <p:extLst>
      <p:ext uri="{BB962C8B-B14F-4D97-AF65-F5344CB8AC3E}">
        <p14:creationId xmlns:p14="http://schemas.microsoft.com/office/powerpoint/2010/main" xmlns="" val="2833488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8F65EE-14B5-4100-A2EC-141D1308E4CD}"/>
              </a:ext>
            </a:extLst>
          </p:cNvPr>
          <p:cNvSpPr txBox="1">
            <a:spLocks noGrp="1"/>
          </p:cNvSpPr>
          <p:nvPr>
            <p:ph type="title" idx="4294967295"/>
          </p:nvPr>
        </p:nvSpPr>
        <p:spPr/>
        <p:txBody>
          <a:bodyPr/>
          <a:lstStyle/>
          <a:p>
            <a:pPr lvl="0"/>
            <a:r>
              <a:rPr lang="en-GB"/>
              <a:t>Modele</a:t>
            </a:r>
          </a:p>
        </p:txBody>
      </p:sp>
      <p:sp>
        <p:nvSpPr>
          <p:cNvPr id="3" name="Espace réservé du texte 2">
            <a:extLst>
              <a:ext uri="{FF2B5EF4-FFF2-40B4-BE49-F238E27FC236}">
                <a16:creationId xmlns:a16="http://schemas.microsoft.com/office/drawing/2014/main" xmlns="" id="{92D3E8F5-B439-4298-A113-18F76524A69F}"/>
              </a:ext>
            </a:extLst>
          </p:cNvPr>
          <p:cNvSpPr txBox="1">
            <a:spLocks noGrp="1"/>
          </p:cNvSpPr>
          <p:nvPr>
            <p:ph type="body" idx="4294967295"/>
          </p:nvPr>
        </p:nvSpPr>
        <p:spPr/>
        <p:txBody>
          <a:bodyPr/>
          <a:lstStyle/>
          <a:p>
            <a:pPr lvl="0">
              <a:buClr>
                <a:srgbClr val="000000"/>
              </a:buClr>
              <a:buSzPct val="100000"/>
              <a:buFont typeface="Arial" pitchFamily="34"/>
              <a:buChar char="•"/>
            </a:pPr>
            <a:r>
              <a:rPr lang="en-GB"/>
              <a:t>Base de données privée : U avec |U|=n</a:t>
            </a:r>
          </a:p>
          <a:p>
            <a:pPr lvl="0">
              <a:buClr>
                <a:srgbClr val="000000"/>
              </a:buClr>
              <a:buSzPct val="100000"/>
              <a:buFont typeface="Arial" pitchFamily="34"/>
              <a:buChar char="•"/>
            </a:pPr>
            <a:r>
              <a:rPr lang="en-GB"/>
              <a:t>Base de données connue de l’attaquant : D et |D|=N</a:t>
            </a:r>
          </a:p>
          <a:p>
            <a:pPr lvl="0">
              <a:buClr>
                <a:srgbClr val="000000"/>
              </a:buClr>
              <a:buSzPct val="100000"/>
              <a:buFont typeface="Arial" pitchFamily="34"/>
              <a:buChar char="•"/>
            </a:pPr>
            <a:r>
              <a:rPr lang="en-GB"/>
              <a:t>X l’ensemble de toutes les classes d’équivalence possibles</a:t>
            </a:r>
          </a:p>
          <a:p>
            <a:pPr lvl="0">
              <a:buClr>
                <a:srgbClr val="000000"/>
              </a:buClr>
              <a:buSzPct val="100000"/>
              <a:buFont typeface="Arial" pitchFamily="34"/>
              <a:buChar char="•"/>
            </a:pPr>
            <a:r>
              <a:rPr lang="en-GB"/>
              <a:t>Z = {z</a:t>
            </a:r>
            <a:r>
              <a:rPr lang="en-GB" baseline="-33000"/>
              <a:t>i</a:t>
            </a:r>
            <a:r>
              <a:rPr lang="en-GB"/>
              <a:t>} une classe d’équivalence</a:t>
            </a:r>
          </a:p>
          <a:p>
            <a:pPr lvl="0">
              <a:buClr>
                <a:srgbClr val="000000"/>
              </a:buClr>
              <a:buSzPct val="100000"/>
              <a:buFont typeface="Arial" pitchFamily="34"/>
              <a:buChar char="•"/>
            </a:pPr>
            <a:r>
              <a:rPr lang="en-GB"/>
              <a:t>J le nombre de classes d’équivalences total possible, ~J le nombre de vraies classes d’équivalence</a:t>
            </a:r>
          </a:p>
          <a:p>
            <a:pPr lvl="0">
              <a:buClr>
                <a:srgbClr val="000000"/>
              </a:buClr>
              <a:buSzPct val="100000"/>
              <a:buFont typeface="Arial" pitchFamily="34"/>
              <a:buChar char="•"/>
            </a:pPr>
            <a:r>
              <a:rPr lang="en-GB"/>
              <a:t>f</a:t>
            </a:r>
            <a:r>
              <a:rPr lang="en-GB" baseline="-33000"/>
              <a:t>j</a:t>
            </a:r>
            <a:r>
              <a:rPr lang="en-GB"/>
              <a:t> le nombre d’enregistrements de la classe d’équivalence j dans U</a:t>
            </a:r>
          </a:p>
          <a:p>
            <a:pPr lvl="0">
              <a:buClr>
                <a:srgbClr val="000000"/>
              </a:buClr>
              <a:buSzPct val="100000"/>
              <a:buFont typeface="Arial" pitchFamily="34"/>
              <a:buChar char="•"/>
            </a:pPr>
            <a:r>
              <a:rPr lang="en-GB"/>
              <a:t>F</a:t>
            </a:r>
            <a:r>
              <a:rPr lang="en-GB" baseline="-33000"/>
              <a:t>j</a:t>
            </a:r>
            <a:r>
              <a:rPr lang="en-GB"/>
              <a:t> le nombre d’enregistrements de la classe d’équivalence j dans D</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517492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50CAC6-0714-4EB8-BE55-9CD0F602D043}"/>
              </a:ext>
            </a:extLst>
          </p:cNvPr>
          <p:cNvSpPr txBox="1">
            <a:spLocks noGrp="1"/>
          </p:cNvSpPr>
          <p:nvPr>
            <p:ph type="title" idx="4294967295"/>
          </p:nvPr>
        </p:nvSpPr>
        <p:spPr/>
        <p:txBody>
          <a:bodyPr/>
          <a:lstStyle/>
          <a:p>
            <a:pPr lvl="0"/>
            <a:r>
              <a:rPr lang="en-GB"/>
              <a:t>Calcul du risque</a:t>
            </a:r>
          </a:p>
        </p:txBody>
      </p:sp>
      <p:pic>
        <p:nvPicPr>
          <p:cNvPr id="4" name="Image 3">
            <a:extLst>
              <a:ext uri="{FF2B5EF4-FFF2-40B4-BE49-F238E27FC236}">
                <a16:creationId xmlns:a16="http://schemas.microsoft.com/office/drawing/2014/main" xmlns="" id="{3BC12B06-09FE-4AC5-95CE-51C17DF9AB53}"/>
              </a:ext>
            </a:extLst>
          </p:cNvPr>
          <p:cNvPicPr>
            <a:picLocks noChangeAspect="1"/>
          </p:cNvPicPr>
          <p:nvPr/>
        </p:nvPicPr>
        <p:blipFill>
          <a:blip r:embed="rId3" cstate="print">
            <a:lum/>
            <a:alphaModFix/>
          </a:blip>
          <a:srcRect/>
          <a:stretch>
            <a:fillRect/>
          </a:stretch>
        </p:blipFill>
        <p:spPr>
          <a:xfrm>
            <a:off x="1872120" y="1440000"/>
            <a:ext cx="8568000" cy="3960000"/>
          </a:xfrm>
          <a:prstGeom prst="rect">
            <a:avLst/>
          </a:prstGeom>
          <a:noFill/>
          <a:ln>
            <a:noFill/>
          </a:ln>
        </p:spPr>
      </p:pic>
      <p:sp>
        <p:nvSpPr>
          <p:cNvPr id="5" name="Espace réservé du pied de page 4"/>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056682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AA308CA-EC96-4670-AFA0-507435C77C95}"/>
              </a:ext>
            </a:extLst>
          </p:cNvPr>
          <p:cNvSpPr txBox="1">
            <a:spLocks noGrp="1"/>
          </p:cNvSpPr>
          <p:nvPr>
            <p:ph type="title" idx="4294967295"/>
          </p:nvPr>
        </p:nvSpPr>
        <p:spPr/>
        <p:txBody>
          <a:bodyPr/>
          <a:lstStyle/>
          <a:p>
            <a:pPr lvl="0"/>
            <a:r>
              <a:rPr lang="en-GB"/>
              <a:t>Calcul du risque</a:t>
            </a:r>
          </a:p>
        </p:txBody>
      </p:sp>
      <p:sp>
        <p:nvSpPr>
          <p:cNvPr id="3" name="Espace réservé du texte 2">
            <a:extLst>
              <a:ext uri="{FF2B5EF4-FFF2-40B4-BE49-F238E27FC236}">
                <a16:creationId xmlns:a16="http://schemas.microsoft.com/office/drawing/2014/main" xmlns="" id="{A14C0261-2EC6-40DA-8CA5-633B09C3F74D}"/>
              </a:ext>
            </a:extLst>
          </p:cNvPr>
          <p:cNvSpPr txBox="1">
            <a:spLocks noGrp="1"/>
          </p:cNvSpPr>
          <p:nvPr>
            <p:ph type="body" idx="4294967295"/>
          </p:nvPr>
        </p:nvSpPr>
        <p:spPr/>
        <p:txBody>
          <a:bodyPr/>
          <a:lstStyle/>
          <a:p>
            <a:endParaRPr lang="en-GB"/>
          </a:p>
        </p:txBody>
      </p:sp>
      <p:pic>
        <p:nvPicPr>
          <p:cNvPr id="4" name="Image 3">
            <a:extLst>
              <a:ext uri="{FF2B5EF4-FFF2-40B4-BE49-F238E27FC236}">
                <a16:creationId xmlns:a16="http://schemas.microsoft.com/office/drawing/2014/main" xmlns="" id="{221B140A-C70F-4456-BCBC-3AE5A25546BE}"/>
              </a:ext>
            </a:extLst>
          </p:cNvPr>
          <p:cNvPicPr>
            <a:picLocks noChangeAspect="1"/>
          </p:cNvPicPr>
          <p:nvPr/>
        </p:nvPicPr>
        <p:blipFill>
          <a:blip r:embed="rId3" cstate="print">
            <a:lum/>
            <a:alphaModFix/>
          </a:blip>
          <a:srcRect/>
          <a:stretch>
            <a:fillRect/>
          </a:stretch>
        </p:blipFill>
        <p:spPr>
          <a:xfrm>
            <a:off x="4149840" y="2083320"/>
            <a:ext cx="2918160" cy="1156680"/>
          </a:xfrm>
          <a:prstGeom prst="rect">
            <a:avLst/>
          </a:prstGeom>
          <a:noFill/>
          <a:ln>
            <a:noFill/>
          </a:ln>
        </p:spPr>
      </p:pic>
      <p:pic>
        <p:nvPicPr>
          <p:cNvPr id="5" name="Image 4">
            <a:extLst>
              <a:ext uri="{FF2B5EF4-FFF2-40B4-BE49-F238E27FC236}">
                <a16:creationId xmlns:a16="http://schemas.microsoft.com/office/drawing/2014/main" xmlns="" id="{9E5D8E0F-9248-4EEC-A700-5C91747E80E9}"/>
              </a:ext>
            </a:extLst>
          </p:cNvPr>
          <p:cNvPicPr>
            <a:picLocks noChangeAspect="1"/>
          </p:cNvPicPr>
          <p:nvPr/>
        </p:nvPicPr>
        <p:blipFill>
          <a:blip r:embed="rId4" cstate="print">
            <a:lum/>
            <a:alphaModFix/>
          </a:blip>
          <a:srcRect/>
          <a:stretch>
            <a:fillRect/>
          </a:stretch>
        </p:blipFill>
        <p:spPr>
          <a:xfrm>
            <a:off x="4188000" y="3960001"/>
            <a:ext cx="2440080" cy="1007999"/>
          </a:xfrm>
          <a:prstGeom prst="rect">
            <a:avLst/>
          </a:prstGeom>
          <a:noFill/>
          <a:ln>
            <a:noFill/>
          </a:ln>
        </p:spPr>
      </p:pic>
      <p:sp>
        <p:nvSpPr>
          <p:cNvPr id="6" name="Espace réservé du pied de page 5"/>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392694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Mise en application de la qualité de l’anonymisation avec ARX</a:t>
            </a:r>
          </a:p>
        </p:txBody>
      </p:sp>
      <p:sp>
        <p:nvSpPr>
          <p:cNvPr id="4" name="Espace réservé du texte 3"/>
          <p:cNvSpPr>
            <a:spLocks noGrp="1"/>
          </p:cNvSpPr>
          <p:nvPr>
            <p:ph type="body" idx="1"/>
          </p:nvPr>
        </p:nvSpPr>
        <p:spPr/>
        <p:txBody>
          <a:bodyPr/>
          <a:lstStyle/>
          <a:p>
            <a:endParaRPr lang="fr-FR"/>
          </a:p>
        </p:txBody>
      </p:sp>
      <p:sp>
        <p:nvSpPr>
          <p:cNvPr id="2" name="Espace réservé du pied de page 1"/>
          <p:cNvSpPr>
            <a:spLocks noGrp="1"/>
          </p:cNvSpPr>
          <p:nvPr>
            <p:ph type="ftr" sz="quarter" idx="11"/>
          </p:nvPr>
        </p:nvSpPr>
        <p:spPr/>
        <p:txBody>
          <a:bodyPr/>
          <a:lstStyle/>
          <a:p>
            <a:r>
              <a:rPr lang="fr-FR" smtClean="0"/>
              <a:t>B. Nguyen – M2 IMIS/MIAGE – 2020-03-30</a:t>
            </a: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F22618EF-E68B-4879-A92E-BD702626C626}"/>
              </a:ext>
            </a:extLst>
          </p:cNvPr>
          <p:cNvSpPr>
            <a:spLocks noGrp="1"/>
          </p:cNvSpPr>
          <p:nvPr>
            <p:ph type="title"/>
          </p:nvPr>
        </p:nvSpPr>
        <p:spPr/>
        <p:txBody>
          <a:bodyPr/>
          <a:lstStyle/>
          <a:p>
            <a:r>
              <a:rPr lang="en-GB" dirty="0"/>
              <a:t>Techniques </a:t>
            </a:r>
            <a:r>
              <a:rPr lang="en-GB" dirty="0" err="1"/>
              <a:t>classiques</a:t>
            </a:r>
            <a:r>
              <a:rPr lang="en-GB" dirty="0"/>
              <a:t> </a:t>
            </a:r>
            <a:r>
              <a:rPr lang="en-GB" dirty="0" err="1"/>
              <a:t>d’anonymisation</a:t>
            </a:r>
            <a:endParaRPr lang="en-GB" dirty="0"/>
          </a:p>
        </p:txBody>
      </p:sp>
      <p:sp>
        <p:nvSpPr>
          <p:cNvPr id="4" name="Espace réservé du texte 3">
            <a:extLst>
              <a:ext uri="{FF2B5EF4-FFF2-40B4-BE49-F238E27FC236}">
                <a16:creationId xmlns:a16="http://schemas.microsoft.com/office/drawing/2014/main" xmlns="" id="{AB5ED3D5-C9AB-46B0-AE54-AD50399AA78A}"/>
              </a:ext>
            </a:extLst>
          </p:cNvPr>
          <p:cNvSpPr>
            <a:spLocks noGrp="1"/>
          </p:cNvSpPr>
          <p:nvPr>
            <p:ph type="body" idx="1"/>
          </p:nvPr>
        </p:nvSpPr>
        <p:spPr/>
        <p:txBody>
          <a:bodyPr>
            <a:normAutofit/>
          </a:bodyPr>
          <a:lstStyle/>
          <a:p>
            <a:r>
              <a:rPr lang="en-GB" dirty="0"/>
              <a:t>Des multiples </a:t>
            </a:r>
            <a:r>
              <a:rPr lang="en-GB" dirty="0" err="1"/>
              <a:t>modèles</a:t>
            </a:r>
            <a:r>
              <a:rPr lang="en-GB" dirty="0"/>
              <a:t> </a:t>
            </a:r>
            <a:r>
              <a:rPr lang="en-GB" dirty="0" err="1"/>
              <a:t>d’anonymat</a:t>
            </a:r>
            <a:r>
              <a:rPr lang="en-GB" dirty="0"/>
              <a:t> : L-</a:t>
            </a:r>
            <a:r>
              <a:rPr lang="en-GB" dirty="0" err="1"/>
              <a:t>diversité</a:t>
            </a:r>
            <a:r>
              <a:rPr lang="en-GB" dirty="0"/>
              <a:t>, T-closeness, PRAM, </a:t>
            </a:r>
            <a:r>
              <a:rPr lang="en-GB" dirty="0" err="1"/>
              <a:t>Echantillonnage</a:t>
            </a:r>
            <a:r>
              <a:rPr lang="en-GB" dirty="0"/>
              <a:t>, Differential Privacy …</a:t>
            </a:r>
          </a:p>
        </p:txBody>
      </p:sp>
      <p:sp>
        <p:nvSpPr>
          <p:cNvPr id="2" name="Espace réservé du pied de page 1">
            <a:extLst>
              <a:ext uri="{FF2B5EF4-FFF2-40B4-BE49-F238E27FC236}">
                <a16:creationId xmlns:a16="http://schemas.microsoft.com/office/drawing/2014/main" xmlns="" id="{4C33D46E-A75F-4A95-9715-A23A65ED280D}"/>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33674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33CED7-8FEC-47B9-A2AE-3E1D19877CA3}"/>
              </a:ext>
            </a:extLst>
          </p:cNvPr>
          <p:cNvSpPr txBox="1">
            <a:spLocks noGrp="1"/>
          </p:cNvSpPr>
          <p:nvPr>
            <p:ph type="title" idx="4294967295"/>
          </p:nvPr>
        </p:nvSpPr>
        <p:spPr>
          <a:xfrm>
            <a:off x="838200" y="365125"/>
            <a:ext cx="10515600" cy="943413"/>
          </a:xfrm>
        </p:spPr>
        <p:txBody>
          <a:bodyPr>
            <a:normAutofit fontScale="90000"/>
          </a:bodyPr>
          <a:lstStyle/>
          <a:p>
            <a:pPr lvl="0" algn="r"/>
            <a:r>
              <a:rPr lang="en-GB" dirty="0"/>
              <a:t>GDPR, </a:t>
            </a:r>
            <a:r>
              <a:rPr lang="en-GB" dirty="0" err="1"/>
              <a:t>données</a:t>
            </a:r>
            <a:r>
              <a:rPr lang="en-GB" dirty="0"/>
              <a:t>, et </a:t>
            </a:r>
            <a:r>
              <a:rPr lang="en-GB" dirty="0" err="1"/>
              <a:t>personne</a:t>
            </a:r>
            <a:r>
              <a:rPr lang="en-GB" dirty="0"/>
              <a:t> physique identifiable</a:t>
            </a:r>
            <a:br>
              <a:rPr lang="en-GB" dirty="0"/>
            </a:br>
            <a:r>
              <a:rPr lang="en-GB" i="1" dirty="0"/>
              <a:t>i.e. pas </a:t>
            </a:r>
            <a:r>
              <a:rPr lang="en-GB" i="1" dirty="0" err="1"/>
              <a:t>anonyme</a:t>
            </a:r>
            <a:endParaRPr lang="en-GB" i="1" dirty="0"/>
          </a:p>
        </p:txBody>
      </p:sp>
      <p:sp>
        <p:nvSpPr>
          <p:cNvPr id="3" name="Sous-titre 2">
            <a:extLst>
              <a:ext uri="{FF2B5EF4-FFF2-40B4-BE49-F238E27FC236}">
                <a16:creationId xmlns:a16="http://schemas.microsoft.com/office/drawing/2014/main" xmlns="" id="{AB71B58D-C7E2-4B7D-87CD-92A03F80C8E8}"/>
              </a:ext>
            </a:extLst>
          </p:cNvPr>
          <p:cNvSpPr txBox="1">
            <a:spLocks noGrp="1"/>
          </p:cNvSpPr>
          <p:nvPr>
            <p:ph type="subTitle" idx="4294967295"/>
          </p:nvPr>
        </p:nvSpPr>
        <p:spPr>
          <a:xfrm>
            <a:off x="1524000" y="1004401"/>
            <a:ext cx="9144000" cy="5938199"/>
          </a:xfrm>
        </p:spPr>
        <p:txBody>
          <a:bodyPr vert="horz" lIns="0" tIns="0" rIns="0" bIns="0" rtlCol="0">
            <a:norm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1" dirty="0"/>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b="1" dirty="0" err="1"/>
              <a:t>Considérant</a:t>
            </a:r>
            <a:r>
              <a:rPr lang="en-GB" sz="2400" b="1" dirty="0"/>
              <a:t> 26</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1" dirty="0"/>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i="1" dirty="0"/>
              <a:t>Il y a lieu </a:t>
            </a:r>
            <a:r>
              <a:rPr lang="en-GB" sz="2400" i="1" dirty="0" err="1"/>
              <a:t>d'appliquer</a:t>
            </a:r>
            <a:r>
              <a:rPr lang="en-GB" sz="2400" i="1" dirty="0"/>
              <a:t> les </a:t>
            </a:r>
            <a:r>
              <a:rPr lang="en-GB" sz="2400" i="1" dirty="0" err="1"/>
              <a:t>principes</a:t>
            </a:r>
            <a:r>
              <a:rPr lang="en-GB" sz="2400" i="1" dirty="0"/>
              <a:t> </a:t>
            </a:r>
            <a:r>
              <a:rPr lang="en-GB" sz="2400" i="1" dirty="0" err="1"/>
              <a:t>relatifs</a:t>
            </a:r>
            <a:r>
              <a:rPr lang="en-GB" sz="2400" i="1" dirty="0"/>
              <a:t> à la protection des </a:t>
            </a:r>
            <a:r>
              <a:rPr lang="en-GB" sz="2400" i="1" dirty="0" err="1"/>
              <a:t>données</a:t>
            </a:r>
            <a:r>
              <a:rPr lang="en-GB" sz="2400" i="1" dirty="0"/>
              <a:t> à </a:t>
            </a:r>
            <a:r>
              <a:rPr lang="en-GB" sz="2400" i="1" dirty="0" err="1"/>
              <a:t>toute</a:t>
            </a:r>
            <a:r>
              <a:rPr lang="en-GB" sz="2400" i="1" dirty="0"/>
              <a:t> information </a:t>
            </a:r>
            <a:r>
              <a:rPr lang="en-GB" sz="2400" i="1" dirty="0" err="1"/>
              <a:t>concernant</a:t>
            </a:r>
            <a:r>
              <a:rPr lang="en-GB" sz="2400" i="1" dirty="0"/>
              <a:t> </a:t>
            </a:r>
            <a:r>
              <a:rPr lang="en-GB" sz="2400" i="1" dirty="0" err="1"/>
              <a:t>une</a:t>
            </a:r>
            <a:r>
              <a:rPr lang="en-GB" sz="2400" i="1" dirty="0"/>
              <a:t> </a:t>
            </a:r>
            <a:r>
              <a:rPr lang="en-GB" sz="2400" i="1" dirty="0" err="1"/>
              <a:t>personne</a:t>
            </a:r>
            <a:r>
              <a:rPr lang="en-GB" sz="2400" i="1" dirty="0"/>
              <a:t> physique </a:t>
            </a:r>
            <a:r>
              <a:rPr lang="en-GB" sz="2400" i="1" dirty="0" err="1"/>
              <a:t>identifiée</a:t>
            </a:r>
            <a:r>
              <a:rPr lang="en-GB" sz="2400" i="1" dirty="0"/>
              <a:t> </a:t>
            </a:r>
            <a:r>
              <a:rPr lang="en-GB" sz="2400" i="1" dirty="0" err="1"/>
              <a:t>ou</a:t>
            </a:r>
            <a:r>
              <a:rPr lang="en-GB" sz="2400" i="1" dirty="0"/>
              <a:t> identifiable. Les </a:t>
            </a:r>
            <a:r>
              <a:rPr lang="en-GB" sz="2400" i="1" dirty="0" err="1"/>
              <a:t>données</a:t>
            </a:r>
            <a:r>
              <a:rPr lang="en-GB" sz="2400" i="1" dirty="0"/>
              <a:t> à </a:t>
            </a:r>
            <a:r>
              <a:rPr lang="en-GB" sz="2400" i="1" dirty="0" err="1"/>
              <a:t>caractère</a:t>
            </a:r>
            <a:r>
              <a:rPr lang="en-GB" sz="2400" i="1" dirty="0"/>
              <a:t> personnel qui </a:t>
            </a:r>
            <a:r>
              <a:rPr lang="en-GB" sz="2400" i="1" dirty="0" err="1"/>
              <a:t>ont</a:t>
            </a:r>
            <a:r>
              <a:rPr lang="en-GB" sz="2400" i="1" dirty="0"/>
              <a:t> fait </a:t>
            </a:r>
            <a:r>
              <a:rPr lang="en-GB" sz="2400" i="1" dirty="0" err="1"/>
              <a:t>l'objet</a:t>
            </a:r>
            <a:r>
              <a:rPr lang="en-GB" sz="2400" i="1" dirty="0"/>
              <a:t> </a:t>
            </a:r>
            <a:r>
              <a:rPr lang="en-GB" sz="2400" i="1" dirty="0" err="1"/>
              <a:t>d'une</a:t>
            </a:r>
            <a:r>
              <a:rPr lang="en-GB" sz="2400" i="1" dirty="0"/>
              <a:t> pseudonymisation et qui </a:t>
            </a:r>
            <a:r>
              <a:rPr lang="en-GB" sz="2400" i="1" dirty="0" err="1"/>
              <a:t>pourraient</a:t>
            </a:r>
            <a:r>
              <a:rPr lang="en-GB" sz="2400" i="1" dirty="0"/>
              <a:t> </a:t>
            </a:r>
            <a:r>
              <a:rPr lang="en-GB" sz="2400" i="1" dirty="0" err="1"/>
              <a:t>être</a:t>
            </a:r>
            <a:r>
              <a:rPr lang="en-GB" sz="2400" i="1" dirty="0"/>
              <a:t> </a:t>
            </a:r>
            <a:r>
              <a:rPr lang="en-GB" sz="2400" i="1" dirty="0" err="1"/>
              <a:t>attribuées</a:t>
            </a:r>
            <a:r>
              <a:rPr lang="en-GB" sz="2400" i="1" dirty="0"/>
              <a:t> à </a:t>
            </a:r>
            <a:r>
              <a:rPr lang="en-GB" sz="2400" i="1" dirty="0" err="1"/>
              <a:t>une</a:t>
            </a:r>
            <a:r>
              <a:rPr lang="en-GB" sz="2400" i="1" dirty="0"/>
              <a:t> </a:t>
            </a:r>
            <a:r>
              <a:rPr lang="en-GB" sz="2400" i="1" dirty="0" err="1"/>
              <a:t>personne</a:t>
            </a:r>
            <a:r>
              <a:rPr lang="en-GB" sz="2400" i="1" dirty="0"/>
              <a:t> physique par le </a:t>
            </a:r>
            <a:r>
              <a:rPr lang="en-GB" sz="2400" i="1" dirty="0" err="1"/>
              <a:t>recours</a:t>
            </a:r>
            <a:r>
              <a:rPr lang="en-GB" sz="2400" i="1" dirty="0"/>
              <a:t> à des </a:t>
            </a:r>
            <a:r>
              <a:rPr lang="en-GB" sz="2400" i="1" dirty="0" err="1"/>
              <a:t>informations</a:t>
            </a:r>
            <a:r>
              <a:rPr lang="en-GB" sz="2400" i="1" dirty="0"/>
              <a:t> </a:t>
            </a:r>
            <a:r>
              <a:rPr lang="en-GB" sz="2400" i="1" dirty="0" err="1"/>
              <a:t>supplémentaires</a:t>
            </a:r>
            <a:r>
              <a:rPr lang="en-GB" sz="2400" i="1" dirty="0"/>
              <a:t> </a:t>
            </a:r>
            <a:r>
              <a:rPr lang="en-GB" sz="2400" i="1" dirty="0" err="1"/>
              <a:t>devraient</a:t>
            </a:r>
            <a:r>
              <a:rPr lang="en-GB" sz="2400" i="1" dirty="0"/>
              <a:t> </a:t>
            </a:r>
            <a:r>
              <a:rPr lang="en-GB" sz="2400" i="1" dirty="0" err="1"/>
              <a:t>être</a:t>
            </a:r>
            <a:r>
              <a:rPr lang="en-GB" sz="2400" i="1" dirty="0"/>
              <a:t> </a:t>
            </a:r>
            <a:r>
              <a:rPr lang="en-GB" sz="2400" i="1" dirty="0" err="1"/>
              <a:t>considérées</a:t>
            </a:r>
            <a:r>
              <a:rPr lang="en-GB" sz="2400" i="1" dirty="0"/>
              <a:t> </a:t>
            </a:r>
            <a:r>
              <a:rPr lang="en-GB" sz="2400" i="1" dirty="0" err="1"/>
              <a:t>comme</a:t>
            </a:r>
            <a:r>
              <a:rPr lang="en-GB" sz="2400" i="1" dirty="0"/>
              <a:t> des </a:t>
            </a:r>
            <a:r>
              <a:rPr lang="en-GB" sz="2400" i="1" dirty="0" err="1"/>
              <a:t>informations</a:t>
            </a:r>
            <a:r>
              <a:rPr lang="en-GB" sz="2400" i="1" dirty="0"/>
              <a:t> </a:t>
            </a:r>
            <a:r>
              <a:rPr lang="en-GB" sz="2400" i="1" dirty="0" err="1"/>
              <a:t>concernant</a:t>
            </a:r>
            <a:r>
              <a:rPr lang="en-GB" sz="2400" i="1" dirty="0"/>
              <a:t> </a:t>
            </a:r>
            <a:r>
              <a:rPr lang="en-GB" sz="2400" i="1" dirty="0" err="1"/>
              <a:t>une</a:t>
            </a:r>
            <a:r>
              <a:rPr lang="en-GB" sz="2400" i="1" dirty="0"/>
              <a:t> </a:t>
            </a:r>
            <a:r>
              <a:rPr lang="en-GB" sz="2400" i="1" dirty="0" err="1"/>
              <a:t>personne</a:t>
            </a:r>
            <a:r>
              <a:rPr lang="en-GB" sz="2400" i="1" dirty="0"/>
              <a:t> physique identifiable. </a:t>
            </a:r>
            <a:r>
              <a:rPr lang="en-GB" sz="2400" dirty="0"/>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i="1" dirty="0"/>
          </a:p>
          <a:p>
            <a:pPr marL="342900" indent="-342900">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a:t>Conditions </a:t>
            </a:r>
            <a:r>
              <a:rPr lang="en-GB" sz="2400" dirty="0" err="1"/>
              <a:t>d’application</a:t>
            </a:r>
            <a:r>
              <a:rPr lang="en-GB" sz="2400" dirty="0"/>
              <a:t> du </a:t>
            </a:r>
            <a:r>
              <a:rPr lang="en-GB" sz="2400" dirty="0" err="1"/>
              <a:t>règlement</a:t>
            </a:r>
            <a:endParaRPr lang="en-GB" sz="2400" dirty="0"/>
          </a:p>
          <a:p>
            <a:pPr marL="342900" indent="-342900">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a:t>Pseudonymisation</a:t>
            </a:r>
          </a:p>
        </p:txBody>
      </p:sp>
      <p:sp>
        <p:nvSpPr>
          <p:cNvPr id="4" name="Rectangle 3">
            <a:extLst>
              <a:ext uri="{FF2B5EF4-FFF2-40B4-BE49-F238E27FC236}">
                <a16:creationId xmlns:a16="http://schemas.microsoft.com/office/drawing/2014/main" xmlns="" id="{CE2011AF-B890-4DA2-A09C-7C40B5D2C8A1}"/>
              </a:ext>
            </a:extLst>
          </p:cNvPr>
          <p:cNvSpPr/>
          <p:nvPr/>
        </p:nvSpPr>
        <p:spPr>
          <a:xfrm>
            <a:off x="1282045" y="1918252"/>
            <a:ext cx="9385955" cy="2908272"/>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Espace réservé du pied de page 4"/>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61501326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AB477B85-4646-447C-8921-30D3073A1478}"/>
              </a:ext>
            </a:extLst>
          </p:cNvPr>
          <p:cNvSpPr/>
          <p:nvPr/>
        </p:nvSpPr>
        <p:spPr>
          <a:xfrm>
            <a:off x="1981200" y="27432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dirty="0">
                <a:solidFill>
                  <a:srgbClr val="000000"/>
                </a:solidFill>
                <a:latin typeface="Calibri" pitchFamily="34"/>
                <a:ea typeface="Microsoft YaHei" pitchFamily="2"/>
                <a:cs typeface="Microsoft YaHei" pitchFamily="2"/>
              </a:rPr>
              <a:t>Principal problème du </a:t>
            </a:r>
            <a:r>
              <a:rPr lang="fr-FR" sz="4400" i="1" dirty="0">
                <a:solidFill>
                  <a:srgbClr val="000000"/>
                </a:solidFill>
                <a:latin typeface="Calibri" pitchFamily="34"/>
                <a:ea typeface="Microsoft YaHei" pitchFamily="2"/>
                <a:cs typeface="Microsoft YaHei" pitchFamily="2"/>
              </a:rPr>
              <a:t>k</a:t>
            </a:r>
            <a:r>
              <a:rPr lang="fr-FR" sz="4400" dirty="0">
                <a:solidFill>
                  <a:srgbClr val="000000"/>
                </a:solidFill>
                <a:latin typeface="Calibri" pitchFamily="34"/>
                <a:ea typeface="Microsoft YaHei" pitchFamily="2"/>
                <a:cs typeface="Microsoft YaHei" pitchFamily="2"/>
              </a:rPr>
              <a:t>-anonymat</a:t>
            </a:r>
          </a:p>
        </p:txBody>
      </p:sp>
      <p:sp>
        <p:nvSpPr>
          <p:cNvPr id="3" name="Forme libre : forme 2">
            <a:extLst>
              <a:ext uri="{FF2B5EF4-FFF2-40B4-BE49-F238E27FC236}">
                <a16:creationId xmlns:a16="http://schemas.microsoft.com/office/drawing/2014/main" xmlns="" id="{707A6C6E-2582-4F51-B2B1-12C0581299A3}"/>
              </a:ext>
            </a:extLst>
          </p:cNvPr>
          <p:cNvSpPr/>
          <p:nvPr/>
        </p:nvSpPr>
        <p:spPr>
          <a:xfrm>
            <a:off x="1981200" y="159984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marL="342720" indent="-341280">
              <a:spcBef>
                <a:spcPts val="799"/>
              </a:spcBef>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sz="3200" dirty="0">
                <a:solidFill>
                  <a:srgbClr val="000000"/>
                </a:solidFill>
                <a:latin typeface="Calibri" pitchFamily="34"/>
                <a:ea typeface="Microsoft YaHei" pitchFamily="2"/>
                <a:cs typeface="Microsoft YaHei" pitchFamily="2"/>
              </a:rPr>
              <a:t>	Et si les valeurs sensibles sont toutes les mêmes ?	</a:t>
            </a:r>
          </a:p>
          <a:p>
            <a:pPr marL="341280" indent="-341280">
              <a:spcBef>
                <a:spcPts val="799"/>
              </a:spcBef>
              <a:tabLst>
                <a:tab pos="341280" algn="l"/>
                <a:tab pos="1255680" algn="l"/>
                <a:tab pos="2170080" algn="l"/>
                <a:tab pos="3084479" algn="l"/>
                <a:tab pos="3998880" algn="l"/>
                <a:tab pos="4913280" algn="l"/>
                <a:tab pos="5827679" algn="l"/>
                <a:tab pos="6742079" algn="l"/>
                <a:tab pos="7656480" algn="l"/>
                <a:tab pos="8570880" algn="l"/>
                <a:tab pos="9485280" algn="l"/>
                <a:tab pos="10399680" algn="l"/>
              </a:tabLst>
            </a:pPr>
            <a:endParaRPr lang="fr-FR" sz="3200" dirty="0">
              <a:solidFill>
                <a:srgbClr val="000000"/>
              </a:solidFill>
              <a:latin typeface="Calibri" pitchFamily="34"/>
              <a:ea typeface="Microsoft YaHei" pitchFamily="2"/>
              <a:cs typeface="Microsoft YaHei" pitchFamily="2"/>
            </a:endParaRPr>
          </a:p>
        </p:txBody>
      </p:sp>
      <p:sp>
        <p:nvSpPr>
          <p:cNvPr id="4" name="Forme libre : forme 3">
            <a:extLst>
              <a:ext uri="{FF2B5EF4-FFF2-40B4-BE49-F238E27FC236}">
                <a16:creationId xmlns:a16="http://schemas.microsoft.com/office/drawing/2014/main" xmlns="" id="{89A97D56-EB7E-457C-9069-F7274B3678A5}"/>
              </a:ext>
            </a:extLst>
          </p:cNvPr>
          <p:cNvSpPr/>
          <p:nvPr/>
        </p:nvSpPr>
        <p:spPr>
          <a:xfrm>
            <a:off x="2174520" y="3804840"/>
            <a:ext cx="3206880"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Sue	</a:t>
            </a:r>
            <a:r>
              <a:rPr lang="fr-FR" sz="1600">
                <a:solidFill>
                  <a:srgbClr val="000000"/>
                </a:solidFill>
                <a:latin typeface="Arial" pitchFamily="2"/>
                <a:ea typeface="Microsoft YaHei" pitchFamily="2"/>
                <a:cs typeface="Arial" pitchFamily="2"/>
              </a:rPr>
              <a:t>18000	22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Pat 	</a:t>
            </a:r>
            <a:r>
              <a:rPr lang="fr-FR" sz="1600">
                <a:solidFill>
                  <a:srgbClr val="000000"/>
                </a:solidFill>
                <a:latin typeface="Arial" pitchFamily="2"/>
                <a:ea typeface="Microsoft YaHei" pitchFamily="2"/>
                <a:cs typeface="Arial" pitchFamily="2"/>
              </a:rPr>
              <a:t>69000	27	70  </a:t>
            </a:r>
            <a:r>
              <a:rPr lang="fr-FR" sz="1600" i="1">
                <a:solidFill>
                  <a:srgbClr val="000000"/>
                </a:solidFill>
                <a:latin typeface="Arial" pitchFamily="2"/>
                <a:ea typeface="Microsoft YaHei" pitchFamily="2"/>
                <a:cs typeface="Arial" pitchFamily="2"/>
              </a:rPr>
              <a:t>Bob	</a:t>
            </a:r>
            <a:r>
              <a:rPr lang="fr-FR" sz="1600">
                <a:solidFill>
                  <a:srgbClr val="000000"/>
                </a:solidFill>
                <a:latin typeface="Arial" pitchFamily="2"/>
                <a:ea typeface="Microsoft YaHei" pitchFamily="2"/>
                <a:cs typeface="Arial" pitchFamily="2"/>
              </a:rPr>
              <a:t>18500	21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Bill	</a:t>
            </a:r>
            <a:r>
              <a:rPr lang="fr-FR" sz="1600">
                <a:solidFill>
                  <a:srgbClr val="000000"/>
                </a:solidFill>
                <a:latin typeface="Arial" pitchFamily="2"/>
                <a:ea typeface="Microsoft YaHei" pitchFamily="2"/>
                <a:cs typeface="Arial" pitchFamily="2"/>
              </a:rPr>
              <a:t>18510	20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Dan	</a:t>
            </a:r>
            <a:r>
              <a:rPr lang="fr-FR" sz="1600">
                <a:solidFill>
                  <a:srgbClr val="000000"/>
                </a:solidFill>
                <a:latin typeface="Arial" pitchFamily="2"/>
                <a:ea typeface="Microsoft YaHei" pitchFamily="2"/>
                <a:cs typeface="Arial" pitchFamily="2"/>
              </a:rPr>
              <a:t>69100	26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solidFill>
                  <a:srgbClr val="000000"/>
                </a:solidFill>
                <a:latin typeface="Arial" pitchFamily="2"/>
                <a:ea typeface="Microsoft YaHei" pitchFamily="2"/>
                <a:cs typeface="Arial" pitchFamily="2"/>
              </a:rPr>
              <a:t>Sam	</a:t>
            </a:r>
            <a:r>
              <a:rPr lang="fr-FR" sz="1600">
                <a:solidFill>
                  <a:srgbClr val="000000"/>
                </a:solidFill>
                <a:latin typeface="Arial" pitchFamily="2"/>
                <a:ea typeface="Microsoft YaHei" pitchFamily="2"/>
                <a:cs typeface="Arial" pitchFamily="2"/>
              </a:rPr>
              <a:t>69300	28	70</a:t>
            </a:r>
          </a:p>
        </p:txBody>
      </p:sp>
      <p:sp>
        <p:nvSpPr>
          <p:cNvPr id="5" name="Forme libre : forme 4">
            <a:extLst>
              <a:ext uri="{FF2B5EF4-FFF2-40B4-BE49-F238E27FC236}">
                <a16:creationId xmlns:a16="http://schemas.microsoft.com/office/drawing/2014/main" xmlns="" id="{1DD59663-3E9A-485D-A837-416E1CEF8DB9}"/>
              </a:ext>
            </a:extLst>
          </p:cNvPr>
          <p:cNvSpPr/>
          <p:nvPr/>
        </p:nvSpPr>
        <p:spPr>
          <a:xfrm>
            <a:off x="2185680" y="3428640"/>
            <a:ext cx="3195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Microsoft YaHei" pitchFamily="2"/>
                <a:cs typeface="Arial" pitchFamily="2"/>
              </a:rPr>
              <a:t>Nom	</a:t>
            </a:r>
            <a:r>
              <a:rPr lang="fr-FR" sz="1600" b="1" dirty="0">
                <a:solidFill>
                  <a:srgbClr val="000000"/>
                </a:solidFill>
                <a:latin typeface="Arial" pitchFamily="2"/>
                <a:ea typeface="Microsoft YaHei" pitchFamily="2"/>
                <a:cs typeface="Arial" pitchFamily="2"/>
              </a:rPr>
              <a:t>CP	Age    C.E.</a:t>
            </a:r>
          </a:p>
        </p:txBody>
      </p:sp>
      <p:sp>
        <p:nvSpPr>
          <p:cNvPr id="6" name="Forme libre : forme 5">
            <a:extLst>
              <a:ext uri="{FF2B5EF4-FFF2-40B4-BE49-F238E27FC236}">
                <a16:creationId xmlns:a16="http://schemas.microsoft.com/office/drawing/2014/main" xmlns="" id="{27281D2B-7F21-4B33-8E51-88048F075ADC}"/>
              </a:ext>
            </a:extLst>
          </p:cNvPr>
          <p:cNvSpPr/>
          <p:nvPr/>
        </p:nvSpPr>
        <p:spPr>
          <a:xfrm>
            <a:off x="2104680" y="328536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7" name="Forme libre : forme 6">
            <a:extLst>
              <a:ext uri="{FF2B5EF4-FFF2-40B4-BE49-F238E27FC236}">
                <a16:creationId xmlns:a16="http://schemas.microsoft.com/office/drawing/2014/main" xmlns="" id="{BAD58F32-4950-4904-BDBF-3F675E9B905D}"/>
              </a:ext>
            </a:extLst>
          </p:cNvPr>
          <p:cNvSpPr/>
          <p:nvPr/>
        </p:nvSpPr>
        <p:spPr>
          <a:xfrm>
            <a:off x="2745840" y="5435280"/>
            <a:ext cx="214632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Données brutes</a:t>
            </a:r>
          </a:p>
        </p:txBody>
      </p:sp>
      <p:sp>
        <p:nvSpPr>
          <p:cNvPr id="8" name="Forme libre : forme 7">
            <a:extLst>
              <a:ext uri="{FF2B5EF4-FFF2-40B4-BE49-F238E27FC236}">
                <a16:creationId xmlns:a16="http://schemas.microsoft.com/office/drawing/2014/main" xmlns="" id="{08EAB7B3-A940-418B-A1AD-052047C77E0F}"/>
              </a:ext>
            </a:extLst>
          </p:cNvPr>
          <p:cNvSpPr/>
          <p:nvPr/>
        </p:nvSpPr>
        <p:spPr>
          <a:xfrm>
            <a:off x="7022640" y="3804840"/>
            <a:ext cx="3206880"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	Cher	[20-24]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	Rhône	[25-29]	70     	Cher	[20-24]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	Cher	[20-24] 	60	Rhône	[25-29]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solidFill>
                  <a:srgbClr val="000000"/>
                </a:solidFill>
                <a:latin typeface="Arial" pitchFamily="2"/>
                <a:ea typeface="Microsoft YaHei" pitchFamily="2"/>
                <a:cs typeface="Arial" pitchFamily="2"/>
              </a:rPr>
              <a:t>	Rhône	[25-29] 	70</a:t>
            </a:r>
          </a:p>
        </p:txBody>
      </p:sp>
      <p:sp>
        <p:nvSpPr>
          <p:cNvPr id="9" name="Forme libre : forme 8">
            <a:extLst>
              <a:ext uri="{FF2B5EF4-FFF2-40B4-BE49-F238E27FC236}">
                <a16:creationId xmlns:a16="http://schemas.microsoft.com/office/drawing/2014/main" xmlns="" id="{37109578-A533-408F-8B8F-F7170E5F045C}"/>
              </a:ext>
            </a:extLst>
          </p:cNvPr>
          <p:cNvSpPr/>
          <p:nvPr/>
        </p:nvSpPr>
        <p:spPr>
          <a:xfrm>
            <a:off x="7033800" y="3428640"/>
            <a:ext cx="3195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Microsoft YaHei" pitchFamily="2"/>
                <a:cs typeface="Arial" pitchFamily="2"/>
              </a:rPr>
              <a:t>	</a:t>
            </a:r>
            <a:r>
              <a:rPr lang="fr-FR" sz="1600" b="1" dirty="0">
                <a:solidFill>
                  <a:srgbClr val="000000"/>
                </a:solidFill>
                <a:latin typeface="Arial" pitchFamily="2"/>
                <a:ea typeface="Microsoft YaHei" pitchFamily="2"/>
                <a:cs typeface="Arial" pitchFamily="2"/>
              </a:rPr>
              <a:t>CP	Age    C.E.</a:t>
            </a:r>
          </a:p>
        </p:txBody>
      </p:sp>
      <p:sp>
        <p:nvSpPr>
          <p:cNvPr id="10" name="Forme libre : forme 9">
            <a:extLst>
              <a:ext uri="{FF2B5EF4-FFF2-40B4-BE49-F238E27FC236}">
                <a16:creationId xmlns:a16="http://schemas.microsoft.com/office/drawing/2014/main" xmlns="" id="{9EFB0F77-1977-4027-866F-37C738A7EFD9}"/>
              </a:ext>
            </a:extLst>
          </p:cNvPr>
          <p:cNvSpPr/>
          <p:nvPr/>
        </p:nvSpPr>
        <p:spPr>
          <a:xfrm>
            <a:off x="6952800" y="328536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Forme libre : forme 10">
            <a:extLst>
              <a:ext uri="{FF2B5EF4-FFF2-40B4-BE49-F238E27FC236}">
                <a16:creationId xmlns:a16="http://schemas.microsoft.com/office/drawing/2014/main" xmlns="" id="{6E8015DA-F9E5-4024-803E-DD3AED30C307}"/>
              </a:ext>
            </a:extLst>
          </p:cNvPr>
          <p:cNvSpPr/>
          <p:nvPr/>
        </p:nvSpPr>
        <p:spPr>
          <a:xfrm>
            <a:off x="7239000" y="5435280"/>
            <a:ext cx="250200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Données anonymes</a:t>
            </a:r>
          </a:p>
        </p:txBody>
      </p:sp>
      <p:sp>
        <p:nvSpPr>
          <p:cNvPr id="12" name="Forme libre : forme 11">
            <a:extLst>
              <a:ext uri="{FF2B5EF4-FFF2-40B4-BE49-F238E27FC236}">
                <a16:creationId xmlns:a16="http://schemas.microsoft.com/office/drawing/2014/main" xmlns="" id="{93B479B9-529A-47EA-9CED-AE60CCD6707E}"/>
              </a:ext>
            </a:extLst>
          </p:cNvPr>
          <p:cNvSpPr/>
          <p:nvPr/>
        </p:nvSpPr>
        <p:spPr>
          <a:xfrm>
            <a:off x="1708085" y="5945195"/>
            <a:ext cx="8592715" cy="4007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dirty="0">
                <a:solidFill>
                  <a:srgbClr val="000000"/>
                </a:solidFill>
                <a:latin typeface="Wingdings" pitchFamily="2"/>
                <a:ea typeface="Wingdings" pitchFamily="2"/>
                <a:cs typeface="Wingdings" pitchFamily="2"/>
              </a:rPr>
              <a:t></a:t>
            </a:r>
            <a:r>
              <a:rPr lang="fr-FR" sz="1990" dirty="0">
                <a:solidFill>
                  <a:srgbClr val="000000"/>
                </a:solidFill>
                <a:latin typeface="Arial" pitchFamily="2"/>
                <a:ea typeface="Microsoft YaHei" pitchFamily="2"/>
                <a:cs typeface="Arial" pitchFamily="2"/>
              </a:rPr>
              <a:t> La consommation électrique d’un habitant du Rhône est 70kWh / mois !</a:t>
            </a:r>
          </a:p>
        </p:txBody>
      </p:sp>
      <p:sp>
        <p:nvSpPr>
          <p:cNvPr id="13" name="Espace réservé du pied de page 12">
            <a:extLst>
              <a:ext uri="{FF2B5EF4-FFF2-40B4-BE49-F238E27FC236}">
                <a16:creationId xmlns:a16="http://schemas.microsoft.com/office/drawing/2014/main" xmlns="" id="{41B65AE6-8820-4348-B226-013CF06BD4EB}"/>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403767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CFE15946-DCEB-47E9-B69F-A24A4CB6660D}"/>
              </a:ext>
            </a:extLst>
          </p:cNvPr>
          <p:cNvSpPr/>
          <p:nvPr/>
        </p:nvSpPr>
        <p:spPr>
          <a:xfrm>
            <a:off x="1981200" y="27432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noAutofit/>
          </a:bodyPr>
          <a:lstStyle/>
          <a:p>
            <a:pPr algn="ctr"/>
            <a:r>
              <a:rPr lang="fr-FR" sz="4400" dirty="0">
                <a:latin typeface="Calibri" pitchFamily="34"/>
                <a:ea typeface="Microsoft YaHei" pitchFamily="2"/>
                <a:cs typeface="Microsoft YaHei" pitchFamily="2"/>
              </a:rPr>
              <a:t>L-diversité </a:t>
            </a:r>
            <a:br>
              <a:rPr lang="fr-FR" sz="4400" dirty="0">
                <a:latin typeface="Calibri" pitchFamily="34"/>
                <a:ea typeface="Microsoft YaHei" pitchFamily="2"/>
                <a:cs typeface="Microsoft YaHei" pitchFamily="2"/>
              </a:rPr>
            </a:br>
            <a:r>
              <a:rPr lang="fr-FR" sz="3200" dirty="0">
                <a:latin typeface="Calibri" pitchFamily="34"/>
                <a:ea typeface="Microsoft YaHei" pitchFamily="2"/>
                <a:cs typeface="Microsoft YaHei" pitchFamily="2"/>
              </a:rPr>
              <a:t>[</a:t>
            </a:r>
            <a:r>
              <a:rPr lang="en-US" sz="3200" dirty="0" err="1">
                <a:latin typeface="Calibri" pitchFamily="34"/>
                <a:ea typeface="Microsoft YaHei" pitchFamily="2"/>
                <a:cs typeface="Microsoft YaHei" pitchFamily="2"/>
              </a:rPr>
              <a:t>Machanavajjhala</a:t>
            </a:r>
            <a:r>
              <a:rPr lang="en-US" sz="3200" dirty="0">
                <a:latin typeface="Calibri" pitchFamily="34"/>
                <a:ea typeface="Microsoft YaHei" pitchFamily="2"/>
                <a:cs typeface="Microsoft YaHei" pitchFamily="2"/>
              </a:rPr>
              <a:t> </a:t>
            </a:r>
            <a:r>
              <a:rPr lang="en-US" sz="3200" i="1" dirty="0">
                <a:latin typeface="Calibri" pitchFamily="34"/>
                <a:ea typeface="Microsoft YaHei" pitchFamily="2"/>
                <a:cs typeface="Microsoft YaHei" pitchFamily="2"/>
              </a:rPr>
              <a:t>et al. 06</a:t>
            </a:r>
            <a:r>
              <a:rPr lang="fr-FR" sz="3200" dirty="0">
                <a:latin typeface="Calibri" pitchFamily="34"/>
                <a:ea typeface="Microsoft YaHei" pitchFamily="2"/>
                <a:cs typeface="Microsoft YaHei" pitchFamily="2"/>
              </a:rPr>
              <a:t>]</a:t>
            </a:r>
          </a:p>
        </p:txBody>
      </p:sp>
      <p:sp>
        <p:nvSpPr>
          <p:cNvPr id="3" name="Forme libre : forme 2">
            <a:extLst>
              <a:ext uri="{FF2B5EF4-FFF2-40B4-BE49-F238E27FC236}">
                <a16:creationId xmlns:a16="http://schemas.microsoft.com/office/drawing/2014/main" xmlns="" id="{7EDBECE7-18A3-4541-97FF-F1EB92BB18B1}"/>
              </a:ext>
            </a:extLst>
          </p:cNvPr>
          <p:cNvSpPr/>
          <p:nvPr/>
        </p:nvSpPr>
        <p:spPr>
          <a:xfrm>
            <a:off x="2174520" y="2876041"/>
            <a:ext cx="320688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latin typeface="Arial" panose="020B0604020202020204" pitchFamily="34" charset="0"/>
                <a:ea typeface="Microsoft YaHei" pitchFamily="2"/>
                <a:cs typeface="Arial" panose="020B0604020202020204" pitchFamily="34" charset="0"/>
              </a:rPr>
              <a:t>Sue	</a:t>
            </a:r>
            <a:r>
              <a:rPr lang="fr-FR" sz="1600">
                <a:latin typeface="Arial" panose="020B0604020202020204" pitchFamily="34" charset="0"/>
                <a:ea typeface="Microsoft YaHei" pitchFamily="2"/>
                <a:cs typeface="Arial" panose="020B0604020202020204" pitchFamily="34" charset="0"/>
              </a:rPr>
              <a:t>18000	22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latin typeface="Arial" panose="020B0604020202020204" pitchFamily="34" charset="0"/>
                <a:ea typeface="Microsoft YaHei" pitchFamily="2"/>
                <a:cs typeface="Arial" panose="020B0604020202020204" pitchFamily="34" charset="0"/>
              </a:rPr>
              <a:t>Pat 	</a:t>
            </a:r>
            <a:r>
              <a:rPr lang="fr-FR" sz="1600">
                <a:latin typeface="Arial" panose="020B0604020202020204" pitchFamily="34" charset="0"/>
                <a:ea typeface="Microsoft YaHei" pitchFamily="2"/>
                <a:cs typeface="Arial" panose="020B0604020202020204" pitchFamily="34" charset="0"/>
              </a:rPr>
              <a:t>69000	27	70  </a:t>
            </a:r>
            <a:r>
              <a:rPr lang="fr-FR" sz="1600" i="1">
                <a:latin typeface="Arial" panose="020B0604020202020204" pitchFamily="34" charset="0"/>
                <a:ea typeface="Microsoft YaHei" pitchFamily="2"/>
                <a:cs typeface="Arial" panose="020B0604020202020204" pitchFamily="34" charset="0"/>
              </a:rPr>
              <a:t>Bob	</a:t>
            </a:r>
            <a:r>
              <a:rPr lang="fr-FR" sz="1600">
                <a:latin typeface="Arial" panose="020B0604020202020204" pitchFamily="34" charset="0"/>
                <a:ea typeface="Microsoft YaHei" pitchFamily="2"/>
                <a:cs typeface="Arial" panose="020B0604020202020204" pitchFamily="34" charset="0"/>
              </a:rPr>
              <a:t>18500	21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latin typeface="Arial" panose="020B0604020202020204" pitchFamily="34" charset="0"/>
                <a:ea typeface="Microsoft YaHei" pitchFamily="2"/>
                <a:cs typeface="Arial" panose="020B0604020202020204" pitchFamily="34" charset="0"/>
              </a:rPr>
              <a:t>Bill	</a:t>
            </a:r>
            <a:r>
              <a:rPr lang="fr-FR" sz="1600">
                <a:latin typeface="Arial" panose="020B0604020202020204" pitchFamily="34" charset="0"/>
                <a:ea typeface="Microsoft YaHei" pitchFamily="2"/>
                <a:cs typeface="Arial" panose="020B0604020202020204" pitchFamily="34" charset="0"/>
              </a:rPr>
              <a:t>18510	20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latin typeface="Arial" panose="020B0604020202020204" pitchFamily="34" charset="0"/>
                <a:ea typeface="Microsoft YaHei" pitchFamily="2"/>
                <a:cs typeface="Arial" panose="020B0604020202020204" pitchFamily="34" charset="0"/>
              </a:rPr>
              <a:t>Dan	</a:t>
            </a:r>
            <a:r>
              <a:rPr lang="fr-FR" sz="1600">
                <a:latin typeface="Arial" panose="020B0604020202020204" pitchFamily="34" charset="0"/>
                <a:ea typeface="Microsoft YaHei" pitchFamily="2"/>
                <a:cs typeface="Arial" panose="020B0604020202020204" pitchFamily="34" charset="0"/>
              </a:rPr>
              <a:t>69100	26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i="1">
                <a:latin typeface="Arial" panose="020B0604020202020204" pitchFamily="34" charset="0"/>
                <a:ea typeface="Microsoft YaHei" pitchFamily="2"/>
                <a:cs typeface="Arial" panose="020B0604020202020204" pitchFamily="34" charset="0"/>
              </a:rPr>
              <a:t>Sam	</a:t>
            </a:r>
            <a:r>
              <a:rPr lang="fr-FR" sz="1600">
                <a:latin typeface="Arial" panose="020B0604020202020204" pitchFamily="34" charset="0"/>
                <a:ea typeface="Microsoft YaHei" pitchFamily="2"/>
                <a:cs typeface="Arial" panose="020B0604020202020204" pitchFamily="34" charset="0"/>
              </a:rPr>
              <a:t>69300	28	70</a:t>
            </a:r>
          </a:p>
        </p:txBody>
      </p:sp>
      <p:sp>
        <p:nvSpPr>
          <p:cNvPr id="4" name="Forme libre : forme 3">
            <a:extLst>
              <a:ext uri="{FF2B5EF4-FFF2-40B4-BE49-F238E27FC236}">
                <a16:creationId xmlns:a16="http://schemas.microsoft.com/office/drawing/2014/main" xmlns="" id="{A41EDF7D-0ED3-48D7-A441-C79E39554561}"/>
              </a:ext>
            </a:extLst>
          </p:cNvPr>
          <p:cNvSpPr/>
          <p:nvPr/>
        </p:nvSpPr>
        <p:spPr>
          <a:xfrm>
            <a:off x="2185680" y="2499840"/>
            <a:ext cx="319572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latin typeface="Arial" panose="020B0604020202020204" pitchFamily="34" charset="0"/>
                <a:ea typeface="Microsoft YaHei" pitchFamily="2"/>
                <a:cs typeface="Arial" panose="020B0604020202020204" pitchFamily="34" charset="0"/>
              </a:rPr>
              <a:t>Nom	</a:t>
            </a:r>
            <a:r>
              <a:rPr lang="fr-FR" sz="1600" b="1" dirty="0">
                <a:latin typeface="Arial" panose="020B0604020202020204" pitchFamily="34" charset="0"/>
                <a:ea typeface="Microsoft YaHei" pitchFamily="2"/>
                <a:cs typeface="Arial" panose="020B0604020202020204" pitchFamily="34" charset="0"/>
              </a:rPr>
              <a:t>CP	Age    C.E.</a:t>
            </a:r>
          </a:p>
        </p:txBody>
      </p:sp>
      <p:sp>
        <p:nvSpPr>
          <p:cNvPr id="5" name="Forme libre : forme 4">
            <a:extLst>
              <a:ext uri="{FF2B5EF4-FFF2-40B4-BE49-F238E27FC236}">
                <a16:creationId xmlns:a16="http://schemas.microsoft.com/office/drawing/2014/main" xmlns="" id="{FD028497-89A3-4CD3-B267-53624CA57665}"/>
              </a:ext>
            </a:extLst>
          </p:cNvPr>
          <p:cNvSpPr/>
          <p:nvPr/>
        </p:nvSpPr>
        <p:spPr>
          <a:xfrm>
            <a:off x="2104680" y="235692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0">
            <a:noAutofit/>
          </a:bodyPr>
          <a:lstStyle/>
          <a:p>
            <a:pPr hangingPunct="0"/>
            <a:endParaRPr lang="en-GB">
              <a:latin typeface="Arial" panose="020B0604020202020204" pitchFamily="34" charset="0"/>
              <a:ea typeface="Microsoft YaHei" pitchFamily="2"/>
              <a:cs typeface="Arial" panose="020B0604020202020204" pitchFamily="34" charset="0"/>
            </a:endParaRPr>
          </a:p>
        </p:txBody>
      </p:sp>
      <p:sp>
        <p:nvSpPr>
          <p:cNvPr id="6" name="Forme libre : forme 5">
            <a:extLst>
              <a:ext uri="{FF2B5EF4-FFF2-40B4-BE49-F238E27FC236}">
                <a16:creationId xmlns:a16="http://schemas.microsoft.com/office/drawing/2014/main" xmlns="" id="{3C3DF964-17CA-4A61-B9A6-A94CBB1918FE}"/>
              </a:ext>
            </a:extLst>
          </p:cNvPr>
          <p:cNvSpPr/>
          <p:nvPr/>
        </p:nvSpPr>
        <p:spPr>
          <a:xfrm>
            <a:off x="2745840" y="4506480"/>
            <a:ext cx="214632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spAutoFit/>
          </a:bodyPr>
          <a:lstStyle/>
          <a:p>
            <a:r>
              <a:rPr lang="fr-FR" sz="1990">
                <a:latin typeface="Arial" panose="020B0604020202020204" pitchFamily="34" charset="0"/>
                <a:ea typeface="Microsoft YaHei" pitchFamily="2"/>
                <a:cs typeface="Arial" panose="020B0604020202020204" pitchFamily="34" charset="0"/>
              </a:rPr>
              <a:t>Données brutes</a:t>
            </a:r>
          </a:p>
        </p:txBody>
      </p:sp>
      <p:sp>
        <p:nvSpPr>
          <p:cNvPr id="7" name="Forme libre : forme 6">
            <a:extLst>
              <a:ext uri="{FF2B5EF4-FFF2-40B4-BE49-F238E27FC236}">
                <a16:creationId xmlns:a16="http://schemas.microsoft.com/office/drawing/2014/main" xmlns="" id="{0DD0D3A9-27B2-4FDF-A534-D47A6A29231F}"/>
              </a:ext>
            </a:extLst>
          </p:cNvPr>
          <p:cNvSpPr/>
          <p:nvPr/>
        </p:nvSpPr>
        <p:spPr>
          <a:xfrm>
            <a:off x="7022640" y="2876041"/>
            <a:ext cx="3206880" cy="155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	France	[20-29]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	France	[20-29] 	70     	France	[20-29] 	90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	France	[20-29] 	60	France	[20-29]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a:latin typeface="Arial" panose="020B0604020202020204" pitchFamily="34" charset="0"/>
                <a:ea typeface="Microsoft YaHei" pitchFamily="2"/>
                <a:cs typeface="Arial" panose="020B0604020202020204" pitchFamily="34" charset="0"/>
              </a:rPr>
              <a:t>	France	[20-29] 	70</a:t>
            </a:r>
          </a:p>
        </p:txBody>
      </p:sp>
      <p:sp>
        <p:nvSpPr>
          <p:cNvPr id="8" name="Forme libre : forme 7">
            <a:extLst>
              <a:ext uri="{FF2B5EF4-FFF2-40B4-BE49-F238E27FC236}">
                <a16:creationId xmlns:a16="http://schemas.microsoft.com/office/drawing/2014/main" xmlns="" id="{2CBEF4B1-52A8-41C1-ADC0-87E5D9F0CE31}"/>
              </a:ext>
            </a:extLst>
          </p:cNvPr>
          <p:cNvSpPr/>
          <p:nvPr/>
        </p:nvSpPr>
        <p:spPr>
          <a:xfrm>
            <a:off x="7033800" y="2499840"/>
            <a:ext cx="319572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0">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latin typeface="Arial" panose="020B0604020202020204" pitchFamily="34" charset="0"/>
                <a:ea typeface="Microsoft YaHei" pitchFamily="2"/>
                <a:cs typeface="Arial" panose="020B0604020202020204" pitchFamily="34" charset="0"/>
              </a:rPr>
              <a:t>	</a:t>
            </a:r>
            <a:r>
              <a:rPr lang="fr-FR" sz="1600" b="1" dirty="0">
                <a:latin typeface="Arial" panose="020B0604020202020204" pitchFamily="34" charset="0"/>
                <a:ea typeface="Microsoft YaHei" pitchFamily="2"/>
                <a:cs typeface="Arial" panose="020B0604020202020204" pitchFamily="34" charset="0"/>
              </a:rPr>
              <a:t>CP	Age    C.E.</a:t>
            </a:r>
          </a:p>
        </p:txBody>
      </p:sp>
      <p:sp>
        <p:nvSpPr>
          <p:cNvPr id="9" name="Forme libre : forme 8">
            <a:extLst>
              <a:ext uri="{FF2B5EF4-FFF2-40B4-BE49-F238E27FC236}">
                <a16:creationId xmlns:a16="http://schemas.microsoft.com/office/drawing/2014/main" xmlns="" id="{F4F73568-EF1B-4C63-9B27-B3A5891F1791}"/>
              </a:ext>
            </a:extLst>
          </p:cNvPr>
          <p:cNvSpPr/>
          <p:nvPr/>
        </p:nvSpPr>
        <p:spPr>
          <a:xfrm>
            <a:off x="6952800" y="2356920"/>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0">
            <a:noAutofit/>
          </a:bodyPr>
          <a:lstStyle/>
          <a:p>
            <a:pPr hangingPunct="0"/>
            <a:endParaRPr lang="en-GB">
              <a:latin typeface="Arial" panose="020B0604020202020204" pitchFamily="34" charset="0"/>
              <a:ea typeface="Microsoft YaHei" pitchFamily="2"/>
              <a:cs typeface="Arial" panose="020B0604020202020204" pitchFamily="34" charset="0"/>
            </a:endParaRPr>
          </a:p>
        </p:txBody>
      </p:sp>
      <p:sp>
        <p:nvSpPr>
          <p:cNvPr id="10" name="Forme libre : forme 9">
            <a:extLst>
              <a:ext uri="{FF2B5EF4-FFF2-40B4-BE49-F238E27FC236}">
                <a16:creationId xmlns:a16="http://schemas.microsoft.com/office/drawing/2014/main" xmlns="" id="{5118BA59-9590-4555-86FC-C3A643CB7980}"/>
              </a:ext>
            </a:extLst>
          </p:cNvPr>
          <p:cNvSpPr/>
          <p:nvPr/>
        </p:nvSpPr>
        <p:spPr>
          <a:xfrm>
            <a:off x="7239000" y="4506480"/>
            <a:ext cx="250200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0">
            <a:spAutoFit/>
          </a:bodyPr>
          <a:lstStyle/>
          <a:p>
            <a:r>
              <a:rPr lang="fr-FR" sz="1990">
                <a:latin typeface="Arial" panose="020B0604020202020204" pitchFamily="34" charset="0"/>
                <a:ea typeface="Microsoft YaHei" pitchFamily="2"/>
                <a:cs typeface="Arial" panose="020B0604020202020204" pitchFamily="34" charset="0"/>
              </a:rPr>
              <a:t>Données anonymes</a:t>
            </a:r>
          </a:p>
          <a:p>
            <a:r>
              <a:rPr lang="fr-FR" sz="1990">
                <a:latin typeface="Arial" panose="020B0604020202020204" pitchFamily="34" charset="0"/>
                <a:ea typeface="Microsoft YaHei" pitchFamily="2"/>
                <a:cs typeface="Arial" panose="020B0604020202020204" pitchFamily="34" charset="0"/>
              </a:rPr>
              <a:t>et diverses</a:t>
            </a:r>
          </a:p>
        </p:txBody>
      </p:sp>
      <p:sp>
        <p:nvSpPr>
          <p:cNvPr id="11" name="AutoShape 6">
            <a:extLst>
              <a:ext uri="{FF2B5EF4-FFF2-40B4-BE49-F238E27FC236}">
                <a16:creationId xmlns:a16="http://schemas.microsoft.com/office/drawing/2014/main" xmlns="" id="{94FF4D0B-4FEE-4161-8808-B4E4EC94EC6D}"/>
              </a:ext>
            </a:extLst>
          </p:cNvPr>
          <p:cNvSpPr/>
          <p:nvPr/>
        </p:nvSpPr>
        <p:spPr>
          <a:xfrm>
            <a:off x="7025521" y="5339170"/>
            <a:ext cx="289080" cy="28728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gdRefY="" minY="0" maxY="0">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solidFill>
            <a:srgbClr val="FF0000"/>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anose="020B0604020202020204" pitchFamily="34" charset="0"/>
              <a:ea typeface="Microsoft YaHei" pitchFamily="2"/>
              <a:cs typeface="Arial" panose="020B0604020202020204" pitchFamily="34" charset="0"/>
            </a:endParaRPr>
          </a:p>
        </p:txBody>
      </p:sp>
      <p:sp>
        <p:nvSpPr>
          <p:cNvPr id="12" name="Oval 9">
            <a:extLst>
              <a:ext uri="{FF2B5EF4-FFF2-40B4-BE49-F238E27FC236}">
                <a16:creationId xmlns:a16="http://schemas.microsoft.com/office/drawing/2014/main" xmlns="" id="{4EB02C12-265A-4C64-BBFE-33C347CBC831}"/>
              </a:ext>
            </a:extLst>
          </p:cNvPr>
          <p:cNvSpPr/>
          <p:nvPr/>
        </p:nvSpPr>
        <p:spPr>
          <a:xfrm>
            <a:off x="6952800" y="5194810"/>
            <a:ext cx="1152360" cy="10810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pic>
        <p:nvPicPr>
          <p:cNvPr id="13" name="Picture 10" descr="user-group-icon">
            <a:extLst>
              <a:ext uri="{FF2B5EF4-FFF2-40B4-BE49-F238E27FC236}">
                <a16:creationId xmlns:a16="http://schemas.microsoft.com/office/drawing/2014/main" xmlns="" id="{A37D1FC1-B939-4BBA-BD12-AA8B2662A37D}"/>
              </a:ext>
            </a:extLst>
          </p:cNvPr>
          <p:cNvPicPr>
            <a:picLocks noChangeAspect="1"/>
          </p:cNvPicPr>
          <p:nvPr/>
        </p:nvPicPr>
        <p:blipFill>
          <a:blip r:embed="rId3" cstate="print">
            <a:lum/>
            <a:alphaModFix/>
          </a:blip>
          <a:srcRect/>
          <a:stretch>
            <a:fillRect/>
          </a:stretch>
        </p:blipFill>
        <p:spPr>
          <a:xfrm>
            <a:off x="4576081" y="5194810"/>
            <a:ext cx="1019159" cy="1019159"/>
          </a:xfrm>
          <a:prstGeom prst="rect">
            <a:avLst/>
          </a:prstGeom>
          <a:noFill/>
          <a:ln>
            <a:noFill/>
          </a:ln>
        </p:spPr>
      </p:pic>
      <p:sp>
        <p:nvSpPr>
          <p:cNvPr id="14" name="Line 11">
            <a:extLst>
              <a:ext uri="{FF2B5EF4-FFF2-40B4-BE49-F238E27FC236}">
                <a16:creationId xmlns:a16="http://schemas.microsoft.com/office/drawing/2014/main" xmlns="" id="{07BB15B5-4D42-4F26-B359-6A35FAB23C82}"/>
              </a:ext>
            </a:extLst>
          </p:cNvPr>
          <p:cNvSpPr/>
          <p:nvPr/>
        </p:nvSpPr>
        <p:spPr>
          <a:xfrm>
            <a:off x="5946241" y="5699530"/>
            <a:ext cx="718920" cy="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15" name="Rectangle 12">
            <a:extLst>
              <a:ext uri="{FF2B5EF4-FFF2-40B4-BE49-F238E27FC236}">
                <a16:creationId xmlns:a16="http://schemas.microsoft.com/office/drawing/2014/main" xmlns="" id="{71ED5F84-33CA-47C4-A1F9-5BF77FC6835F}"/>
              </a:ext>
            </a:extLst>
          </p:cNvPr>
          <p:cNvSpPr/>
          <p:nvPr/>
        </p:nvSpPr>
        <p:spPr>
          <a:xfrm>
            <a:off x="7384441" y="5553370"/>
            <a:ext cx="289080" cy="28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16" name="AutoShape 13">
            <a:extLst>
              <a:ext uri="{FF2B5EF4-FFF2-40B4-BE49-F238E27FC236}">
                <a16:creationId xmlns:a16="http://schemas.microsoft.com/office/drawing/2014/main" xmlns="" id="{FBC7C0DD-1C23-443A-974F-5789F0C49E5F}"/>
              </a:ext>
            </a:extLst>
          </p:cNvPr>
          <p:cNvSpPr/>
          <p:nvPr/>
        </p:nvSpPr>
        <p:spPr>
          <a:xfrm>
            <a:off x="7530601" y="5842450"/>
            <a:ext cx="431640" cy="360359"/>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cap="sq">
            <a:solidFill>
              <a:srgbClr val="000000"/>
            </a:solidFill>
            <a:prstDash val="solid"/>
            <a:miter/>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b="0" i="0" u="none" strike="noStrike" cap="none" baseline="0">
              <a:ln>
                <a:noFill/>
              </a:ln>
              <a:solidFill>
                <a:srgbClr val="000000"/>
              </a:solidFill>
              <a:latin typeface="Arial" pitchFamily="2"/>
              <a:ea typeface="Microsoft YaHei" pitchFamily="2"/>
              <a:cs typeface="Arial" pitchFamily="2"/>
            </a:endParaRPr>
          </a:p>
        </p:txBody>
      </p:sp>
      <p:sp>
        <p:nvSpPr>
          <p:cNvPr id="17" name="Espace réservé du pied de page 16">
            <a:extLst>
              <a:ext uri="{FF2B5EF4-FFF2-40B4-BE49-F238E27FC236}">
                <a16:creationId xmlns:a16="http://schemas.microsoft.com/office/drawing/2014/main" xmlns="" id="{386E3B22-9800-4692-BB49-52199A27E477}"/>
              </a:ext>
            </a:extLst>
          </p:cNvPr>
          <p:cNvSpPr>
            <a:spLocks noGrp="1"/>
          </p:cNvSpPr>
          <p:nvPr>
            <p:ph type="ftr" sz="quarter" idx="11"/>
          </p:nvPr>
        </p:nvSpPr>
        <p:spPr/>
        <p:txBody>
          <a:bodyPr/>
          <a:lstStyle/>
          <a:p>
            <a:r>
              <a:rPr lang="fr-FR" smtClean="0"/>
              <a:t>B. Nguyen – M2 IMIS/MIAGE – 2020-03-30</a:t>
            </a:r>
            <a:endParaRPr lang="en-GB"/>
          </a:p>
        </p:txBody>
      </p:sp>
      <p:sp>
        <p:nvSpPr>
          <p:cNvPr id="18" name="ZoneTexte 17">
            <a:extLst>
              <a:ext uri="{FF2B5EF4-FFF2-40B4-BE49-F238E27FC236}">
                <a16:creationId xmlns:a16="http://schemas.microsoft.com/office/drawing/2014/main" xmlns="" id="{858AAEB4-E283-44C9-920F-2C9209FE7D37}"/>
              </a:ext>
            </a:extLst>
          </p:cNvPr>
          <p:cNvSpPr txBox="1"/>
          <p:nvPr/>
        </p:nvSpPr>
        <p:spPr>
          <a:xfrm>
            <a:off x="8748074" y="5699530"/>
            <a:ext cx="3408177" cy="646331"/>
          </a:xfrm>
          <a:prstGeom prst="rect">
            <a:avLst/>
          </a:prstGeom>
          <a:noFill/>
        </p:spPr>
        <p:txBody>
          <a:bodyPr wrap="none" rtlCol="0">
            <a:spAutoFit/>
          </a:bodyPr>
          <a:lstStyle/>
          <a:p>
            <a:r>
              <a:rPr lang="en-GB" i="1" dirty="0" err="1"/>
              <a:t>Obtenu</a:t>
            </a:r>
            <a:r>
              <a:rPr lang="en-GB" i="1" dirty="0"/>
              <a:t> </a:t>
            </a:r>
            <a:r>
              <a:rPr lang="en-GB" i="1" dirty="0" err="1"/>
              <a:t>en</a:t>
            </a:r>
            <a:r>
              <a:rPr lang="en-GB" i="1" dirty="0"/>
              <a:t> </a:t>
            </a:r>
            <a:r>
              <a:rPr lang="en-GB" i="1" dirty="0" err="1"/>
              <a:t>plaçant</a:t>
            </a:r>
            <a:r>
              <a:rPr lang="en-GB" i="1" dirty="0"/>
              <a:t> des </a:t>
            </a:r>
            <a:r>
              <a:rPr lang="en-GB" i="1" dirty="0" err="1"/>
              <a:t>contraintes</a:t>
            </a:r>
            <a:endParaRPr lang="en-GB" i="1" dirty="0"/>
          </a:p>
          <a:p>
            <a:r>
              <a:rPr lang="en-GB" i="1" dirty="0"/>
              <a:t>sur les classes </a:t>
            </a:r>
            <a:r>
              <a:rPr lang="en-GB" i="1" dirty="0" err="1"/>
              <a:t>d’équivalence</a:t>
            </a:r>
            <a:r>
              <a:rPr lang="en-GB" i="1" dirty="0"/>
              <a:t>.</a:t>
            </a:r>
          </a:p>
        </p:txBody>
      </p:sp>
    </p:spTree>
    <p:extLst>
      <p:ext uri="{BB962C8B-B14F-4D97-AF65-F5344CB8AC3E}">
        <p14:creationId xmlns:p14="http://schemas.microsoft.com/office/powerpoint/2010/main" xmlns="" val="2929643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xmlns="" id="{8AECD376-950F-4DB7-94D8-2F4534AB23AF}"/>
              </a:ext>
            </a:extLst>
          </p:cNvPr>
          <p:cNvSpPr/>
          <p:nvPr/>
        </p:nvSpPr>
        <p:spPr>
          <a:xfrm>
            <a:off x="8077080" y="6245280"/>
            <a:ext cx="2133720" cy="476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9DA66350-CB85-4F47-942A-672964BE723F}" type="slidenum">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52</a:t>
            </a:fld>
            <a:endParaRPr lang="fr-FR" sz="1400">
              <a:solidFill>
                <a:srgbClr val="000000"/>
              </a:solidFill>
              <a:latin typeface="Arial" pitchFamily="2"/>
              <a:ea typeface="Microsoft YaHei" pitchFamily="2"/>
              <a:cs typeface="Arial" pitchFamily="2"/>
            </a:endParaRPr>
          </a:p>
        </p:txBody>
      </p:sp>
      <p:sp>
        <p:nvSpPr>
          <p:cNvPr id="3" name="Titre 2">
            <a:extLst>
              <a:ext uri="{FF2B5EF4-FFF2-40B4-BE49-F238E27FC236}">
                <a16:creationId xmlns:a16="http://schemas.microsoft.com/office/drawing/2014/main" xmlns="" id="{001B6346-CA50-4D68-88CE-5FF4849FEB38}"/>
              </a:ext>
            </a:extLst>
          </p:cNvPr>
          <p:cNvSpPr txBox="1">
            <a:spLocks noGrp="1"/>
          </p:cNvSpPr>
          <p:nvPr>
            <p:ph type="title" idx="4294967295"/>
          </p:nvPr>
        </p:nvSpPr>
        <p:spPr/>
        <p:txBody>
          <a:bodyPr vert="horz" wrap="square" lIns="91440" tIns="45720" rIns="91440" bIns="45720" rtlCol="0" anchor="ctr">
            <a:noAutofit/>
          </a:bodyPr>
          <a:lstStyle/>
          <a:p>
            <a:pPr lvl="0" hangingPunct="1"/>
            <a:r>
              <a:rPr lang="fr-FR"/>
              <a:t>Les garanties de la</a:t>
            </a:r>
            <a:r>
              <a:rPr lang="fr-FR" i="1"/>
              <a:t> l</a:t>
            </a:r>
            <a:r>
              <a:rPr lang="fr-FR"/>
              <a:t>-diversity</a:t>
            </a:r>
          </a:p>
        </p:txBody>
      </p:sp>
      <p:sp>
        <p:nvSpPr>
          <p:cNvPr id="4" name="Espace réservé du texte 3">
            <a:extLst>
              <a:ext uri="{FF2B5EF4-FFF2-40B4-BE49-F238E27FC236}">
                <a16:creationId xmlns:a16="http://schemas.microsoft.com/office/drawing/2014/main" xmlns="" id="{0F3A9625-7D1C-413F-BF9E-5A2515EAEC2A}"/>
              </a:ext>
            </a:extLst>
          </p:cNvPr>
          <p:cNvSpPr txBox="1">
            <a:spLocks noGrp="1"/>
          </p:cNvSpPr>
          <p:nvPr>
            <p:ph type="body" idx="4294967295"/>
          </p:nvPr>
        </p:nvSpPr>
        <p:spPr>
          <a:xfrm>
            <a:off x="1981200" y="1599840"/>
            <a:ext cx="8229600" cy="2908440"/>
          </a:xfrm>
        </p:spPr>
        <p:txBody>
          <a:bodyPr vert="horz" wrap="square" lIns="91440" tIns="45720" rIns="91440" bIns="45720" rtlCol="0">
            <a:normAutofit fontScale="92500"/>
          </a:bodyPr>
          <a:lstStyle/>
          <a:p>
            <a:pPr>
              <a:lnSpc>
                <a:spcPct val="80000"/>
              </a:lnSpc>
              <a:spcBef>
                <a:spcPts val="697"/>
              </a:spcBef>
              <a:buClr>
                <a:srgbClr val="000000"/>
              </a:buClr>
              <a:buSzPct val="100000"/>
              <a:buFont typeface="Arial" pitchFamily="34"/>
              <a:buChar char="•"/>
            </a:pPr>
            <a:r>
              <a:rPr lang="fr-FR"/>
              <a:t>Un individu dont le QID appartient à une classe et qui a participé à la release peut être associé à n’importe laquelle des L valeurs sensibles avec une probabilité donnée</a:t>
            </a:r>
          </a:p>
          <a:p>
            <a:pPr marL="0" lvl="1" indent="0" hangingPunct="0">
              <a:lnSpc>
                <a:spcPct val="100000"/>
              </a:lnSpc>
              <a:spcBef>
                <a:spcPts val="799"/>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fr-FR">
                <a:solidFill>
                  <a:srgbClr val="000000"/>
                </a:solidFill>
                <a:highlight>
                  <a:scrgbClr r="0" g="0" b="0">
                    <a:alpha val="0"/>
                  </a:scrgbClr>
                </a:highlight>
                <a:latin typeface="Arial" pitchFamily="2"/>
                <a:ea typeface="Microsoft YaHei" pitchFamily="2"/>
                <a:cs typeface="Arial" pitchFamily="2"/>
              </a:rPr>
              <a:t>Par exemple, Bob peut être associé à n’importe laquelle des valeurs {Flu, HIV, Cancer} avec ici une probabilité identique</a:t>
            </a:r>
          </a:p>
          <a:p>
            <a:pPr marL="0" lvl="1" indent="0">
              <a:lnSpc>
                <a:spcPct val="80000"/>
              </a:lnSpc>
              <a:spcBef>
                <a:spcPts val="598"/>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endParaRPr lang="fr-FR">
              <a:solidFill>
                <a:srgbClr val="000000"/>
              </a:solidFill>
              <a:highlight>
                <a:scrgbClr r="0" g="0" b="0">
                  <a:alpha val="0"/>
                </a:scrgbClr>
              </a:highlight>
              <a:latin typeface="Arial" pitchFamily="2"/>
              <a:ea typeface="Microsoft YaHei" pitchFamily="2"/>
              <a:cs typeface="Arial" pitchFamily="2"/>
            </a:endParaRPr>
          </a:p>
          <a:p>
            <a:pPr marL="342720" indent="-342720">
              <a:lnSpc>
                <a:spcPct val="80000"/>
              </a:lnSpc>
              <a:spcBef>
                <a:spcPts val="697"/>
              </a:spcBef>
              <a:tabLst>
                <a:tab pos="914040" algn="l"/>
                <a:tab pos="1828439" algn="l"/>
                <a:tab pos="2742839" algn="l"/>
                <a:tab pos="3657239" algn="l"/>
                <a:tab pos="4571639" algn="l"/>
                <a:tab pos="5486040" algn="l"/>
                <a:tab pos="6400440" algn="l"/>
                <a:tab pos="7314840" algn="l"/>
                <a:tab pos="8229240" algn="l"/>
                <a:tab pos="9143640" algn="l"/>
                <a:tab pos="10058040" algn="l"/>
              </a:tabLst>
            </a:pPr>
            <a:r>
              <a:rPr lang="fr-FR">
                <a:latin typeface="Wingdings" pitchFamily="2"/>
              </a:rPr>
              <a:t></a:t>
            </a:r>
            <a:r>
              <a:rPr lang="fr-FR"/>
              <a:t> probabilité d’Attribute linkage = 1/L</a:t>
            </a:r>
          </a:p>
        </p:txBody>
      </p:sp>
      <p:sp>
        <p:nvSpPr>
          <p:cNvPr id="5" name="Text Box 19">
            <a:extLst>
              <a:ext uri="{FF2B5EF4-FFF2-40B4-BE49-F238E27FC236}">
                <a16:creationId xmlns:a16="http://schemas.microsoft.com/office/drawing/2014/main" xmlns="" id="{85817CAB-0685-416C-AA65-767B5E2F489B}"/>
              </a:ext>
            </a:extLst>
          </p:cNvPr>
          <p:cNvSpPr/>
          <p:nvPr/>
        </p:nvSpPr>
        <p:spPr>
          <a:xfrm>
            <a:off x="4867319" y="5186520"/>
            <a:ext cx="3211560" cy="8331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dirty="0">
                <a:solidFill>
                  <a:srgbClr val="000000"/>
                </a:solidFill>
                <a:latin typeface="Arial" pitchFamily="2"/>
                <a:ea typeface="Microsoft YaHei" pitchFamily="2"/>
                <a:cs typeface="Arial" pitchFamily="2"/>
              </a:rPr>
              <a:t>"</a:t>
            </a:r>
            <a:r>
              <a:rPr lang="fr-FR" sz="1600" dirty="0" err="1">
                <a:solidFill>
                  <a:srgbClr val="000000"/>
                </a:solidFill>
                <a:latin typeface="Arial" pitchFamily="2"/>
                <a:ea typeface="Microsoft YaHei" pitchFamily="2"/>
                <a:cs typeface="Arial" pitchFamily="2"/>
              </a:rPr>
              <a:t>Student</a:t>
            </a:r>
            <a:r>
              <a:rPr lang="fr-FR" sz="1600" dirty="0">
                <a:solidFill>
                  <a:srgbClr val="000000"/>
                </a:solidFill>
                <a:latin typeface="Arial" pitchFamily="2"/>
                <a:ea typeface="Microsoft YaHei" pitchFamily="2"/>
                <a:cs typeface="Arial" pitchFamily="2"/>
              </a:rPr>
              <a:t>"    [20, 23]     50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dirty="0">
                <a:solidFill>
                  <a:srgbClr val="000000"/>
                </a:solidFill>
                <a:latin typeface="Arial" pitchFamily="2"/>
                <a:ea typeface="Microsoft YaHei" pitchFamily="2"/>
                <a:cs typeface="Arial" pitchFamily="2"/>
              </a:rPr>
              <a:t>"</a:t>
            </a:r>
            <a:r>
              <a:rPr lang="fr-FR" sz="1600" dirty="0" err="1">
                <a:solidFill>
                  <a:srgbClr val="000000"/>
                </a:solidFill>
                <a:latin typeface="Arial" pitchFamily="2"/>
                <a:ea typeface="Microsoft YaHei" pitchFamily="2"/>
                <a:cs typeface="Arial" pitchFamily="2"/>
              </a:rPr>
              <a:t>Student</a:t>
            </a:r>
            <a:r>
              <a:rPr lang="fr-FR" sz="1600" dirty="0">
                <a:solidFill>
                  <a:srgbClr val="000000"/>
                </a:solidFill>
                <a:latin typeface="Arial" pitchFamily="2"/>
                <a:ea typeface="Microsoft YaHei" pitchFamily="2"/>
                <a:cs typeface="Arial" pitchFamily="2"/>
              </a:rPr>
              <a:t>"    [20, 23]     60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dirty="0">
                <a:solidFill>
                  <a:srgbClr val="000000"/>
                </a:solidFill>
                <a:latin typeface="Arial" pitchFamily="2"/>
                <a:ea typeface="Microsoft YaHei" pitchFamily="2"/>
                <a:cs typeface="Arial" pitchFamily="2"/>
              </a:rPr>
              <a:t>"</a:t>
            </a:r>
            <a:r>
              <a:rPr lang="fr-FR" sz="1600" dirty="0" err="1">
                <a:solidFill>
                  <a:srgbClr val="000000"/>
                </a:solidFill>
                <a:latin typeface="Arial" pitchFamily="2"/>
                <a:ea typeface="Microsoft YaHei" pitchFamily="2"/>
                <a:cs typeface="Arial" pitchFamily="2"/>
              </a:rPr>
              <a:t>Student</a:t>
            </a:r>
            <a:r>
              <a:rPr lang="fr-FR" sz="1600" dirty="0">
                <a:solidFill>
                  <a:srgbClr val="000000"/>
                </a:solidFill>
                <a:latin typeface="Arial" pitchFamily="2"/>
                <a:ea typeface="Microsoft YaHei" pitchFamily="2"/>
                <a:cs typeface="Arial" pitchFamily="2"/>
              </a:rPr>
              <a:t>"    [20, 23]     90</a:t>
            </a:r>
          </a:p>
        </p:txBody>
      </p:sp>
      <p:sp>
        <p:nvSpPr>
          <p:cNvPr id="6" name="Text Box 20">
            <a:extLst>
              <a:ext uri="{FF2B5EF4-FFF2-40B4-BE49-F238E27FC236}">
                <a16:creationId xmlns:a16="http://schemas.microsoft.com/office/drawing/2014/main" xmlns="" id="{CDF71FAD-B76D-47F4-8881-CFF3DCC0616F}"/>
              </a:ext>
            </a:extLst>
          </p:cNvPr>
          <p:cNvSpPr/>
          <p:nvPr/>
        </p:nvSpPr>
        <p:spPr>
          <a:xfrm>
            <a:off x="4878480" y="4805281"/>
            <a:ext cx="320040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b="1" dirty="0">
                <a:solidFill>
                  <a:srgbClr val="000000"/>
                </a:solidFill>
                <a:latin typeface="Arial" pitchFamily="2"/>
                <a:ea typeface="Microsoft YaHei" pitchFamily="2"/>
                <a:cs typeface="Arial" pitchFamily="2"/>
              </a:rPr>
              <a:t>Activity            Age       C.E.</a:t>
            </a:r>
          </a:p>
        </p:txBody>
      </p:sp>
      <p:sp>
        <p:nvSpPr>
          <p:cNvPr id="7" name="Text Box 21">
            <a:extLst>
              <a:ext uri="{FF2B5EF4-FFF2-40B4-BE49-F238E27FC236}">
                <a16:creationId xmlns:a16="http://schemas.microsoft.com/office/drawing/2014/main" xmlns="" id="{0E0F1723-CFF9-4289-B619-390E6A081B9E}"/>
              </a:ext>
            </a:extLst>
          </p:cNvPr>
          <p:cNvSpPr/>
          <p:nvPr/>
        </p:nvSpPr>
        <p:spPr>
          <a:xfrm>
            <a:off x="3432000" y="5367241"/>
            <a:ext cx="61308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600" i="1">
                <a:solidFill>
                  <a:srgbClr val="000000"/>
                </a:solidFill>
                <a:latin typeface="Arial" pitchFamily="2"/>
                <a:ea typeface="Microsoft YaHei" pitchFamily="2"/>
                <a:cs typeface="Arial" pitchFamily="2"/>
              </a:rPr>
              <a:t>Bob</a:t>
            </a:r>
          </a:p>
        </p:txBody>
      </p:sp>
      <p:sp>
        <p:nvSpPr>
          <p:cNvPr id="8" name="Line 22">
            <a:extLst>
              <a:ext uri="{FF2B5EF4-FFF2-40B4-BE49-F238E27FC236}">
                <a16:creationId xmlns:a16="http://schemas.microsoft.com/office/drawing/2014/main" xmlns="" id="{5A2B29DC-4E7C-4939-A477-41A93D10F127}"/>
              </a:ext>
            </a:extLst>
          </p:cNvPr>
          <p:cNvSpPr/>
          <p:nvPr/>
        </p:nvSpPr>
        <p:spPr>
          <a:xfrm flipV="1">
            <a:off x="4045081" y="5336641"/>
            <a:ext cx="936359" cy="142919"/>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9" name="Line 23">
            <a:extLst>
              <a:ext uri="{FF2B5EF4-FFF2-40B4-BE49-F238E27FC236}">
                <a16:creationId xmlns:a16="http://schemas.microsoft.com/office/drawing/2014/main" xmlns="" id="{3F59BFBA-7181-43B6-A323-75E5624918B8}"/>
              </a:ext>
            </a:extLst>
          </p:cNvPr>
          <p:cNvSpPr/>
          <p:nvPr/>
        </p:nvSpPr>
        <p:spPr>
          <a:xfrm>
            <a:off x="4045081" y="5479920"/>
            <a:ext cx="936359" cy="7308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0" name="Line 24">
            <a:extLst>
              <a:ext uri="{FF2B5EF4-FFF2-40B4-BE49-F238E27FC236}">
                <a16:creationId xmlns:a16="http://schemas.microsoft.com/office/drawing/2014/main" xmlns="" id="{485D4B50-07EB-4C68-B816-3793A5A210B4}"/>
              </a:ext>
            </a:extLst>
          </p:cNvPr>
          <p:cNvSpPr/>
          <p:nvPr/>
        </p:nvSpPr>
        <p:spPr>
          <a:xfrm>
            <a:off x="4045081" y="5479920"/>
            <a:ext cx="936359" cy="360360"/>
          </a:xfrm>
          <a:prstGeom prst="line">
            <a:avLst/>
          </a:prstGeom>
          <a:noFill/>
          <a:ln w="9360" cap="sq">
            <a:solidFill>
              <a:srgbClr val="000000"/>
            </a:solidFill>
            <a:prstDash val="solid"/>
            <a:miter/>
            <a:tailEnd type="arrow"/>
          </a:ln>
        </p:spPr>
        <p:txBody>
          <a:bodyPr vert="horz" wrap="square" lIns="90000" tIns="4680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1" name="Espace réservé du pied de page 10"/>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706302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9A6D08A5-4053-4D06-B008-572EE2153606}"/>
              </a:ext>
            </a:extLst>
          </p:cNvPr>
          <p:cNvSpPr/>
          <p:nvPr/>
        </p:nvSpPr>
        <p:spPr>
          <a:xfrm>
            <a:off x="1980839" y="27468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400">
                <a:solidFill>
                  <a:srgbClr val="000000"/>
                </a:solidFill>
                <a:latin typeface="Calibri" pitchFamily="34"/>
                <a:ea typeface="Microsoft YaHei" pitchFamily="2"/>
                <a:cs typeface="Microsoft YaHei" pitchFamily="2"/>
              </a:rPr>
              <a:t>Intuition</a:t>
            </a:r>
          </a:p>
        </p:txBody>
      </p:sp>
      <p:sp>
        <p:nvSpPr>
          <p:cNvPr id="3" name="Forme libre : forme 2">
            <a:extLst>
              <a:ext uri="{FF2B5EF4-FFF2-40B4-BE49-F238E27FC236}">
                <a16:creationId xmlns:a16="http://schemas.microsoft.com/office/drawing/2014/main" xmlns="" id="{35045A0A-945A-4E23-8737-A7801B698BDF}"/>
              </a:ext>
            </a:extLst>
          </p:cNvPr>
          <p:cNvSpPr/>
          <p:nvPr/>
        </p:nvSpPr>
        <p:spPr>
          <a:xfrm>
            <a:off x="1980839" y="1599840"/>
            <a:ext cx="822960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noAutofit/>
          </a:bodyPr>
          <a:lstStyle/>
          <a:p>
            <a:pPr>
              <a:spcBef>
                <a:spcPts val="799"/>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3200" dirty="0">
                <a:solidFill>
                  <a:srgbClr val="000000"/>
                </a:solidFill>
                <a:latin typeface="Calibri" pitchFamily="34"/>
                <a:ea typeface="Microsoft YaHei" pitchFamily="2"/>
                <a:cs typeface="Microsoft YaHei" pitchFamily="2"/>
              </a:rPr>
              <a:t>Il faut s’assurer que chaque groupe </a:t>
            </a:r>
            <a:r>
              <a:rPr lang="fr-FR" sz="3200" i="1" dirty="0">
                <a:solidFill>
                  <a:srgbClr val="000000"/>
                </a:solidFill>
                <a:latin typeface="Calibri" pitchFamily="34"/>
                <a:ea typeface="Microsoft YaHei" pitchFamily="2"/>
                <a:cs typeface="Microsoft YaHei" pitchFamily="2"/>
              </a:rPr>
              <a:t>k</a:t>
            </a:r>
            <a:r>
              <a:rPr lang="fr-FR" sz="3200" dirty="0">
                <a:solidFill>
                  <a:srgbClr val="000000"/>
                </a:solidFill>
                <a:latin typeface="Calibri" pitchFamily="34"/>
                <a:ea typeface="Microsoft YaHei" pitchFamily="2"/>
                <a:cs typeface="Microsoft YaHei" pitchFamily="2"/>
              </a:rPr>
              <a:t>-anonyme est également assez « divers » (varié)</a:t>
            </a:r>
          </a:p>
          <a:p>
            <a:pPr marL="0" lvl="1">
              <a:spcBef>
                <a:spcPts val="697"/>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err="1">
                <a:solidFill>
                  <a:srgbClr val="000000"/>
                </a:solidFill>
                <a:latin typeface="Calibri" pitchFamily="34"/>
                <a:ea typeface="Microsoft YaHei" pitchFamily="2"/>
                <a:cs typeface="Microsoft YaHei" pitchFamily="2"/>
              </a:rPr>
              <a:t>Chaque</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classe</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doit</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être</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associée</a:t>
            </a:r>
            <a:r>
              <a:rPr lang="en-US" sz="2800" dirty="0">
                <a:solidFill>
                  <a:srgbClr val="000000"/>
                </a:solidFill>
                <a:latin typeface="Calibri" pitchFamily="34"/>
                <a:ea typeface="Microsoft YaHei" pitchFamily="2"/>
                <a:cs typeface="Microsoft YaHei" pitchFamily="2"/>
              </a:rPr>
              <a:t> à au </a:t>
            </a:r>
            <a:r>
              <a:rPr lang="en-US" sz="2800" dirty="0" err="1">
                <a:solidFill>
                  <a:srgbClr val="000000"/>
                </a:solidFill>
                <a:latin typeface="Calibri" pitchFamily="34"/>
                <a:ea typeface="Microsoft YaHei" pitchFamily="2"/>
                <a:cs typeface="Microsoft YaHei" pitchFamily="2"/>
              </a:rPr>
              <a:t>moins</a:t>
            </a:r>
            <a:r>
              <a:rPr lang="en-US" sz="2800" dirty="0">
                <a:solidFill>
                  <a:srgbClr val="000000"/>
                </a:solidFill>
                <a:latin typeface="Calibri" pitchFamily="34"/>
                <a:ea typeface="Microsoft YaHei" pitchFamily="2"/>
                <a:cs typeface="Microsoft YaHei" pitchFamily="2"/>
              </a:rPr>
              <a:t> L </a:t>
            </a:r>
            <a:r>
              <a:rPr lang="en-US" sz="2800" dirty="0" err="1">
                <a:solidFill>
                  <a:srgbClr val="000000"/>
                </a:solidFill>
                <a:latin typeface="Calibri" pitchFamily="34"/>
                <a:ea typeface="Microsoft YaHei" pitchFamily="2"/>
                <a:cs typeface="Microsoft YaHei" pitchFamily="2"/>
              </a:rPr>
              <a:t>valeurs</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sensibles</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bien</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représentées</a:t>
            </a:r>
            <a:r>
              <a:rPr lang="en-US" sz="2800" dirty="0">
                <a:solidFill>
                  <a:srgbClr val="000000"/>
                </a:solidFill>
                <a:latin typeface="Calibri" pitchFamily="34"/>
                <a:ea typeface="Microsoft YaHei" pitchFamily="2"/>
                <a:cs typeface="Microsoft YaHei" pitchFamily="2"/>
              </a:rPr>
              <a:t>”</a:t>
            </a:r>
          </a:p>
          <a:p>
            <a:pPr marL="0" lvl="1">
              <a:spcBef>
                <a:spcPts val="697"/>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a:solidFill>
                  <a:srgbClr val="000000"/>
                </a:solidFill>
                <a:latin typeface="Calibri" pitchFamily="34"/>
                <a:ea typeface="Microsoft YaHei" pitchFamily="2"/>
                <a:cs typeface="Microsoft YaHei" pitchFamily="2"/>
              </a:rPr>
              <a:t>“</a:t>
            </a:r>
            <a:r>
              <a:rPr lang="en-US" sz="2800" dirty="0" err="1">
                <a:solidFill>
                  <a:srgbClr val="000000"/>
                </a:solidFill>
                <a:latin typeface="Calibri" pitchFamily="34"/>
                <a:ea typeface="Microsoft YaHei" pitchFamily="2"/>
                <a:cs typeface="Microsoft YaHei" pitchFamily="2"/>
              </a:rPr>
              <a:t>bien</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représentée</a:t>
            </a:r>
            <a:r>
              <a:rPr lang="en-US" sz="2800" dirty="0">
                <a:solidFill>
                  <a:srgbClr val="000000"/>
                </a:solidFill>
                <a:latin typeface="Calibri" pitchFamily="34"/>
                <a:ea typeface="Microsoft YaHei" pitchFamily="2"/>
                <a:cs typeface="Microsoft YaHei" pitchFamily="2"/>
              </a:rPr>
              <a:t>” a </a:t>
            </a:r>
            <a:r>
              <a:rPr lang="en-US" sz="2800" dirty="0" err="1">
                <a:solidFill>
                  <a:srgbClr val="000000"/>
                </a:solidFill>
                <a:latin typeface="Calibri" pitchFamily="34"/>
                <a:ea typeface="Microsoft YaHei" pitchFamily="2"/>
                <a:cs typeface="Microsoft YaHei" pitchFamily="2"/>
              </a:rPr>
              <a:t>une</a:t>
            </a:r>
            <a:r>
              <a:rPr lang="en-US" sz="2800" dirty="0">
                <a:solidFill>
                  <a:srgbClr val="000000"/>
                </a:solidFill>
                <a:latin typeface="Calibri" pitchFamily="34"/>
                <a:ea typeface="Microsoft YaHei" pitchFamily="2"/>
                <a:cs typeface="Microsoft YaHei" pitchFamily="2"/>
              </a:rPr>
              <a:t> </a:t>
            </a:r>
            <a:r>
              <a:rPr lang="en-US" sz="2800" dirty="0" err="1">
                <a:solidFill>
                  <a:srgbClr val="000000"/>
                </a:solidFill>
                <a:latin typeface="Calibri" pitchFamily="34"/>
                <a:ea typeface="Microsoft YaHei" pitchFamily="2"/>
                <a:cs typeface="Microsoft YaHei" pitchFamily="2"/>
              </a:rPr>
              <a:t>définition</a:t>
            </a:r>
            <a:r>
              <a:rPr lang="en-US" sz="2800" dirty="0">
                <a:solidFill>
                  <a:srgbClr val="000000"/>
                </a:solidFill>
                <a:latin typeface="Calibri" pitchFamily="34"/>
                <a:ea typeface="Microsoft YaHei" pitchFamily="2"/>
                <a:cs typeface="Microsoft YaHei" pitchFamily="2"/>
              </a:rPr>
              <a:t> variable</a:t>
            </a:r>
          </a:p>
          <a:p>
            <a:pPr>
              <a:spcBef>
                <a:spcPts val="799"/>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3200" b="1" dirty="0">
                <a:solidFill>
                  <a:srgbClr val="000000"/>
                </a:solidFill>
                <a:latin typeface="Calibri" pitchFamily="34"/>
                <a:ea typeface="Microsoft YaHei" pitchFamily="2"/>
                <a:cs typeface="Microsoft YaHei" pitchFamily="2"/>
              </a:rPr>
              <a:t>Conséquences :</a:t>
            </a:r>
          </a:p>
          <a:p>
            <a:pPr marL="0" lvl="1">
              <a:spcBef>
                <a:spcPts val="697"/>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dirty="0">
                <a:solidFill>
                  <a:srgbClr val="000000"/>
                </a:solidFill>
                <a:latin typeface="Calibri" pitchFamily="34"/>
                <a:ea typeface="Microsoft YaHei" pitchFamily="2"/>
                <a:cs typeface="Microsoft YaHei" pitchFamily="2"/>
              </a:rPr>
              <a:t>perte de précision </a:t>
            </a:r>
            <a:r>
              <a:rPr lang="fr-FR" sz="2800" dirty="0">
                <a:solidFill>
                  <a:srgbClr val="FF0000"/>
                </a:solidFill>
                <a:latin typeface="Wingdings" pitchFamily="2"/>
                <a:ea typeface="Wingdings" pitchFamily="2"/>
                <a:cs typeface="Wingdings" pitchFamily="2"/>
              </a:rPr>
              <a:t></a:t>
            </a:r>
          </a:p>
          <a:p>
            <a:pPr marL="0" lvl="1">
              <a:spcBef>
                <a:spcPts val="697"/>
              </a:spcBef>
              <a:buClr>
                <a:srgbClr val="000000"/>
              </a:buClr>
              <a:buSzPct val="100000"/>
              <a:buFont typeface="Arial"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dirty="0">
                <a:solidFill>
                  <a:srgbClr val="000000"/>
                </a:solidFill>
                <a:latin typeface="Calibri" pitchFamily="34"/>
                <a:ea typeface="Microsoft YaHei" pitchFamily="2"/>
                <a:cs typeface="Microsoft YaHei" pitchFamily="2"/>
              </a:rPr>
              <a:t>gain d’anonymat </a:t>
            </a:r>
            <a:r>
              <a:rPr lang="fr-FR" sz="2800" dirty="0">
                <a:solidFill>
                  <a:srgbClr val="00B050"/>
                </a:solidFill>
                <a:latin typeface="Wingdings" pitchFamily="2"/>
                <a:ea typeface="Wingdings" pitchFamily="2"/>
                <a:cs typeface="Wingdings" pitchFamily="2"/>
              </a:rPr>
              <a:t></a:t>
            </a:r>
          </a:p>
          <a:p>
            <a:pPr marL="341280" indent="-341280">
              <a:spcBef>
                <a:spcPts val="799"/>
              </a:spcBef>
              <a:tabLst>
                <a:tab pos="341280" algn="l"/>
                <a:tab pos="1255680" algn="l"/>
                <a:tab pos="2170080" algn="l"/>
                <a:tab pos="3084479" algn="l"/>
                <a:tab pos="3998880" algn="l"/>
                <a:tab pos="4913280" algn="l"/>
                <a:tab pos="5827679" algn="l"/>
                <a:tab pos="6742079" algn="l"/>
                <a:tab pos="7656480" algn="l"/>
                <a:tab pos="8570880" algn="l"/>
                <a:tab pos="9485280" algn="l"/>
                <a:tab pos="10399680" algn="l"/>
              </a:tabLst>
            </a:pPr>
            <a:endParaRPr lang="fr-FR" sz="3200" dirty="0">
              <a:solidFill>
                <a:srgbClr val="000000"/>
              </a:solidFill>
              <a:latin typeface="Calibri" pitchFamily="34"/>
              <a:ea typeface="Microsoft YaHei" pitchFamily="2"/>
              <a:cs typeface="Microsoft YaHei" pitchFamily="2"/>
            </a:endParaRPr>
          </a:p>
          <a:p>
            <a:pPr marL="341280" indent="-341280">
              <a:spcBef>
                <a:spcPts val="799"/>
              </a:spcBef>
              <a:tabLst>
                <a:tab pos="341280" algn="l"/>
                <a:tab pos="1255680" algn="l"/>
                <a:tab pos="2170080" algn="l"/>
                <a:tab pos="3084479" algn="l"/>
                <a:tab pos="3998880" algn="l"/>
                <a:tab pos="4913280" algn="l"/>
                <a:tab pos="5827679" algn="l"/>
                <a:tab pos="6742079" algn="l"/>
                <a:tab pos="7656480" algn="l"/>
                <a:tab pos="8570880" algn="l"/>
                <a:tab pos="9485280" algn="l"/>
                <a:tab pos="10399680" algn="l"/>
              </a:tabLst>
            </a:pPr>
            <a:endParaRPr lang="fr-FR" sz="3200" dirty="0">
              <a:solidFill>
                <a:srgbClr val="000000"/>
              </a:solidFill>
              <a:latin typeface="Calibri" pitchFamily="34"/>
              <a:ea typeface="Microsoft YaHei" pitchFamily="2"/>
              <a:cs typeface="Microsoft YaHei" pitchFamily="2"/>
            </a:endParaRPr>
          </a:p>
        </p:txBody>
      </p:sp>
      <p:sp>
        <p:nvSpPr>
          <p:cNvPr id="4" name="Espace réservé du pied de page 3">
            <a:extLst>
              <a:ext uri="{FF2B5EF4-FFF2-40B4-BE49-F238E27FC236}">
                <a16:creationId xmlns:a16="http://schemas.microsoft.com/office/drawing/2014/main" xmlns="" id="{AE2F444C-BC8D-4A43-A9FF-D2203BC02888}"/>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638597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xmlns="" id="{624F75C4-CE2F-4414-AF7E-61E4A143BBE7}"/>
              </a:ext>
            </a:extLst>
          </p:cNvPr>
          <p:cNvSpPr/>
          <p:nvPr/>
        </p:nvSpPr>
        <p:spPr>
          <a:xfrm>
            <a:off x="8077080" y="6245280"/>
            <a:ext cx="2133720" cy="476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19269A26-C402-43DC-9B3F-DF54F4EE1D2B}" type="slidenum">
              <a:rPr/>
              <a:pPr algn="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54</a:t>
            </a:fld>
            <a:endParaRPr lang="fr-FR" sz="1400">
              <a:solidFill>
                <a:srgbClr val="000000"/>
              </a:solidFill>
              <a:latin typeface="Arial" pitchFamily="2"/>
              <a:ea typeface="Microsoft YaHei" pitchFamily="2"/>
              <a:cs typeface="Arial" pitchFamily="2"/>
            </a:endParaRPr>
          </a:p>
        </p:txBody>
      </p:sp>
      <p:sp>
        <p:nvSpPr>
          <p:cNvPr id="3" name="Titre 2">
            <a:extLst>
              <a:ext uri="{FF2B5EF4-FFF2-40B4-BE49-F238E27FC236}">
                <a16:creationId xmlns:a16="http://schemas.microsoft.com/office/drawing/2014/main" xmlns="" id="{DE681EBF-6EB0-4C02-95F6-4D7ACE871FD9}"/>
              </a:ext>
            </a:extLst>
          </p:cNvPr>
          <p:cNvSpPr txBox="1">
            <a:spLocks noGrp="1"/>
          </p:cNvSpPr>
          <p:nvPr>
            <p:ph type="title" idx="4294967295"/>
          </p:nvPr>
        </p:nvSpPr>
        <p:spPr/>
        <p:txBody>
          <a:bodyPr vert="horz" wrap="square" lIns="91440" tIns="45720" rIns="91440" bIns="45720" rtlCol="0" anchor="ctr">
            <a:noAutofit/>
          </a:bodyPr>
          <a:lstStyle/>
          <a:p>
            <a:pPr lvl="0" hangingPunct="1"/>
            <a:r>
              <a:rPr lang="fr-FR" sz="4000" i="1" dirty="0"/>
              <a:t>t</a:t>
            </a:r>
            <a:r>
              <a:rPr lang="fr-FR" sz="4000" dirty="0"/>
              <a:t>-</a:t>
            </a:r>
            <a:r>
              <a:rPr lang="fr-FR" sz="4000" dirty="0" err="1"/>
              <a:t>closeness</a:t>
            </a:r>
            <a:r>
              <a:rPr lang="fr-FR" sz="4000" dirty="0"/>
              <a:t> ou comment aller trop loin ? </a:t>
            </a:r>
            <a:br>
              <a:rPr lang="fr-FR" sz="4000" dirty="0"/>
            </a:br>
            <a:endParaRPr lang="fr-FR" sz="4000" dirty="0"/>
          </a:p>
        </p:txBody>
      </p:sp>
      <p:sp>
        <p:nvSpPr>
          <p:cNvPr id="4" name="Espace réservé du texte 3">
            <a:extLst>
              <a:ext uri="{FF2B5EF4-FFF2-40B4-BE49-F238E27FC236}">
                <a16:creationId xmlns:a16="http://schemas.microsoft.com/office/drawing/2014/main" xmlns="" id="{ADAFBAB8-24C4-4E18-B057-0D85FD5E4658}"/>
              </a:ext>
            </a:extLst>
          </p:cNvPr>
          <p:cNvSpPr txBox="1">
            <a:spLocks noGrp="1"/>
          </p:cNvSpPr>
          <p:nvPr>
            <p:ph type="body" idx="4294967295"/>
          </p:nvPr>
        </p:nvSpPr>
        <p:spPr>
          <a:xfrm>
            <a:off x="1981200" y="1600200"/>
            <a:ext cx="8229600" cy="3557520"/>
          </a:xfrm>
        </p:spPr>
        <p:txBody>
          <a:bodyPr vert="horz" wrap="square" lIns="91440" tIns="45720" rIns="91440" bIns="45720" rtlCol="0">
            <a:normAutofit/>
          </a:bodyPr>
          <a:lstStyle/>
          <a:p>
            <a:pPr>
              <a:spcBef>
                <a:spcPts val="697"/>
              </a:spcBef>
              <a:buClr>
                <a:srgbClr val="000000"/>
              </a:buClr>
              <a:buSzPct val="100000"/>
              <a:buFont typeface="Arial" pitchFamily="34"/>
              <a:buChar char="•"/>
            </a:pPr>
            <a:r>
              <a:rPr lang="fr-FR"/>
              <a:t>Intuition: Dans chaque classe, la distribution des données sensibles doit être proche de la distribution générale, avec au plus une variation d’un facteur </a:t>
            </a:r>
            <a:r>
              <a:rPr lang="fr-FR" i="1"/>
              <a:t>t</a:t>
            </a:r>
          </a:p>
          <a:p>
            <a:pPr marL="342720" indent="-342720">
              <a:spcBef>
                <a:spcPts val="697"/>
              </a:spcBef>
              <a:tabLst>
                <a:tab pos="914040" algn="l"/>
                <a:tab pos="1828439" algn="l"/>
                <a:tab pos="2742839" algn="l"/>
                <a:tab pos="3657239" algn="l"/>
                <a:tab pos="4571639" algn="l"/>
                <a:tab pos="5486040" algn="l"/>
                <a:tab pos="6400440" algn="l"/>
                <a:tab pos="7314840" algn="l"/>
                <a:tab pos="8229240" algn="l"/>
                <a:tab pos="9143640" algn="l"/>
                <a:tab pos="10058040" algn="l"/>
              </a:tabLst>
            </a:pPr>
            <a:r>
              <a:rPr lang="fr-FR">
                <a:latin typeface="Wingdings" pitchFamily="2"/>
              </a:rPr>
              <a:t></a:t>
            </a:r>
            <a:r>
              <a:rPr lang="fr-FR"/>
              <a:t> La connaissance a posteriori de l’adversaire est la même que sa connaissance a priori (qui contient la connaissance globale de la distribution)</a:t>
            </a:r>
          </a:p>
          <a:p>
            <a:pPr>
              <a:spcBef>
                <a:spcPts val="697"/>
              </a:spcBef>
              <a:buClr>
                <a:srgbClr val="000000"/>
              </a:buClr>
              <a:buSzPct val="100000"/>
              <a:buFont typeface="Arial" pitchFamily="34"/>
              <a:buChar char="•"/>
            </a:pPr>
            <a:r>
              <a:rPr lang="fr-FR"/>
              <a:t>Example:</a:t>
            </a:r>
          </a:p>
        </p:txBody>
      </p:sp>
      <p:sp>
        <p:nvSpPr>
          <p:cNvPr id="9" name="Forme libre : forme 7">
            <a:extLst>
              <a:ext uri="{FF2B5EF4-FFF2-40B4-BE49-F238E27FC236}">
                <a16:creationId xmlns:a16="http://schemas.microsoft.com/office/drawing/2014/main" xmlns="" id="{08EAB7B3-A940-418B-A1AD-052047C77E0F}"/>
              </a:ext>
            </a:extLst>
          </p:cNvPr>
          <p:cNvSpPr/>
          <p:nvPr/>
        </p:nvSpPr>
        <p:spPr>
          <a:xfrm>
            <a:off x="4633667" y="4694526"/>
            <a:ext cx="3206880"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solidFill>
                  <a:srgbClr val="000000"/>
                </a:solidFill>
                <a:latin typeface="Arial" pitchFamily="2"/>
                <a:ea typeface="Microsoft YaHei" pitchFamily="2"/>
                <a:cs typeface="Arial" pitchFamily="2"/>
              </a:rPr>
              <a:t>	Cher	[20-24]	40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solidFill>
                  <a:srgbClr val="000000"/>
                </a:solidFill>
                <a:latin typeface="Arial" pitchFamily="2"/>
                <a:ea typeface="Microsoft YaHei" pitchFamily="2"/>
                <a:cs typeface="Arial" pitchFamily="2"/>
              </a:rPr>
              <a:t>	Cher	[20-24]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solidFill>
                  <a:srgbClr val="000000"/>
                </a:solidFill>
                <a:latin typeface="Arial" pitchFamily="2"/>
                <a:ea typeface="Microsoft YaHei" pitchFamily="2"/>
                <a:cs typeface="Arial" pitchFamily="2"/>
              </a:rPr>
              <a:t>	Cher	[20-24]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solidFill>
                  <a:srgbClr val="000000"/>
                </a:solidFill>
                <a:latin typeface="Arial" pitchFamily="2"/>
                <a:ea typeface="Microsoft YaHei" pitchFamily="2"/>
                <a:cs typeface="Arial" pitchFamily="2"/>
              </a:rPr>
              <a:t>	Rhône	[25-29]	40 	Rhône	[25-29] 	70</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dirty="0">
                <a:solidFill>
                  <a:srgbClr val="000000"/>
                </a:solidFill>
                <a:latin typeface="Arial" pitchFamily="2"/>
                <a:ea typeface="Microsoft YaHei" pitchFamily="2"/>
                <a:cs typeface="Arial" pitchFamily="2"/>
              </a:rPr>
              <a:t>	Rhône	[25-29] 	70</a:t>
            </a:r>
          </a:p>
        </p:txBody>
      </p:sp>
      <p:sp>
        <p:nvSpPr>
          <p:cNvPr id="10" name="Forme libre : forme 8">
            <a:extLst>
              <a:ext uri="{FF2B5EF4-FFF2-40B4-BE49-F238E27FC236}">
                <a16:creationId xmlns:a16="http://schemas.microsoft.com/office/drawing/2014/main" xmlns="" id="{37109578-A533-408F-8B8F-F7170E5F045C}"/>
              </a:ext>
            </a:extLst>
          </p:cNvPr>
          <p:cNvSpPr/>
          <p:nvPr/>
        </p:nvSpPr>
        <p:spPr>
          <a:xfrm>
            <a:off x="4644827" y="4318326"/>
            <a:ext cx="3195720" cy="3407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prstDash val="solid"/>
            <a:miter/>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600" b="1" i="1" dirty="0">
                <a:solidFill>
                  <a:srgbClr val="000000"/>
                </a:solidFill>
                <a:latin typeface="Arial" pitchFamily="2"/>
                <a:ea typeface="Microsoft YaHei" pitchFamily="2"/>
                <a:cs typeface="Arial" pitchFamily="2"/>
              </a:rPr>
              <a:t>	</a:t>
            </a:r>
            <a:r>
              <a:rPr lang="fr-FR" sz="1600" b="1" dirty="0">
                <a:solidFill>
                  <a:srgbClr val="000000"/>
                </a:solidFill>
                <a:latin typeface="Arial" pitchFamily="2"/>
                <a:ea typeface="Microsoft YaHei" pitchFamily="2"/>
                <a:cs typeface="Arial" pitchFamily="2"/>
              </a:rPr>
              <a:t>CP	Age    C.E.</a:t>
            </a:r>
          </a:p>
        </p:txBody>
      </p:sp>
      <p:sp>
        <p:nvSpPr>
          <p:cNvPr id="11" name="Forme libre : forme 9">
            <a:extLst>
              <a:ext uri="{FF2B5EF4-FFF2-40B4-BE49-F238E27FC236}">
                <a16:creationId xmlns:a16="http://schemas.microsoft.com/office/drawing/2014/main" xmlns="" id="{9EFB0F77-1977-4027-866F-37C738A7EFD9}"/>
              </a:ext>
            </a:extLst>
          </p:cNvPr>
          <p:cNvSpPr/>
          <p:nvPr/>
        </p:nvSpPr>
        <p:spPr>
          <a:xfrm>
            <a:off x="4563827" y="4175046"/>
            <a:ext cx="3348000" cy="230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cap="sq">
            <a:solidFill>
              <a:srgbClr val="000000"/>
            </a:solidFill>
            <a:custDash>
              <a:ds d="400000" sp="100000"/>
            </a:custDash>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12" name="Forme libre : forme 10">
            <a:extLst>
              <a:ext uri="{FF2B5EF4-FFF2-40B4-BE49-F238E27FC236}">
                <a16:creationId xmlns:a16="http://schemas.microsoft.com/office/drawing/2014/main" xmlns="" id="{6E8015DA-F9E5-4024-803E-DD3AED30C307}"/>
              </a:ext>
            </a:extLst>
          </p:cNvPr>
          <p:cNvSpPr/>
          <p:nvPr/>
        </p:nvSpPr>
        <p:spPr>
          <a:xfrm>
            <a:off x="4850027" y="6324966"/>
            <a:ext cx="2502000" cy="39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Données anonymes</a:t>
            </a:r>
          </a:p>
        </p:txBody>
      </p:sp>
    </p:spTree>
    <p:extLst>
      <p:ext uri="{BB962C8B-B14F-4D97-AF65-F5344CB8AC3E}">
        <p14:creationId xmlns:p14="http://schemas.microsoft.com/office/powerpoint/2010/main" xmlns="" val="2976837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779279-066E-4286-83B3-3A3B70D6149D}"/>
              </a:ext>
            </a:extLst>
          </p:cNvPr>
          <p:cNvSpPr txBox="1">
            <a:spLocks noGrp="1"/>
          </p:cNvSpPr>
          <p:nvPr>
            <p:ph type="title" idx="4294967295"/>
          </p:nvPr>
        </p:nvSpPr>
        <p:spPr/>
        <p:txBody>
          <a:bodyPr/>
          <a:lstStyle/>
          <a:p>
            <a:pPr lvl="0"/>
            <a:r>
              <a:rPr lang="en-GB"/>
              <a:t>δ-disclosure</a:t>
            </a:r>
          </a:p>
        </p:txBody>
      </p:sp>
      <p:sp>
        <p:nvSpPr>
          <p:cNvPr id="3" name="Espace réservé du texte 2">
            <a:extLst>
              <a:ext uri="{FF2B5EF4-FFF2-40B4-BE49-F238E27FC236}">
                <a16:creationId xmlns:a16="http://schemas.microsoft.com/office/drawing/2014/main" xmlns="" id="{1EFF1F64-70FF-4480-9531-D51E6A6F88DD}"/>
              </a:ext>
            </a:extLst>
          </p:cNvPr>
          <p:cNvSpPr txBox="1">
            <a:spLocks noGrp="1"/>
          </p:cNvSpPr>
          <p:nvPr>
            <p:ph type="body" idx="4294967295"/>
          </p:nvPr>
        </p:nvSpPr>
        <p:spPr/>
        <p:txBody>
          <a:bodyPr/>
          <a:lstStyle/>
          <a:p>
            <a:pPr lvl="0">
              <a:buClr>
                <a:srgbClr val="000000"/>
              </a:buClr>
              <a:buSzPct val="100000"/>
              <a:buFont typeface="Arial" pitchFamily="34"/>
              <a:buChar char="•"/>
            </a:pPr>
            <a:r>
              <a:rPr lang="en-GB"/>
              <a:t>Une “amélioration” de la t-closeness</a:t>
            </a:r>
          </a:p>
          <a:p>
            <a:pPr lvl="0">
              <a:buClr>
                <a:srgbClr val="000000"/>
              </a:buClr>
              <a:buSzPct val="100000"/>
              <a:buFont typeface="Arial" pitchFamily="34"/>
              <a:buChar char="•"/>
            </a:pPr>
            <a:r>
              <a:rPr lang="en-GB"/>
              <a:t>Objectif : quantifier le gain d’information d’un attaquant qui observe les classes d’équivalence, et qui connait aussi la distribution des valeurs sensibles</a:t>
            </a:r>
          </a:p>
          <a:p>
            <a:pPr lvl="0">
              <a:buClr>
                <a:srgbClr val="000000"/>
              </a:buClr>
              <a:buSzPct val="100000"/>
              <a:buFont typeface="Arial" pitchFamily="34"/>
              <a:buChar char="•"/>
            </a:pPr>
            <a:r>
              <a:rPr lang="en-GB"/>
              <a:t>Soit une valeur sensible </a:t>
            </a:r>
            <a:r>
              <a:rPr lang="en-GB" i="1"/>
              <a:t>v</a:t>
            </a:r>
            <a:r>
              <a:rPr lang="en-GB" i="1" baseline="-33000"/>
              <a:t>i</a:t>
            </a:r>
            <a:r>
              <a:rPr lang="en-GB" i="1"/>
              <a:t> </a:t>
            </a:r>
            <a:r>
              <a:rPr lang="en-GB"/>
              <a:t>avec une fréquence </a:t>
            </a:r>
            <a:r>
              <a:rPr lang="en-GB" i="1"/>
              <a:t>p</a:t>
            </a:r>
            <a:r>
              <a:rPr lang="en-GB" i="1" baseline="-33000"/>
              <a:t>i</a:t>
            </a:r>
            <a:r>
              <a:rPr lang="en-GB"/>
              <a:t> dans le dataset original, et une fréquence </a:t>
            </a:r>
            <a:r>
              <a:rPr lang="en-GB" i="1"/>
              <a:t>q</a:t>
            </a:r>
            <a:r>
              <a:rPr lang="en-GB" i="1" baseline="-33000"/>
              <a:t>i,j</a:t>
            </a:r>
            <a:r>
              <a:rPr lang="en-GB" i="1"/>
              <a:t> </a:t>
            </a:r>
            <a:r>
              <a:rPr lang="en-GB"/>
              <a:t>dans une classe d’équivalence Ec</a:t>
            </a:r>
            <a:r>
              <a:rPr lang="en-GB" baseline="-33000"/>
              <a:t>j</a:t>
            </a:r>
          </a:p>
          <a:p>
            <a:pPr lvl="0">
              <a:buClr>
                <a:srgbClr val="000000"/>
              </a:buClr>
              <a:buSzPct val="100000"/>
              <a:buFont typeface="Arial" pitchFamily="34"/>
              <a:buChar char="•"/>
            </a:pPr>
            <a:r>
              <a:rPr lang="en-GB"/>
              <a:t>La classe d’équivalence Ec</a:t>
            </a:r>
            <a:r>
              <a:rPr lang="en-GB" baseline="-33000"/>
              <a:t>j</a:t>
            </a:r>
            <a:r>
              <a:rPr lang="en-GB"/>
              <a:t> est dite δ-disclosure-private ssi : pour tout v</a:t>
            </a:r>
            <a:r>
              <a:rPr lang="en-GB" baseline="-33000"/>
              <a:t>i</a:t>
            </a:r>
            <a:r>
              <a:rPr lang="en-GB"/>
              <a:t>,  |log(q</a:t>
            </a:r>
            <a:r>
              <a:rPr lang="en-GB" baseline="-33000"/>
              <a:t>i,j</a:t>
            </a:r>
            <a:r>
              <a:rPr lang="en-GB"/>
              <a:t>/p</a:t>
            </a:r>
            <a:r>
              <a:rPr lang="en-GB" baseline="-33000"/>
              <a:t>i</a:t>
            </a:r>
            <a:r>
              <a:rPr lang="en-GB"/>
              <a:t>)| &lt; δ</a:t>
            </a:r>
          </a:p>
          <a:p>
            <a:pPr lvl="0">
              <a:buClr>
                <a:srgbClr val="000000"/>
              </a:buClr>
              <a:buSzPct val="100000"/>
              <a:buFont typeface="Arial" pitchFamily="34"/>
              <a:buChar char="•"/>
            </a:pPr>
            <a:r>
              <a:rPr lang="en-GB"/>
              <a:t>Définition multiplicative. Permet le résultat suivant sur l’entropie :  </a:t>
            </a:r>
          </a:p>
        </p:txBody>
      </p:sp>
      <p:sp>
        <p:nvSpPr>
          <p:cNvPr id="4" name="ZoneTexte 3">
            <a:extLst>
              <a:ext uri="{FF2B5EF4-FFF2-40B4-BE49-F238E27FC236}">
                <a16:creationId xmlns:a16="http://schemas.microsoft.com/office/drawing/2014/main" xmlns="" id="{0656D87B-A6EE-4F0D-ADD6-14A0E7729B4C}"/>
              </a:ext>
            </a:extLst>
          </p:cNvPr>
          <p:cNvSpPr txBox="1"/>
          <p:nvPr/>
        </p:nvSpPr>
        <p:spPr>
          <a:xfrm>
            <a:off x="8220000" y="5976000"/>
            <a:ext cx="2227190" cy="921876"/>
          </a:xfrm>
          <a:prstGeom prst="rect">
            <a:avLst/>
          </a:prstGeom>
          <a:noFill/>
          <a:ln>
            <a:noFill/>
          </a:ln>
        </p:spPr>
        <p:txBody>
          <a:bodyPr vert="horz" wrap="none" lIns="90000" tIns="45000" rIns="90000" bIns="45000"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a:solidFill>
                  <a:srgbClr val="000000"/>
                </a:solidFill>
                <a:latin typeface="Arial" pitchFamily="2"/>
                <a:ea typeface="Microsoft YaHei" pitchFamily="2"/>
                <a:cs typeface="Arial" pitchFamily="2"/>
              </a:rPr>
              <a:t>T = table</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a:solidFill>
                  <a:srgbClr val="000000"/>
                </a:solidFill>
                <a:latin typeface="Arial" pitchFamily="2"/>
                <a:ea typeface="Microsoft YaHei" pitchFamily="2"/>
                <a:cs typeface="Arial" pitchFamily="2"/>
              </a:rPr>
              <a:t>S = attribut sensible</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a:solidFill>
                  <a:srgbClr val="000000"/>
                </a:solidFill>
                <a:latin typeface="Arial" pitchFamily="2"/>
                <a:ea typeface="Microsoft YaHei" pitchFamily="2"/>
                <a:cs typeface="Arial" pitchFamily="2"/>
              </a:rPr>
              <a:t>Q = quasi identifiant</a:t>
            </a:r>
          </a:p>
        </p:txBody>
      </p:sp>
      <p:pic>
        <p:nvPicPr>
          <p:cNvPr id="5" name="Image 4">
            <a:extLst>
              <a:ext uri="{FF2B5EF4-FFF2-40B4-BE49-F238E27FC236}">
                <a16:creationId xmlns:a16="http://schemas.microsoft.com/office/drawing/2014/main" xmlns="" id="{09F86AD8-D68D-42E3-B479-03BC80E245D5}"/>
              </a:ext>
            </a:extLst>
          </p:cNvPr>
          <p:cNvPicPr>
            <a:picLocks noChangeAspect="1"/>
          </p:cNvPicPr>
          <p:nvPr/>
        </p:nvPicPr>
        <p:blipFill>
          <a:blip r:embed="rId3" cstate="print">
            <a:lum/>
            <a:alphaModFix/>
          </a:blip>
          <a:srcRect/>
          <a:stretch>
            <a:fillRect/>
          </a:stretch>
        </p:blipFill>
        <p:spPr>
          <a:xfrm>
            <a:off x="3972001" y="5904000"/>
            <a:ext cx="4032359" cy="926999"/>
          </a:xfrm>
          <a:prstGeom prst="rect">
            <a:avLst/>
          </a:prstGeom>
          <a:noFill/>
          <a:ln>
            <a:noFill/>
          </a:ln>
        </p:spPr>
      </p:pic>
    </p:spTree>
    <p:extLst>
      <p:ext uri="{BB962C8B-B14F-4D97-AF65-F5344CB8AC3E}">
        <p14:creationId xmlns:p14="http://schemas.microsoft.com/office/powerpoint/2010/main" xmlns="" val="3772541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B4F99B-FD4D-4BB2-A75C-966DF5E34201}"/>
              </a:ext>
            </a:extLst>
          </p:cNvPr>
          <p:cNvSpPr txBox="1">
            <a:spLocks noGrp="1"/>
          </p:cNvSpPr>
          <p:nvPr>
            <p:ph type="title" idx="4294967295"/>
          </p:nvPr>
        </p:nvSpPr>
        <p:spPr/>
        <p:txBody>
          <a:bodyPr/>
          <a:lstStyle/>
          <a:p>
            <a:pPr lvl="0"/>
            <a:r>
              <a:rPr lang="en-GB"/>
              <a:t>δ-disclosure</a:t>
            </a:r>
          </a:p>
        </p:txBody>
      </p:sp>
      <p:sp>
        <p:nvSpPr>
          <p:cNvPr id="3" name="Espace réservé du texte 2">
            <a:extLst>
              <a:ext uri="{FF2B5EF4-FFF2-40B4-BE49-F238E27FC236}">
                <a16:creationId xmlns:a16="http://schemas.microsoft.com/office/drawing/2014/main" xmlns="" id="{53E67F55-AB81-47F1-984A-534D5D9608B4}"/>
              </a:ext>
            </a:extLst>
          </p:cNvPr>
          <p:cNvSpPr txBox="1">
            <a:spLocks noGrp="1"/>
          </p:cNvSpPr>
          <p:nvPr>
            <p:ph type="body" idx="4294967295"/>
          </p:nvPr>
        </p:nvSpPr>
        <p:spPr/>
        <p:txBody>
          <a:bodyPr>
            <a:normAutofit lnSpcReduction="10000"/>
          </a:bodyPr>
          <a:lstStyle/>
          <a:p>
            <a:pPr lvl="0">
              <a:buClr>
                <a:srgbClr val="000000"/>
              </a:buClr>
              <a:buSzPct val="100000"/>
              <a:buFont typeface="Arial" pitchFamily="34"/>
              <a:buChar char="•"/>
            </a:pPr>
            <a:r>
              <a:rPr lang="en-GB" dirty="0" err="1"/>
              <a:t>Limites</a:t>
            </a:r>
            <a:r>
              <a:rPr lang="en-GB" dirty="0"/>
              <a:t> :</a:t>
            </a:r>
          </a:p>
          <a:p>
            <a:pPr marL="0" lvl="1" indent="0" hangingPunc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2800" dirty="0">
                <a:solidFill>
                  <a:srgbClr val="000000"/>
                </a:solidFill>
                <a:highlight>
                  <a:scrgbClr r="0" g="0" b="0">
                    <a:alpha val="0"/>
                  </a:scrgbClr>
                </a:highlight>
                <a:ea typeface="Microsoft YaHei" pitchFamily="2"/>
                <a:cs typeface="Arial" pitchFamily="2"/>
              </a:rPr>
              <a:t>Surtout des </a:t>
            </a:r>
            <a:r>
              <a:rPr lang="en-GB" sz="2800" dirty="0" err="1">
                <a:solidFill>
                  <a:srgbClr val="000000"/>
                </a:solidFill>
                <a:highlight>
                  <a:scrgbClr r="0" g="0" b="0">
                    <a:alpha val="0"/>
                  </a:scrgbClr>
                </a:highlight>
                <a:ea typeface="Microsoft YaHei" pitchFamily="2"/>
                <a:cs typeface="Arial" pitchFamily="2"/>
              </a:rPr>
              <a:t>résultats</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négatifs</a:t>
            </a:r>
            <a:r>
              <a:rPr lang="en-GB" sz="2800" dirty="0">
                <a:solidFill>
                  <a:srgbClr val="000000"/>
                </a:solidFill>
                <a:highlight>
                  <a:scrgbClr r="0" g="0" b="0">
                    <a:alpha val="0"/>
                  </a:scrgbClr>
                </a:highlight>
                <a:ea typeface="Microsoft YaHei" pitchFamily="2"/>
                <a:cs typeface="Arial" pitchFamily="2"/>
              </a:rPr>
              <a:t> : pose la question de </a:t>
            </a:r>
            <a:r>
              <a:rPr lang="en-GB" sz="2800" dirty="0" err="1">
                <a:solidFill>
                  <a:srgbClr val="000000"/>
                </a:solidFill>
                <a:highlight>
                  <a:scrgbClr r="0" g="0" b="0">
                    <a:alpha val="0"/>
                  </a:scrgbClr>
                </a:highlight>
                <a:ea typeface="Microsoft YaHei" pitchFamily="2"/>
                <a:cs typeface="Arial" pitchFamily="2"/>
              </a:rPr>
              <a:t>l’utilité</a:t>
            </a:r>
            <a:r>
              <a:rPr lang="en-GB" sz="2800" dirty="0">
                <a:solidFill>
                  <a:srgbClr val="000000"/>
                </a:solidFill>
                <a:highlight>
                  <a:scrgbClr r="0" g="0" b="0">
                    <a:alpha val="0"/>
                  </a:scrgbClr>
                </a:highlight>
                <a:ea typeface="Microsoft YaHei" pitchFamily="2"/>
                <a:cs typeface="Arial" pitchFamily="2"/>
              </a:rPr>
              <a:t> de </a:t>
            </a:r>
            <a:r>
              <a:rPr lang="en-GB" sz="2800" dirty="0" err="1">
                <a:solidFill>
                  <a:srgbClr val="000000"/>
                </a:solidFill>
                <a:highlight>
                  <a:scrgbClr r="0" g="0" b="0">
                    <a:alpha val="0"/>
                  </a:scrgbClr>
                </a:highlight>
                <a:ea typeface="Microsoft YaHei" pitchFamily="2"/>
                <a:cs typeface="Arial" pitchFamily="2"/>
              </a:rPr>
              <a:t>l’anonymisation</a:t>
            </a:r>
            <a:endParaRPr lang="en-GB" sz="2800" dirty="0">
              <a:solidFill>
                <a:srgbClr val="000000"/>
              </a:solidFill>
              <a:highlight>
                <a:scrgbClr r="0" g="0" b="0">
                  <a:alpha val="0"/>
                </a:scrgbClr>
              </a:highlight>
              <a:ea typeface="Microsoft YaHei" pitchFamily="2"/>
              <a:cs typeface="Arial" pitchFamily="2"/>
            </a:endParaRPr>
          </a:p>
          <a:p>
            <a:pPr marL="0" lvl="1" indent="0" hangingPunc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2800" dirty="0">
                <a:solidFill>
                  <a:srgbClr val="000000"/>
                </a:solidFill>
                <a:highlight>
                  <a:scrgbClr r="0" g="0" b="0">
                    <a:alpha val="0"/>
                  </a:scrgbClr>
                </a:highlight>
                <a:ea typeface="Microsoft YaHei" pitchFamily="2"/>
                <a:cs typeface="Arial" pitchFamily="2"/>
              </a:rPr>
              <a:t>Pas </a:t>
            </a:r>
            <a:r>
              <a:rPr lang="en-GB" sz="2800" dirty="0" err="1">
                <a:solidFill>
                  <a:srgbClr val="000000"/>
                </a:solidFill>
                <a:highlight>
                  <a:scrgbClr r="0" g="0" b="0">
                    <a:alpha val="0"/>
                  </a:scrgbClr>
                </a:highlight>
                <a:ea typeface="Microsoft YaHei" pitchFamily="2"/>
                <a:cs typeface="Arial" pitchFamily="2"/>
              </a:rPr>
              <a:t>d’algorithme</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proposé</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exploitant</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cette</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métrique</a:t>
            </a:r>
            <a:endParaRPr lang="en-GB" sz="2800" dirty="0">
              <a:solidFill>
                <a:srgbClr val="000000"/>
              </a:solidFill>
              <a:highlight>
                <a:scrgbClr r="0" g="0" b="0">
                  <a:alpha val="0"/>
                </a:scrgbClr>
              </a:highlight>
              <a:ea typeface="Microsoft YaHei" pitchFamily="2"/>
              <a:cs typeface="Arial" pitchFamily="2"/>
            </a:endParaRPr>
          </a:p>
          <a:p>
            <a:pPr marL="0" lvl="1" indent="0" hangingPunc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2800" dirty="0" err="1">
                <a:solidFill>
                  <a:srgbClr val="000000"/>
                </a:solidFill>
                <a:highlight>
                  <a:scrgbClr r="0" g="0" b="0">
                    <a:alpha val="0"/>
                  </a:scrgbClr>
                </a:highlight>
                <a:ea typeface="Microsoft YaHei" pitchFamily="2"/>
                <a:cs typeface="Arial" pitchFamily="2"/>
              </a:rPr>
              <a:t>N’est</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défini</a:t>
            </a:r>
            <a:r>
              <a:rPr lang="en-GB" sz="2800" dirty="0">
                <a:solidFill>
                  <a:srgbClr val="000000"/>
                </a:solidFill>
                <a:highlight>
                  <a:scrgbClr r="0" g="0" b="0">
                    <a:alpha val="0"/>
                  </a:scrgbClr>
                </a:highlight>
                <a:ea typeface="Microsoft YaHei" pitchFamily="2"/>
                <a:cs typeface="Arial" pitchFamily="2"/>
              </a:rPr>
              <a:t> que </a:t>
            </a:r>
            <a:r>
              <a:rPr lang="en-GB" sz="2800" dirty="0" err="1">
                <a:solidFill>
                  <a:srgbClr val="000000"/>
                </a:solidFill>
                <a:highlight>
                  <a:scrgbClr r="0" g="0" b="0">
                    <a:alpha val="0"/>
                  </a:scrgbClr>
                </a:highlight>
                <a:ea typeface="Microsoft YaHei" pitchFamily="2"/>
                <a:cs typeface="Arial" pitchFamily="2"/>
              </a:rPr>
              <a:t>si</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toutes</a:t>
            </a:r>
            <a:r>
              <a:rPr lang="en-GB" sz="2800" dirty="0">
                <a:solidFill>
                  <a:srgbClr val="000000"/>
                </a:solidFill>
                <a:highlight>
                  <a:scrgbClr r="0" g="0" b="0">
                    <a:alpha val="0"/>
                  </a:scrgbClr>
                </a:highlight>
                <a:ea typeface="Microsoft YaHei" pitchFamily="2"/>
                <a:cs typeface="Arial" pitchFamily="2"/>
              </a:rPr>
              <a:t> les </a:t>
            </a:r>
            <a:r>
              <a:rPr lang="en-GB" sz="2800" dirty="0" err="1">
                <a:solidFill>
                  <a:srgbClr val="000000"/>
                </a:solidFill>
                <a:highlight>
                  <a:scrgbClr r="0" g="0" b="0">
                    <a:alpha val="0"/>
                  </a:scrgbClr>
                </a:highlight>
                <a:ea typeface="Microsoft YaHei" pitchFamily="2"/>
                <a:cs typeface="Arial" pitchFamily="2"/>
              </a:rPr>
              <a:t>valeurs</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sensibles</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sont</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bien</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présentes</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dans</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chaque</a:t>
            </a:r>
            <a:r>
              <a:rPr lang="en-GB" sz="2800" dirty="0">
                <a:solidFill>
                  <a:srgbClr val="000000"/>
                </a:solidFill>
                <a:highlight>
                  <a:scrgbClr r="0" g="0" b="0">
                    <a:alpha val="0"/>
                  </a:scrgbClr>
                </a:highlight>
                <a:ea typeface="Microsoft YaHei" pitchFamily="2"/>
                <a:cs typeface="Arial" pitchFamily="2"/>
              </a:rPr>
              <a:t> EC</a:t>
            </a:r>
          </a:p>
          <a:p>
            <a:pPr marL="0" lvl="1" indent="0" hangingPunc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2800" dirty="0">
                <a:solidFill>
                  <a:srgbClr val="000000"/>
                </a:solidFill>
                <a:highlight>
                  <a:scrgbClr r="0" g="0" b="0">
                    <a:alpha val="0"/>
                  </a:scrgbClr>
                </a:highlight>
                <a:ea typeface="Microsoft YaHei" pitchFamily="2"/>
                <a:cs typeface="Arial" pitchFamily="2"/>
              </a:rPr>
              <a:t>Si p</a:t>
            </a:r>
            <a:r>
              <a:rPr lang="en-GB" sz="2800" baseline="-33000" dirty="0">
                <a:solidFill>
                  <a:srgbClr val="000000"/>
                </a:solidFill>
                <a:highlight>
                  <a:scrgbClr r="0" g="0" b="0">
                    <a:alpha val="0"/>
                  </a:scrgbClr>
                </a:highlight>
                <a:ea typeface="Microsoft YaHei" pitchFamily="2"/>
                <a:cs typeface="Arial" pitchFamily="2"/>
              </a:rPr>
              <a:t>i</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est</a:t>
            </a:r>
            <a:r>
              <a:rPr lang="en-GB" sz="2800" dirty="0">
                <a:solidFill>
                  <a:srgbClr val="000000"/>
                </a:solidFill>
                <a:highlight>
                  <a:scrgbClr r="0" g="0" b="0">
                    <a:alpha val="0"/>
                  </a:scrgbClr>
                </a:highlight>
                <a:ea typeface="Microsoft YaHei" pitchFamily="2"/>
                <a:cs typeface="Arial" pitchFamily="2"/>
              </a:rPr>
              <a:t> grand et </a:t>
            </a:r>
            <a:r>
              <a:rPr lang="en-GB" sz="2800" dirty="0" err="1">
                <a:solidFill>
                  <a:srgbClr val="000000"/>
                </a:solidFill>
                <a:highlight>
                  <a:scrgbClr r="0" g="0" b="0">
                    <a:alpha val="0"/>
                  </a:scrgbClr>
                </a:highlight>
                <a:ea typeface="Microsoft YaHei" pitchFamily="2"/>
                <a:cs typeface="Arial" pitchFamily="2"/>
              </a:rPr>
              <a:t>même</a:t>
            </a:r>
            <a:r>
              <a:rPr lang="en-GB" sz="2800" dirty="0">
                <a:solidFill>
                  <a:srgbClr val="000000"/>
                </a:solidFill>
                <a:highlight>
                  <a:scrgbClr r="0" g="0" b="0">
                    <a:alpha val="0"/>
                  </a:scrgbClr>
                </a:highlight>
                <a:ea typeface="Microsoft YaHei" pitchFamily="2"/>
                <a:cs typeface="Arial" pitchFamily="2"/>
              </a:rPr>
              <a:t> pour un δ petit, </a:t>
            </a:r>
            <a:r>
              <a:rPr lang="en-GB" sz="2800" dirty="0" err="1">
                <a:solidFill>
                  <a:srgbClr val="000000"/>
                </a:solidFill>
                <a:highlight>
                  <a:scrgbClr r="0" g="0" b="0">
                    <a:alpha val="0"/>
                  </a:scrgbClr>
                </a:highlight>
                <a:ea typeface="Microsoft YaHei" pitchFamily="2"/>
                <a:cs typeface="Arial" pitchFamily="2"/>
              </a:rPr>
              <a:t>il</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n’y</a:t>
            </a:r>
            <a:r>
              <a:rPr lang="en-GB" sz="2800" dirty="0">
                <a:solidFill>
                  <a:srgbClr val="000000"/>
                </a:solidFill>
                <a:highlight>
                  <a:scrgbClr r="0" g="0" b="0">
                    <a:alpha val="0"/>
                  </a:scrgbClr>
                </a:highlight>
                <a:ea typeface="Microsoft YaHei" pitchFamily="2"/>
                <a:cs typeface="Arial" pitchFamily="2"/>
              </a:rPr>
              <a:t> a pas de borne </a:t>
            </a:r>
            <a:r>
              <a:rPr lang="en-GB" sz="2800" dirty="0" err="1">
                <a:solidFill>
                  <a:srgbClr val="000000"/>
                </a:solidFill>
                <a:highlight>
                  <a:scrgbClr r="0" g="0" b="0">
                    <a:alpha val="0"/>
                  </a:scrgbClr>
                </a:highlight>
                <a:ea typeface="Microsoft YaHei" pitchFamily="2"/>
                <a:cs typeface="Arial" pitchFamily="2"/>
              </a:rPr>
              <a:t>maximale</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réelle</a:t>
            </a:r>
            <a:r>
              <a:rPr lang="en-GB" sz="2800" dirty="0">
                <a:solidFill>
                  <a:srgbClr val="000000"/>
                </a:solidFill>
                <a:highlight>
                  <a:scrgbClr r="0" g="0" b="0">
                    <a:alpha val="0"/>
                  </a:scrgbClr>
                </a:highlight>
                <a:ea typeface="Microsoft YaHei" pitchFamily="2"/>
                <a:cs typeface="Arial" pitchFamily="2"/>
              </a:rPr>
              <a:t> sur q</a:t>
            </a:r>
            <a:r>
              <a:rPr lang="en-GB" sz="2800" baseline="-33000" dirty="0">
                <a:solidFill>
                  <a:srgbClr val="000000"/>
                </a:solidFill>
                <a:highlight>
                  <a:scrgbClr r="0" g="0" b="0">
                    <a:alpha val="0"/>
                  </a:scrgbClr>
                </a:highlight>
                <a:ea typeface="Microsoft YaHei" pitchFamily="2"/>
                <a:cs typeface="Arial" pitchFamily="2"/>
              </a:rPr>
              <a:t>i</a:t>
            </a:r>
            <a:r>
              <a:rPr lang="en-GB" sz="2800" dirty="0">
                <a:solidFill>
                  <a:srgbClr val="000000"/>
                </a:solidFill>
                <a:highlight>
                  <a:scrgbClr r="0" g="0" b="0">
                    <a:alpha val="0"/>
                  </a:scrgbClr>
                </a:highlight>
                <a:ea typeface="Microsoft YaHei" pitchFamily="2"/>
                <a:cs typeface="Arial" pitchFamily="2"/>
              </a:rPr>
              <a:t> : on </a:t>
            </a:r>
            <a:r>
              <a:rPr lang="en-GB" sz="2800" dirty="0" err="1">
                <a:solidFill>
                  <a:srgbClr val="000000"/>
                </a:solidFill>
                <a:highlight>
                  <a:scrgbClr r="0" g="0" b="0">
                    <a:alpha val="0"/>
                  </a:scrgbClr>
                </a:highlight>
                <a:ea typeface="Microsoft YaHei" pitchFamily="2"/>
                <a:cs typeface="Arial" pitchFamily="2"/>
              </a:rPr>
              <a:t>peut</a:t>
            </a:r>
            <a:r>
              <a:rPr lang="en-GB" sz="2800" dirty="0">
                <a:solidFill>
                  <a:srgbClr val="000000"/>
                </a:solidFill>
                <a:highlight>
                  <a:scrgbClr r="0" g="0" b="0">
                    <a:alpha val="0"/>
                  </a:scrgbClr>
                </a:highlight>
                <a:ea typeface="Microsoft YaHei" pitchFamily="2"/>
                <a:cs typeface="Arial" pitchFamily="2"/>
              </a:rPr>
              <a:t> </a:t>
            </a:r>
            <a:r>
              <a:rPr lang="en-GB" sz="2800" dirty="0" err="1">
                <a:solidFill>
                  <a:srgbClr val="000000"/>
                </a:solidFill>
                <a:highlight>
                  <a:scrgbClr r="0" g="0" b="0">
                    <a:alpha val="0"/>
                  </a:scrgbClr>
                </a:highlight>
                <a:ea typeface="Microsoft YaHei" pitchFamily="2"/>
                <a:cs typeface="Arial" pitchFamily="2"/>
              </a:rPr>
              <a:t>choisir</a:t>
            </a:r>
            <a:r>
              <a:rPr lang="en-GB" sz="2800" dirty="0">
                <a:solidFill>
                  <a:srgbClr val="000000"/>
                </a:solidFill>
                <a:highlight>
                  <a:scrgbClr r="0" g="0" b="0">
                    <a:alpha val="0"/>
                  </a:scrgbClr>
                </a:highlight>
                <a:ea typeface="Microsoft YaHei" pitchFamily="2"/>
                <a:cs typeface="Arial" pitchFamily="2"/>
              </a:rPr>
              <a:t> p</a:t>
            </a:r>
            <a:r>
              <a:rPr lang="en-GB" sz="2800" baseline="-33000" dirty="0">
                <a:solidFill>
                  <a:srgbClr val="000000"/>
                </a:solidFill>
                <a:highlight>
                  <a:scrgbClr r="0" g="0" b="0">
                    <a:alpha val="0"/>
                  </a:scrgbClr>
                </a:highlight>
                <a:ea typeface="Microsoft YaHei" pitchFamily="2"/>
                <a:cs typeface="Arial" pitchFamily="2"/>
              </a:rPr>
              <a:t>i</a:t>
            </a:r>
            <a:r>
              <a:rPr lang="en-GB" sz="2800" dirty="0">
                <a:solidFill>
                  <a:srgbClr val="000000"/>
                </a:solidFill>
                <a:highlight>
                  <a:scrgbClr r="0" g="0" b="0">
                    <a:alpha val="0"/>
                  </a:scrgbClr>
                </a:highlight>
                <a:ea typeface="Microsoft YaHei" pitchFamily="2"/>
                <a:cs typeface="Arial" pitchFamily="2"/>
              </a:rPr>
              <a:t> = 0.5 et q</a:t>
            </a:r>
            <a:r>
              <a:rPr lang="en-GB" sz="2800" baseline="-33000" dirty="0">
                <a:solidFill>
                  <a:srgbClr val="000000"/>
                </a:solidFill>
                <a:highlight>
                  <a:scrgbClr r="0" g="0" b="0">
                    <a:alpha val="0"/>
                  </a:scrgbClr>
                </a:highlight>
                <a:ea typeface="Microsoft YaHei" pitchFamily="2"/>
                <a:cs typeface="Arial" pitchFamily="2"/>
              </a:rPr>
              <a:t>i</a:t>
            </a:r>
            <a:r>
              <a:rPr lang="en-GB" sz="2800" dirty="0">
                <a:solidFill>
                  <a:srgbClr val="000000"/>
                </a:solidFill>
                <a:highlight>
                  <a:scrgbClr r="0" g="0" b="0">
                    <a:alpha val="0"/>
                  </a:scrgbClr>
                </a:highlight>
                <a:ea typeface="Microsoft YaHei" pitchFamily="2"/>
                <a:cs typeface="Arial" pitchFamily="2"/>
              </a:rPr>
              <a:t>=1 et δ = 0.5 on a </a:t>
            </a:r>
            <a:r>
              <a:rPr lang="en-GB" sz="2800" dirty="0" err="1">
                <a:solidFill>
                  <a:srgbClr val="000000"/>
                </a:solidFill>
                <a:highlight>
                  <a:scrgbClr r="0" g="0" b="0">
                    <a:alpha val="0"/>
                  </a:scrgbClr>
                </a:highlight>
                <a:ea typeface="Microsoft YaHei" pitchFamily="2"/>
                <a:cs typeface="Arial" pitchFamily="2"/>
              </a:rPr>
              <a:t>bien</a:t>
            </a:r>
            <a:r>
              <a:rPr lang="en-GB" sz="2800" dirty="0">
                <a:solidFill>
                  <a:srgbClr val="000000"/>
                </a:solidFill>
                <a:highlight>
                  <a:scrgbClr r="0" g="0" b="0">
                    <a:alpha val="0"/>
                  </a:scrgbClr>
                </a:highlight>
                <a:ea typeface="Microsoft YaHei" pitchFamily="2"/>
                <a:cs typeface="Arial" pitchFamily="2"/>
              </a:rPr>
              <a:t> log (1/0.5) = log(2) = 0.3</a:t>
            </a:r>
          </a:p>
          <a:p>
            <a:pPr lvl="0">
              <a:buClr>
                <a:srgbClr val="000000"/>
              </a:buClr>
              <a:buSzPct val="100000"/>
              <a:buFont typeface="Arial" pitchFamily="34"/>
              <a:buChar char="•"/>
            </a:pPr>
            <a:r>
              <a:rPr lang="en-GB" dirty="0"/>
              <a:t>La </a:t>
            </a:r>
            <a:r>
              <a:rPr lang="en-GB" dirty="0">
                <a:latin typeface="Symbol" panose="05050102010706020507" pitchFamily="18" charset="2"/>
              </a:rPr>
              <a:t>b</a:t>
            </a:r>
            <a:r>
              <a:rPr lang="en-GB" dirty="0"/>
              <a:t>-presence </a:t>
            </a:r>
            <a:r>
              <a:rPr lang="en-GB" dirty="0" err="1"/>
              <a:t>cherche</a:t>
            </a:r>
            <a:r>
              <a:rPr lang="en-GB" dirty="0"/>
              <a:t> à </a:t>
            </a:r>
            <a:r>
              <a:rPr lang="en-GB" dirty="0" err="1"/>
              <a:t>régler</a:t>
            </a:r>
            <a:r>
              <a:rPr lang="en-GB" dirty="0"/>
              <a:t> </a:t>
            </a:r>
            <a:r>
              <a:rPr lang="en-GB" dirty="0" err="1"/>
              <a:t>ces</a:t>
            </a:r>
            <a:r>
              <a:rPr lang="en-GB" dirty="0"/>
              <a:t> </a:t>
            </a:r>
            <a:r>
              <a:rPr lang="en-GB" dirty="0" err="1"/>
              <a:t>problèmes</a:t>
            </a:r>
            <a:r>
              <a:rPr lang="en-GB" dirty="0"/>
              <a:t>, etc…</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577293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Mise en application de la </a:t>
            </a:r>
            <a:r>
              <a:rPr lang="fr-FR" i="1" dirty="0"/>
              <a:t>L-diversité </a:t>
            </a:r>
            <a:r>
              <a:rPr lang="fr-FR" dirty="0"/>
              <a:t>avec ARX</a:t>
            </a:r>
          </a:p>
        </p:txBody>
      </p:sp>
      <p:sp>
        <p:nvSpPr>
          <p:cNvPr id="4" name="Espace réservé du texte 3"/>
          <p:cNvSpPr>
            <a:spLocks noGrp="1"/>
          </p:cNvSpPr>
          <p:nvPr>
            <p:ph type="body" idx="1"/>
          </p:nvPr>
        </p:nvSpPr>
        <p:spPr/>
        <p:txBody>
          <a:bodyPr/>
          <a:lstStyle/>
          <a:p>
            <a:endParaRPr lang="fr-FR"/>
          </a:p>
        </p:txBody>
      </p:sp>
      <p:sp>
        <p:nvSpPr>
          <p:cNvPr id="2" name="Espace réservé du pied de page 1"/>
          <p:cNvSpPr>
            <a:spLocks noGrp="1"/>
          </p:cNvSpPr>
          <p:nvPr>
            <p:ph type="ftr" sz="quarter" idx="11"/>
          </p:nvPr>
        </p:nvSpPr>
        <p:spPr/>
        <p:txBody>
          <a:bodyPr/>
          <a:lstStyle/>
          <a:p>
            <a:r>
              <a:rPr lang="fr-FR" smtClean="0"/>
              <a:t>B. Nguyen – M2 IMIS/MIAGE – 2020-03-30</a:t>
            </a: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982792F-12C7-48B5-88DF-34BFC9F23C15}"/>
              </a:ext>
            </a:extLst>
          </p:cNvPr>
          <p:cNvSpPr>
            <a:spLocks noGrp="1"/>
          </p:cNvSpPr>
          <p:nvPr>
            <p:ph type="ctrTitle"/>
          </p:nvPr>
        </p:nvSpPr>
        <p:spPr/>
        <p:txBody>
          <a:bodyPr/>
          <a:lstStyle/>
          <a:p>
            <a:r>
              <a:rPr lang="en-GB" dirty="0" err="1"/>
              <a:t>Méthodes</a:t>
            </a:r>
            <a:r>
              <a:rPr lang="en-GB" dirty="0"/>
              <a:t> </a:t>
            </a:r>
            <a:r>
              <a:rPr lang="en-GB" dirty="0" err="1"/>
              <a:t>statistiques</a:t>
            </a:r>
            <a:endParaRPr lang="en-GB" dirty="0"/>
          </a:p>
        </p:txBody>
      </p:sp>
      <p:sp>
        <p:nvSpPr>
          <p:cNvPr id="4" name="Sous-titre 3">
            <a:extLst>
              <a:ext uri="{FF2B5EF4-FFF2-40B4-BE49-F238E27FC236}">
                <a16:creationId xmlns:a16="http://schemas.microsoft.com/office/drawing/2014/main" xmlns="" id="{E51C5536-42E1-4B5E-A3A0-0613A92BB9B5}"/>
              </a:ext>
            </a:extLst>
          </p:cNvPr>
          <p:cNvSpPr>
            <a:spLocks noGrp="1"/>
          </p:cNvSpPr>
          <p:nvPr>
            <p:ph type="subTitle" idx="1"/>
          </p:nvPr>
        </p:nvSpPr>
        <p:spPr/>
        <p:txBody>
          <a:bodyPr/>
          <a:lstStyle/>
          <a:p>
            <a:r>
              <a:rPr lang="en-GB" dirty="0" err="1"/>
              <a:t>Quelques</a:t>
            </a:r>
            <a:r>
              <a:rPr lang="en-GB" dirty="0"/>
              <a:t> techniques compatibles avec la </a:t>
            </a:r>
            <a:r>
              <a:rPr lang="en-GB" dirty="0" err="1"/>
              <a:t>méthode</a:t>
            </a:r>
            <a:r>
              <a:rPr lang="en-GB" dirty="0"/>
              <a:t> de perturbation locale</a:t>
            </a:r>
          </a:p>
        </p:txBody>
      </p:sp>
      <p:sp>
        <p:nvSpPr>
          <p:cNvPr id="2" name="Espace réservé du pied de page 1">
            <a:extLst>
              <a:ext uri="{FF2B5EF4-FFF2-40B4-BE49-F238E27FC236}">
                <a16:creationId xmlns:a16="http://schemas.microsoft.com/office/drawing/2014/main" xmlns="" id="{5033CB32-CE2E-41D4-A53B-51744FCE1EF2}"/>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121577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 de réponse aléatoire</a:t>
            </a:r>
            <a:br>
              <a:rPr lang="fr-FR" dirty="0"/>
            </a:br>
            <a:r>
              <a:rPr lang="fr-FR" dirty="0"/>
              <a:t>Compatible « Local </a:t>
            </a:r>
            <a:r>
              <a:rPr lang="fr-FR" dirty="0" err="1"/>
              <a:t>Differential</a:t>
            </a:r>
            <a:r>
              <a:rPr lang="fr-FR" dirty="0"/>
              <a:t> </a:t>
            </a:r>
            <a:r>
              <a:rPr lang="fr-FR" dirty="0" err="1"/>
              <a:t>Privacy</a:t>
            </a:r>
            <a:r>
              <a:rPr lang="fr-FR" dirty="0"/>
              <a:t> »</a:t>
            </a:r>
          </a:p>
        </p:txBody>
      </p:sp>
      <p:sp>
        <p:nvSpPr>
          <p:cNvPr id="3" name="Espace réservé du contenu 2"/>
          <p:cNvSpPr>
            <a:spLocks noGrp="1"/>
          </p:cNvSpPr>
          <p:nvPr>
            <p:ph idx="1"/>
          </p:nvPr>
        </p:nvSpPr>
        <p:spPr/>
        <p:txBody>
          <a:bodyPr>
            <a:normAutofit/>
          </a:bodyPr>
          <a:lstStyle/>
          <a:p>
            <a:pPr>
              <a:buNone/>
            </a:pPr>
            <a:r>
              <a:rPr lang="fr-FR" b="1" dirty="0"/>
              <a:t>Cadre : réponse Oui/Non</a:t>
            </a:r>
          </a:p>
          <a:p>
            <a:r>
              <a:rPr lang="fr-FR" dirty="0"/>
              <a:t>Donner une probabilité </a:t>
            </a:r>
            <a:r>
              <a:rPr lang="fr-FR" i="1" dirty="0"/>
              <a:t>p </a:t>
            </a:r>
            <a:r>
              <a:rPr lang="fr-FR" dirty="0"/>
              <a:t>de dire la vérité à chaque individu et de mentir avec une probabilité </a:t>
            </a:r>
            <a:r>
              <a:rPr lang="fr-FR" i="1" dirty="0"/>
              <a:t>(1-p)</a:t>
            </a:r>
          </a:p>
          <a:p>
            <a:r>
              <a:rPr lang="fr-FR" sz="2400" i="1" dirty="0"/>
              <a:t>En général : p=0.5 + </a:t>
            </a:r>
            <a:r>
              <a:rPr lang="el-GR" sz="2400" i="1" dirty="0"/>
              <a:t>ε</a:t>
            </a:r>
            <a:r>
              <a:rPr lang="fr-FR" sz="2400" i="1" baseline="-25000" dirty="0"/>
              <a:t>RR</a:t>
            </a:r>
            <a:endParaRPr lang="fr-FR" sz="2400" dirty="0"/>
          </a:p>
          <a:p>
            <a:r>
              <a:rPr lang="fr-FR" sz="2400" dirty="0"/>
              <a:t>Estimateur:</a:t>
            </a:r>
          </a:p>
          <a:p>
            <a:pPr lvl="1"/>
            <a:r>
              <a:rPr lang="fr-FR" sz="2000" dirty="0"/>
              <a:t>Soir </a:t>
            </a:r>
            <a:r>
              <a:rPr lang="el-GR" sz="2000" dirty="0">
                <a:cs typeface="Arial" charset="0"/>
              </a:rPr>
              <a:t>π</a:t>
            </a:r>
            <a:r>
              <a:rPr lang="fr-FR" sz="2000" dirty="0">
                <a:cs typeface="Arial" charset="0"/>
              </a:rPr>
              <a:t> proportion de la population pour laquelle la vraie réponse est « Oui »</a:t>
            </a:r>
            <a:endParaRPr lang="fr-FR" sz="2000" i="1" dirty="0">
              <a:cs typeface="Arial" charset="0"/>
            </a:endParaRPr>
          </a:p>
          <a:p>
            <a:pPr lvl="1"/>
            <a:r>
              <a:rPr lang="fr-FR" sz="2000" dirty="0">
                <a:cs typeface="Arial" charset="0"/>
              </a:rPr>
              <a:t>La proportion attention de  « Oui » est :</a:t>
            </a:r>
            <a:br>
              <a:rPr lang="fr-FR" sz="2000" dirty="0">
                <a:cs typeface="Arial" charset="0"/>
              </a:rPr>
            </a:br>
            <a:r>
              <a:rPr lang="fr-FR" sz="2000" dirty="0">
                <a:cs typeface="Arial" charset="0"/>
              </a:rPr>
              <a:t>    P(Oui) = (</a:t>
            </a:r>
            <a:r>
              <a:rPr lang="el-GR" sz="2000" dirty="0">
                <a:cs typeface="Arial" charset="0"/>
              </a:rPr>
              <a:t>π</a:t>
            </a:r>
            <a:r>
              <a:rPr lang="fr-FR" sz="2000" dirty="0">
                <a:cs typeface="Arial" charset="0"/>
              </a:rPr>
              <a:t> * p) + (1 – </a:t>
            </a:r>
            <a:r>
              <a:rPr lang="el-GR" sz="2000" dirty="0">
                <a:cs typeface="Arial" charset="0"/>
              </a:rPr>
              <a:t>π</a:t>
            </a:r>
            <a:r>
              <a:rPr lang="fr-FR" sz="2000" dirty="0">
                <a:cs typeface="Arial" charset="0"/>
              </a:rPr>
              <a:t>)*(1 – p)</a:t>
            </a:r>
            <a:br>
              <a:rPr lang="fr-FR" sz="2000" dirty="0">
                <a:cs typeface="Arial" charset="0"/>
              </a:rPr>
            </a:br>
            <a:r>
              <a:rPr lang="fr-FR" sz="2000" dirty="0">
                <a:cs typeface="Arial" charset="0"/>
                <a:sym typeface="Wingdings" pitchFamily="2" charset="2"/>
              </a:rPr>
              <a:t> </a:t>
            </a:r>
            <a:r>
              <a:rPr lang="el-GR" sz="2000" dirty="0">
                <a:cs typeface="Arial" charset="0"/>
              </a:rPr>
              <a:t>π</a:t>
            </a:r>
            <a:r>
              <a:rPr lang="fr-FR" sz="2000" dirty="0">
                <a:cs typeface="Arial" charset="0"/>
              </a:rPr>
              <a:t> = [P(Oui) – (1 – p)] / (2p – 1)</a:t>
            </a:r>
          </a:p>
          <a:p>
            <a:pPr lvl="1"/>
            <a:r>
              <a:rPr lang="fr-FR" sz="2000" dirty="0">
                <a:cs typeface="Arial" charset="0"/>
              </a:rPr>
              <a:t>Si m/n individus ont répondu « oui », </a:t>
            </a:r>
            <a:r>
              <a:rPr lang="el-GR" sz="2000" dirty="0">
                <a:cs typeface="Arial" charset="0"/>
              </a:rPr>
              <a:t>π</a:t>
            </a:r>
            <a:r>
              <a:rPr lang="fr-FR" sz="2000" baseline="-25000" dirty="0">
                <a:cs typeface="Arial" charset="0"/>
              </a:rPr>
              <a:t>est</a:t>
            </a:r>
            <a:r>
              <a:rPr lang="fr-FR" sz="2000" dirty="0">
                <a:cs typeface="Arial" charset="0"/>
              </a:rPr>
              <a:t> estime </a:t>
            </a:r>
            <a:r>
              <a:rPr lang="el-GR" sz="2000" dirty="0">
                <a:cs typeface="Arial" charset="0"/>
              </a:rPr>
              <a:t>π</a:t>
            </a:r>
            <a:r>
              <a:rPr lang="fr-FR" sz="2000" dirty="0">
                <a:cs typeface="Arial" charset="0"/>
              </a:rPr>
              <a:t> vaut :</a:t>
            </a:r>
            <a:br>
              <a:rPr lang="fr-FR" sz="2000" dirty="0">
                <a:cs typeface="Arial" charset="0"/>
              </a:rPr>
            </a:br>
            <a:r>
              <a:rPr lang="fr-FR" sz="2000" dirty="0">
                <a:cs typeface="Arial" charset="0"/>
              </a:rPr>
              <a:t> </a:t>
            </a:r>
            <a:r>
              <a:rPr lang="el-GR" sz="2000" dirty="0">
                <a:cs typeface="Arial" charset="0"/>
              </a:rPr>
              <a:t>π</a:t>
            </a:r>
            <a:r>
              <a:rPr lang="fr-FR" sz="2000" baseline="-25000" dirty="0">
                <a:cs typeface="Arial" charset="0"/>
              </a:rPr>
              <a:t>est</a:t>
            </a:r>
            <a:r>
              <a:rPr lang="fr-FR" sz="2000" dirty="0">
                <a:cs typeface="Arial" charset="0"/>
              </a:rPr>
              <a:t> = [m/n – (1 – p)] / (2p – 1)</a:t>
            </a:r>
          </a:p>
          <a:p>
            <a:endParaRPr lang="fr-FR" dirty="0"/>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33CED7-8FEC-47B9-A2AE-3E1D19877CA3}"/>
              </a:ext>
            </a:extLst>
          </p:cNvPr>
          <p:cNvSpPr txBox="1">
            <a:spLocks noGrp="1"/>
          </p:cNvSpPr>
          <p:nvPr>
            <p:ph type="title" idx="4294967295"/>
          </p:nvPr>
        </p:nvSpPr>
        <p:spPr/>
        <p:txBody>
          <a:bodyPr/>
          <a:lstStyle/>
          <a:p>
            <a:pPr lvl="0"/>
            <a:r>
              <a:rPr lang="en-GB" dirty="0"/>
              <a:t>GDPR et </a:t>
            </a:r>
            <a:r>
              <a:rPr lang="en-GB" dirty="0" err="1"/>
              <a:t>Réidentification</a:t>
            </a:r>
            <a:endParaRPr lang="en-GB" dirty="0"/>
          </a:p>
        </p:txBody>
      </p:sp>
      <p:sp>
        <p:nvSpPr>
          <p:cNvPr id="3" name="Sous-titre 2">
            <a:extLst>
              <a:ext uri="{FF2B5EF4-FFF2-40B4-BE49-F238E27FC236}">
                <a16:creationId xmlns:a16="http://schemas.microsoft.com/office/drawing/2014/main" xmlns="" id="{AB71B58D-C7E2-4B7D-87CD-92A03F80C8E8}"/>
              </a:ext>
            </a:extLst>
          </p:cNvPr>
          <p:cNvSpPr txBox="1">
            <a:spLocks noGrp="1"/>
          </p:cNvSpPr>
          <p:nvPr>
            <p:ph type="subTitle" idx="4294967295"/>
          </p:nvPr>
        </p:nvSpPr>
        <p:spPr>
          <a:xfrm>
            <a:off x="1524000" y="1004401"/>
            <a:ext cx="9144000" cy="5938199"/>
          </a:xfrm>
        </p:spPr>
        <p:txBody>
          <a:bodyPr vert="horz" lIns="0" tIns="0" rIns="0" bIns="0" rtlCol="0">
            <a:norm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1" dirty="0"/>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1" dirty="0"/>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err="1"/>
              <a:t>Considérant</a:t>
            </a:r>
            <a:r>
              <a:rPr lang="en-GB" sz="2000" b="1" dirty="0"/>
              <a:t> 26</a:t>
            </a:r>
          </a:p>
          <a:p>
            <a:pPr marL="0" inden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a:t>(…) </a:t>
            </a:r>
            <a:r>
              <a:rPr lang="en-GB" sz="2000" i="1" dirty="0"/>
              <a:t>Pour </a:t>
            </a:r>
            <a:r>
              <a:rPr lang="en-GB" sz="2000" i="1" dirty="0" err="1"/>
              <a:t>déterminer</a:t>
            </a:r>
            <a:r>
              <a:rPr lang="en-GB" sz="2000" i="1" dirty="0"/>
              <a:t> </a:t>
            </a:r>
            <a:r>
              <a:rPr lang="en-GB" sz="2000" i="1" dirty="0" err="1"/>
              <a:t>si</a:t>
            </a:r>
            <a:r>
              <a:rPr lang="en-GB" sz="2000" i="1" dirty="0"/>
              <a:t> </a:t>
            </a:r>
            <a:r>
              <a:rPr lang="en-GB" sz="2000" i="1" dirty="0" err="1"/>
              <a:t>une</a:t>
            </a:r>
            <a:r>
              <a:rPr lang="en-GB" sz="2000" i="1" dirty="0"/>
              <a:t> </a:t>
            </a:r>
            <a:r>
              <a:rPr lang="en-GB" sz="2000" i="1" dirty="0" err="1"/>
              <a:t>personne</a:t>
            </a:r>
            <a:r>
              <a:rPr lang="en-GB" sz="2000" i="1" dirty="0"/>
              <a:t> physique </a:t>
            </a:r>
            <a:r>
              <a:rPr lang="en-GB" sz="2000" i="1" dirty="0" err="1"/>
              <a:t>est</a:t>
            </a:r>
            <a:r>
              <a:rPr lang="en-GB" sz="2000" i="1" dirty="0"/>
              <a:t> identifiable, </a:t>
            </a:r>
            <a:r>
              <a:rPr lang="en-GB" sz="2000" i="1" dirty="0" err="1"/>
              <a:t>il</a:t>
            </a:r>
            <a:r>
              <a:rPr lang="en-GB" sz="2000" i="1" dirty="0"/>
              <a:t> </a:t>
            </a:r>
            <a:r>
              <a:rPr lang="en-GB" sz="2000" i="1" dirty="0" err="1"/>
              <a:t>convient</a:t>
            </a:r>
            <a:r>
              <a:rPr lang="en-GB" sz="2000" i="1" dirty="0"/>
              <a:t> de </a:t>
            </a:r>
            <a:r>
              <a:rPr lang="en-GB" sz="2000" i="1" dirty="0" err="1"/>
              <a:t>prendre</a:t>
            </a:r>
            <a:r>
              <a:rPr lang="en-GB" sz="2000" i="1" dirty="0"/>
              <a:t> </a:t>
            </a:r>
            <a:r>
              <a:rPr lang="en-GB" sz="2000" i="1" dirty="0" err="1"/>
              <a:t>en</a:t>
            </a:r>
            <a:r>
              <a:rPr lang="en-GB" sz="2000" i="1" dirty="0"/>
              <a:t> </a:t>
            </a:r>
            <a:r>
              <a:rPr lang="en-GB" sz="2000" i="1" dirty="0" err="1"/>
              <a:t>considération</a:t>
            </a:r>
            <a:r>
              <a:rPr lang="en-GB" sz="2000" i="1" dirty="0"/>
              <a:t> </a:t>
            </a:r>
            <a:r>
              <a:rPr lang="en-GB" sz="2000" b="1" i="1" dirty="0" err="1"/>
              <a:t>l'ensemble</a:t>
            </a:r>
            <a:r>
              <a:rPr lang="en-GB" sz="2000" b="1" i="1" dirty="0"/>
              <a:t> des </a:t>
            </a:r>
            <a:r>
              <a:rPr lang="en-GB" sz="2000" b="1" i="1" dirty="0" err="1"/>
              <a:t>moyens</a:t>
            </a:r>
            <a:r>
              <a:rPr lang="en-GB" sz="2000" b="1" i="1" dirty="0"/>
              <a:t> </a:t>
            </a:r>
            <a:r>
              <a:rPr lang="en-GB" sz="2000" b="1" i="1" dirty="0" err="1"/>
              <a:t>raisonnablement</a:t>
            </a:r>
            <a:r>
              <a:rPr lang="en-GB" sz="2000" b="1" i="1" dirty="0"/>
              <a:t> </a:t>
            </a:r>
            <a:r>
              <a:rPr lang="en-GB" sz="2000" b="1" i="1" dirty="0" err="1"/>
              <a:t>susceptibles</a:t>
            </a:r>
            <a:r>
              <a:rPr lang="en-GB" sz="2000" b="1" i="1" dirty="0"/>
              <a:t> d'être </a:t>
            </a:r>
            <a:r>
              <a:rPr lang="en-GB" sz="2000" b="1" i="1" dirty="0" err="1"/>
              <a:t>utilisés</a:t>
            </a:r>
            <a:r>
              <a:rPr lang="en-GB" sz="2000" i="1" dirty="0"/>
              <a:t> par le </a:t>
            </a:r>
            <a:r>
              <a:rPr lang="en-GB" sz="2000" i="1" dirty="0" err="1"/>
              <a:t>responsable</a:t>
            </a:r>
            <a:r>
              <a:rPr lang="en-GB" sz="2000" i="1" dirty="0"/>
              <a:t> du </a:t>
            </a:r>
            <a:r>
              <a:rPr lang="en-GB" sz="2000" i="1" dirty="0" err="1"/>
              <a:t>traitement</a:t>
            </a:r>
            <a:r>
              <a:rPr lang="en-GB" sz="2000" i="1" dirty="0"/>
              <a:t> </a:t>
            </a:r>
            <a:r>
              <a:rPr lang="en-GB" sz="2000" i="1" dirty="0" err="1"/>
              <a:t>ou</a:t>
            </a:r>
            <a:r>
              <a:rPr lang="en-GB" sz="2000" i="1" dirty="0"/>
              <a:t> par </a:t>
            </a:r>
            <a:r>
              <a:rPr lang="en-GB" sz="2000" i="1" dirty="0" err="1"/>
              <a:t>toute</a:t>
            </a:r>
            <a:r>
              <a:rPr lang="en-GB" sz="2000" i="1" dirty="0"/>
              <a:t> </a:t>
            </a:r>
            <a:r>
              <a:rPr lang="en-GB" sz="2000" i="1" dirty="0" err="1"/>
              <a:t>autre</a:t>
            </a:r>
            <a:r>
              <a:rPr lang="en-GB" sz="2000" i="1" dirty="0"/>
              <a:t> </a:t>
            </a:r>
            <a:r>
              <a:rPr lang="en-GB" sz="2000" i="1" dirty="0" err="1"/>
              <a:t>personne</a:t>
            </a:r>
            <a:r>
              <a:rPr lang="en-GB" sz="2000" i="1" dirty="0"/>
              <a:t> pour identifier la </a:t>
            </a:r>
            <a:r>
              <a:rPr lang="en-GB" sz="2000" i="1" dirty="0" err="1"/>
              <a:t>personne</a:t>
            </a:r>
            <a:r>
              <a:rPr lang="en-GB" sz="2000" i="1" dirty="0"/>
              <a:t> physique </a:t>
            </a:r>
            <a:r>
              <a:rPr lang="en-GB" sz="2000" i="1" dirty="0" err="1"/>
              <a:t>directement</a:t>
            </a:r>
            <a:r>
              <a:rPr lang="en-GB" sz="2000" i="1" dirty="0"/>
              <a:t> </a:t>
            </a:r>
            <a:r>
              <a:rPr lang="en-GB" sz="2000" i="1" dirty="0" err="1"/>
              <a:t>ou</a:t>
            </a:r>
            <a:r>
              <a:rPr lang="en-GB" sz="2000" i="1" dirty="0"/>
              <a:t> </a:t>
            </a:r>
            <a:r>
              <a:rPr lang="en-GB" sz="2000" i="1" dirty="0" err="1"/>
              <a:t>indirectement</a:t>
            </a:r>
            <a:r>
              <a:rPr lang="en-GB" sz="2000" i="1" dirty="0"/>
              <a:t>, </a:t>
            </a:r>
            <a:r>
              <a:rPr lang="en-GB" sz="2000" i="1" dirty="0" err="1"/>
              <a:t>tels</a:t>
            </a:r>
            <a:r>
              <a:rPr lang="en-GB" sz="2000" i="1" dirty="0"/>
              <a:t> que le </a:t>
            </a:r>
            <a:r>
              <a:rPr lang="en-GB" sz="2000" i="1" dirty="0" err="1"/>
              <a:t>ciblage</a:t>
            </a:r>
            <a:r>
              <a:rPr lang="en-GB" sz="2000" i="1" dirty="0"/>
              <a:t>. Pour </a:t>
            </a:r>
            <a:r>
              <a:rPr lang="en-GB" sz="2000" i="1" dirty="0" err="1"/>
              <a:t>établir</a:t>
            </a:r>
            <a:r>
              <a:rPr lang="en-GB" sz="2000" i="1" dirty="0"/>
              <a:t> </a:t>
            </a:r>
            <a:r>
              <a:rPr lang="en-GB" sz="2000" i="1" dirty="0" err="1"/>
              <a:t>si</a:t>
            </a:r>
            <a:r>
              <a:rPr lang="en-GB" sz="2000" i="1" dirty="0"/>
              <a:t> des </a:t>
            </a:r>
            <a:r>
              <a:rPr lang="en-GB" sz="2000" i="1" dirty="0" err="1"/>
              <a:t>moyens</a:t>
            </a:r>
            <a:r>
              <a:rPr lang="en-GB" sz="2000" i="1" dirty="0"/>
              <a:t> </a:t>
            </a:r>
            <a:r>
              <a:rPr lang="en-GB" sz="2000" i="1" dirty="0" err="1"/>
              <a:t>sont</a:t>
            </a:r>
            <a:r>
              <a:rPr lang="en-GB" sz="2000" i="1" dirty="0"/>
              <a:t> </a:t>
            </a:r>
            <a:r>
              <a:rPr lang="en-GB" sz="2000" i="1" dirty="0" err="1"/>
              <a:t>raisonnablement</a:t>
            </a:r>
            <a:r>
              <a:rPr lang="en-GB" sz="2000" i="1" dirty="0"/>
              <a:t> </a:t>
            </a:r>
            <a:r>
              <a:rPr lang="en-GB" sz="2000" i="1" dirty="0" err="1"/>
              <a:t>susceptibles</a:t>
            </a:r>
            <a:r>
              <a:rPr lang="en-GB" sz="2000" i="1" dirty="0"/>
              <a:t> d'être </a:t>
            </a:r>
            <a:r>
              <a:rPr lang="en-GB" sz="2000" i="1" dirty="0" err="1"/>
              <a:t>utilisés</a:t>
            </a:r>
            <a:r>
              <a:rPr lang="en-GB" sz="2000" i="1" dirty="0"/>
              <a:t> pour identifier </a:t>
            </a:r>
            <a:r>
              <a:rPr lang="en-GB" sz="2000" i="1" dirty="0" err="1"/>
              <a:t>une</a:t>
            </a:r>
            <a:r>
              <a:rPr lang="en-GB" sz="2000" i="1" dirty="0"/>
              <a:t> </a:t>
            </a:r>
            <a:r>
              <a:rPr lang="en-GB" sz="2000" i="1" dirty="0" err="1"/>
              <a:t>personne</a:t>
            </a:r>
            <a:r>
              <a:rPr lang="en-GB" sz="2000" i="1" dirty="0"/>
              <a:t> physique, </a:t>
            </a:r>
            <a:r>
              <a:rPr lang="en-GB" sz="2000" i="1" dirty="0" err="1"/>
              <a:t>il</a:t>
            </a:r>
            <a:r>
              <a:rPr lang="en-GB" sz="2000" i="1" dirty="0"/>
              <a:t> </a:t>
            </a:r>
            <a:r>
              <a:rPr lang="en-GB" sz="2000" i="1" dirty="0" err="1"/>
              <a:t>convient</a:t>
            </a:r>
            <a:r>
              <a:rPr lang="en-GB" sz="2000" i="1" dirty="0"/>
              <a:t> de </a:t>
            </a:r>
            <a:r>
              <a:rPr lang="en-GB" sz="2000" i="1" dirty="0" err="1"/>
              <a:t>prendre</a:t>
            </a:r>
            <a:r>
              <a:rPr lang="en-GB" sz="2000" i="1" dirty="0"/>
              <a:t> </a:t>
            </a:r>
            <a:r>
              <a:rPr lang="en-GB" sz="2000" i="1" dirty="0" err="1"/>
              <a:t>en</a:t>
            </a:r>
            <a:r>
              <a:rPr lang="en-GB" sz="2000" i="1" dirty="0"/>
              <a:t> </a:t>
            </a:r>
            <a:r>
              <a:rPr lang="en-GB" sz="2000" i="1" dirty="0" err="1"/>
              <a:t>considération</a:t>
            </a:r>
            <a:r>
              <a:rPr lang="en-GB" sz="2000" i="1" dirty="0"/>
              <a:t> </a:t>
            </a:r>
            <a:r>
              <a:rPr lang="en-GB" sz="2000" b="1" i="1" dirty="0" err="1"/>
              <a:t>l'ensemble</a:t>
            </a:r>
            <a:r>
              <a:rPr lang="en-GB" sz="2000" b="1" i="1" dirty="0"/>
              <a:t> des </a:t>
            </a:r>
            <a:r>
              <a:rPr lang="en-GB" sz="2000" b="1" i="1" dirty="0" err="1"/>
              <a:t>facteurs</a:t>
            </a:r>
            <a:r>
              <a:rPr lang="en-GB" sz="2000" b="1" i="1" dirty="0"/>
              <a:t> </a:t>
            </a:r>
            <a:r>
              <a:rPr lang="en-GB" sz="2000" b="1" i="1" dirty="0" err="1"/>
              <a:t>objectifs</a:t>
            </a:r>
            <a:r>
              <a:rPr lang="en-GB" sz="2000" b="1" i="1" dirty="0"/>
              <a:t>, </a:t>
            </a:r>
            <a:r>
              <a:rPr lang="en-GB" sz="2000" b="1" i="1" dirty="0" err="1"/>
              <a:t>tels</a:t>
            </a:r>
            <a:r>
              <a:rPr lang="en-GB" sz="2000" b="1" i="1" dirty="0"/>
              <a:t> que le </a:t>
            </a:r>
            <a:r>
              <a:rPr lang="en-GB" sz="2000" b="1" i="1" dirty="0" err="1"/>
              <a:t>coût</a:t>
            </a:r>
            <a:r>
              <a:rPr lang="en-GB" sz="2000" b="1" i="1" dirty="0"/>
              <a:t> de </a:t>
            </a:r>
            <a:r>
              <a:rPr lang="en-GB" sz="2000" b="1" i="1" dirty="0" err="1"/>
              <a:t>l'identification</a:t>
            </a:r>
            <a:r>
              <a:rPr lang="en-GB" sz="2000" b="1" i="1" dirty="0"/>
              <a:t> et le temps </a:t>
            </a:r>
            <a:r>
              <a:rPr lang="en-GB" sz="2000" b="1" i="1" dirty="0" err="1"/>
              <a:t>nécessaire</a:t>
            </a:r>
            <a:r>
              <a:rPr lang="en-GB" sz="2000" b="1" i="1" dirty="0"/>
              <a:t> à </a:t>
            </a:r>
            <a:r>
              <a:rPr lang="en-GB" sz="2000" b="1" i="1" dirty="0" err="1"/>
              <a:t>celle</a:t>
            </a:r>
            <a:r>
              <a:rPr lang="en-GB" sz="2000" b="1" i="1" dirty="0"/>
              <a:t>-ci, </a:t>
            </a:r>
            <a:r>
              <a:rPr lang="en-GB" sz="2000" b="1" i="1" dirty="0" err="1"/>
              <a:t>en</a:t>
            </a:r>
            <a:r>
              <a:rPr lang="en-GB" sz="2000" b="1" i="1" dirty="0"/>
              <a:t> tenant </a:t>
            </a:r>
            <a:r>
              <a:rPr lang="en-GB" sz="2000" b="1" i="1" dirty="0" err="1"/>
              <a:t>compte</a:t>
            </a:r>
            <a:r>
              <a:rPr lang="en-GB" sz="2000" b="1" i="1" dirty="0"/>
              <a:t> des technologies </a:t>
            </a:r>
            <a:r>
              <a:rPr lang="en-GB" sz="2000" b="1" i="1" dirty="0" err="1"/>
              <a:t>disponibles</a:t>
            </a:r>
            <a:r>
              <a:rPr lang="en-GB" sz="2000" i="1" dirty="0"/>
              <a:t> au moment du </a:t>
            </a:r>
            <a:r>
              <a:rPr lang="en-GB" sz="2000" i="1" dirty="0" err="1"/>
              <a:t>traitement</a:t>
            </a:r>
            <a:r>
              <a:rPr lang="en-GB" sz="2000" i="1" dirty="0"/>
              <a:t> et de </a:t>
            </a:r>
            <a:r>
              <a:rPr lang="en-GB" sz="2000" i="1" dirty="0" err="1"/>
              <a:t>l'évolution</a:t>
            </a:r>
            <a:r>
              <a:rPr lang="en-GB" sz="2000" i="1" dirty="0"/>
              <a:t> de </a:t>
            </a:r>
            <a:r>
              <a:rPr lang="en-GB" sz="2000" i="1" dirty="0" err="1"/>
              <a:t>celles</a:t>
            </a:r>
            <a:r>
              <a:rPr lang="en-GB" sz="2000" i="1" dirty="0"/>
              <a:t>-ci. </a:t>
            </a:r>
            <a:r>
              <a:rPr lang="en-GB" sz="2000" dirty="0"/>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i="1" dirty="0"/>
          </a:p>
          <a:p>
            <a:pPr marL="342900" indent="-342900">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err="1"/>
              <a:t>Définition</a:t>
            </a:r>
            <a:r>
              <a:rPr lang="en-GB" sz="2000" dirty="0"/>
              <a:t> de “</a:t>
            </a:r>
            <a:r>
              <a:rPr lang="en-GB" sz="2000" dirty="0" err="1"/>
              <a:t>l’identifiabilité</a:t>
            </a:r>
            <a:r>
              <a:rPr lang="en-GB" sz="2000" dirty="0"/>
              <a:t>”</a:t>
            </a:r>
          </a:p>
          <a:p>
            <a:pPr marL="342900" indent="-342900">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err="1"/>
              <a:t>Précision</a:t>
            </a:r>
            <a:r>
              <a:rPr lang="en-GB" sz="2000" dirty="0"/>
              <a:t> de la </a:t>
            </a:r>
            <a:r>
              <a:rPr lang="en-GB" sz="2000" dirty="0" err="1"/>
              <a:t>portée</a:t>
            </a:r>
            <a:r>
              <a:rPr lang="en-GB" sz="2000" dirty="0"/>
              <a:t> des techniques de </a:t>
            </a:r>
            <a:r>
              <a:rPr lang="en-GB" sz="2000" dirty="0" err="1"/>
              <a:t>réidentification</a:t>
            </a:r>
            <a:r>
              <a:rPr lang="en-GB" sz="2000" dirty="0"/>
              <a:t> : obligation de </a:t>
            </a:r>
            <a:r>
              <a:rPr lang="en-GB" sz="2000" dirty="0" err="1"/>
              <a:t>moyens</a:t>
            </a:r>
            <a:endParaRPr lang="en-GB" sz="2000" dirty="0"/>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dirty="0"/>
          </a:p>
        </p:txBody>
      </p:sp>
      <p:sp>
        <p:nvSpPr>
          <p:cNvPr id="4" name="Rectangle 3">
            <a:extLst>
              <a:ext uri="{FF2B5EF4-FFF2-40B4-BE49-F238E27FC236}">
                <a16:creationId xmlns:a16="http://schemas.microsoft.com/office/drawing/2014/main" xmlns="" id="{20C08A5A-565C-4178-836E-25374B1D4275}"/>
              </a:ext>
            </a:extLst>
          </p:cNvPr>
          <p:cNvSpPr/>
          <p:nvPr/>
        </p:nvSpPr>
        <p:spPr>
          <a:xfrm>
            <a:off x="1216057" y="2102177"/>
            <a:ext cx="9841583" cy="250753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ZoneTexte 4">
            <a:extLst>
              <a:ext uri="{FF2B5EF4-FFF2-40B4-BE49-F238E27FC236}">
                <a16:creationId xmlns:a16="http://schemas.microsoft.com/office/drawing/2014/main" xmlns="" id="{FBC8B8B8-3030-4B99-8BB1-6E437E2046B3}"/>
              </a:ext>
            </a:extLst>
          </p:cNvPr>
          <p:cNvSpPr txBox="1"/>
          <p:nvPr/>
        </p:nvSpPr>
        <p:spPr>
          <a:xfrm>
            <a:off x="1253766" y="5859617"/>
            <a:ext cx="9676110" cy="461665"/>
          </a:xfrm>
          <a:prstGeom prst="rect">
            <a:avLst/>
          </a:prstGeom>
          <a:noFill/>
        </p:spPr>
        <p:txBody>
          <a:bodyPr wrap="none" rtlCol="0">
            <a:spAutoFit/>
          </a:bodyPr>
          <a:lstStyle/>
          <a:p>
            <a:r>
              <a:rPr lang="en-GB" sz="2400" b="1" dirty="0">
                <a:solidFill>
                  <a:srgbClr val="FF0000"/>
                </a:solidFill>
              </a:rPr>
              <a:t>/!\ </a:t>
            </a:r>
            <a:r>
              <a:rPr lang="en-GB" sz="2400" b="1" dirty="0" err="1">
                <a:solidFill>
                  <a:srgbClr val="FF0000"/>
                </a:solidFill>
              </a:rPr>
              <a:t>Moins</a:t>
            </a:r>
            <a:r>
              <a:rPr lang="en-GB" sz="2400" b="1" dirty="0">
                <a:solidFill>
                  <a:srgbClr val="FF0000"/>
                </a:solidFill>
              </a:rPr>
              <a:t> </a:t>
            </a:r>
            <a:r>
              <a:rPr lang="en-GB" sz="2400" b="1" dirty="0" err="1">
                <a:solidFill>
                  <a:srgbClr val="FF0000"/>
                </a:solidFill>
              </a:rPr>
              <a:t>contraignant</a:t>
            </a:r>
            <a:r>
              <a:rPr lang="en-GB" sz="2400" b="1" dirty="0">
                <a:solidFill>
                  <a:srgbClr val="FF0000"/>
                </a:solidFill>
              </a:rPr>
              <a:t> que </a:t>
            </a:r>
            <a:r>
              <a:rPr lang="en-GB" sz="2400" b="1" dirty="0" err="1">
                <a:solidFill>
                  <a:srgbClr val="FF0000"/>
                </a:solidFill>
              </a:rPr>
              <a:t>l’ancienne</a:t>
            </a:r>
            <a:r>
              <a:rPr lang="en-GB" sz="2400" b="1" dirty="0">
                <a:solidFill>
                  <a:srgbClr val="FF0000"/>
                </a:solidFill>
              </a:rPr>
              <a:t> </a:t>
            </a:r>
            <a:r>
              <a:rPr lang="en-GB" sz="2400" b="1" dirty="0" err="1">
                <a:solidFill>
                  <a:srgbClr val="FF0000"/>
                </a:solidFill>
              </a:rPr>
              <a:t>loi</a:t>
            </a:r>
            <a:r>
              <a:rPr lang="en-GB" sz="2400" b="1" dirty="0">
                <a:solidFill>
                  <a:srgbClr val="FF0000"/>
                </a:solidFill>
              </a:rPr>
              <a:t> “</a:t>
            </a:r>
            <a:r>
              <a:rPr lang="en-GB" sz="2400" b="1" dirty="0" err="1">
                <a:solidFill>
                  <a:srgbClr val="FF0000"/>
                </a:solidFill>
              </a:rPr>
              <a:t>informatique</a:t>
            </a:r>
            <a:r>
              <a:rPr lang="en-GB" sz="2400" b="1" dirty="0">
                <a:solidFill>
                  <a:srgbClr val="FF0000"/>
                </a:solidFill>
              </a:rPr>
              <a:t> et </a:t>
            </a:r>
            <a:r>
              <a:rPr lang="en-GB" sz="2400" b="1" dirty="0" err="1">
                <a:solidFill>
                  <a:srgbClr val="FF0000"/>
                </a:solidFill>
              </a:rPr>
              <a:t>libertés</a:t>
            </a:r>
            <a:r>
              <a:rPr lang="en-GB" sz="2400" b="1" dirty="0">
                <a:solidFill>
                  <a:srgbClr val="FF0000"/>
                </a:solidFill>
              </a:rPr>
              <a:t>” (1978)</a:t>
            </a:r>
          </a:p>
        </p:txBody>
      </p:sp>
      <p:sp>
        <p:nvSpPr>
          <p:cNvPr id="6" name="Espace réservé du pied de page 5"/>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51542799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8DFBF8AB-8ACA-45A5-AFA7-9C8EF0A55351}"/>
              </a:ext>
            </a:extLst>
          </p:cNvPr>
          <p:cNvSpPr>
            <a:spLocks noGrp="1"/>
          </p:cNvSpPr>
          <p:nvPr>
            <p:ph type="title"/>
          </p:nvPr>
        </p:nvSpPr>
        <p:spPr/>
        <p:txBody>
          <a:bodyPr>
            <a:normAutofit/>
          </a:bodyPr>
          <a:lstStyle/>
          <a:p>
            <a:r>
              <a:rPr lang="en-GB" dirty="0"/>
              <a:t>Post-Randomization Matrix (PRAM)</a:t>
            </a:r>
            <a:br>
              <a:rPr lang="en-GB" dirty="0"/>
            </a:br>
            <a:r>
              <a:rPr lang="en-GB" sz="3600" i="1" dirty="0" err="1"/>
              <a:t>Peut</a:t>
            </a:r>
            <a:r>
              <a:rPr lang="en-GB" sz="3600" i="1" dirty="0"/>
              <a:t> </a:t>
            </a:r>
            <a:r>
              <a:rPr lang="en-GB" sz="3600" i="1" dirty="0" err="1"/>
              <a:t>être</a:t>
            </a:r>
            <a:r>
              <a:rPr lang="en-GB" sz="3600" i="1" dirty="0"/>
              <a:t> vu </a:t>
            </a:r>
            <a:r>
              <a:rPr lang="en-GB" sz="3600" i="1" dirty="0" err="1"/>
              <a:t>comme</a:t>
            </a:r>
            <a:r>
              <a:rPr lang="en-GB" sz="3600" i="1" dirty="0"/>
              <a:t> de la local differential privacy</a:t>
            </a:r>
            <a:endParaRPr lang="en-GB" sz="3600" dirty="0"/>
          </a:p>
        </p:txBody>
      </p:sp>
      <p:sp>
        <p:nvSpPr>
          <p:cNvPr id="4" name="Espace réservé du contenu 3">
            <a:extLst>
              <a:ext uri="{FF2B5EF4-FFF2-40B4-BE49-F238E27FC236}">
                <a16:creationId xmlns:a16="http://schemas.microsoft.com/office/drawing/2014/main" xmlns="" id="{F2904938-1931-463A-A6C8-4B3531F6B577}"/>
              </a:ext>
            </a:extLst>
          </p:cNvPr>
          <p:cNvSpPr>
            <a:spLocks noGrp="1"/>
          </p:cNvSpPr>
          <p:nvPr>
            <p:ph idx="1"/>
          </p:nvPr>
        </p:nvSpPr>
        <p:spPr>
          <a:xfrm>
            <a:off x="838200" y="1825625"/>
            <a:ext cx="10515600" cy="4351338"/>
          </a:xfrm>
        </p:spPr>
        <p:txBody>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err="1">
                <a:solidFill>
                  <a:srgbClr val="000000"/>
                </a:solidFill>
                <a:ea typeface="Microsoft YaHei" pitchFamily="2"/>
                <a:cs typeface="Arial" pitchFamily="2"/>
              </a:rPr>
              <a:t>Utilisée</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dans</a:t>
            </a:r>
            <a:r>
              <a:rPr lang="en-GB" dirty="0">
                <a:solidFill>
                  <a:srgbClr val="000000"/>
                </a:solidFill>
                <a:ea typeface="Microsoft YaHei" pitchFamily="2"/>
                <a:cs typeface="Arial" pitchFamily="2"/>
              </a:rPr>
              <a:t> le </a:t>
            </a:r>
            <a:r>
              <a:rPr lang="en-GB" dirty="0" err="1">
                <a:solidFill>
                  <a:srgbClr val="000000"/>
                </a:solidFill>
                <a:ea typeface="Microsoft YaHei" pitchFamily="2"/>
                <a:cs typeface="Arial" pitchFamily="2"/>
              </a:rPr>
              <a:t>logiciel</a:t>
            </a:r>
            <a:r>
              <a:rPr lang="en-GB" dirty="0">
                <a:solidFill>
                  <a:srgbClr val="000000"/>
                </a:solidFill>
                <a:ea typeface="Microsoft YaHei" pitchFamily="2"/>
                <a:cs typeface="Arial" pitchFamily="2"/>
              </a:rPr>
              <a:t> Mu-Argus (</a:t>
            </a:r>
            <a:r>
              <a:rPr lang="en-GB" dirty="0" err="1">
                <a:solidFill>
                  <a:srgbClr val="000000"/>
                </a:solidFill>
                <a:ea typeface="Microsoft YaHei" pitchFamily="2"/>
                <a:cs typeface="Arial" pitchFamily="2"/>
              </a:rPr>
              <a:t>Eurostat</a:t>
            </a:r>
            <a:r>
              <a:rPr lang="en-GB" dirty="0">
                <a:solidFill>
                  <a:srgbClr val="000000"/>
                </a:solidFill>
                <a:ea typeface="Microsoft YaHei" pitchFamily="2"/>
                <a:cs typeface="Arial"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dirty="0">
              <a:solidFill>
                <a:srgbClr val="000000"/>
              </a:solidFill>
              <a:ea typeface="Microsoft YaHei" pitchFamily="2"/>
              <a:cs typeface="Arial"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a:solidFill>
                  <a:srgbClr val="000000"/>
                </a:solidFill>
                <a:ea typeface="Microsoft YaHei" pitchFamily="2"/>
                <a:cs typeface="Arial" pitchFamily="2"/>
              </a:rPr>
              <a:t>On </a:t>
            </a:r>
            <a:r>
              <a:rPr lang="en-GB" dirty="0" err="1">
                <a:solidFill>
                  <a:srgbClr val="000000"/>
                </a:solidFill>
                <a:ea typeface="Microsoft YaHei" pitchFamily="2"/>
                <a:cs typeface="Arial" pitchFamily="2"/>
              </a:rPr>
              <a:t>définit</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une</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matrice</a:t>
            </a:r>
            <a:r>
              <a:rPr lang="en-GB" dirty="0">
                <a:solidFill>
                  <a:srgbClr val="000000"/>
                </a:solidFill>
                <a:ea typeface="Microsoft YaHei" pitchFamily="2"/>
                <a:cs typeface="Arial" pitchFamily="2"/>
              </a:rPr>
              <a:t> de </a:t>
            </a:r>
            <a:r>
              <a:rPr lang="en-GB" dirty="0" err="1">
                <a:solidFill>
                  <a:srgbClr val="000000"/>
                </a:solidFill>
                <a:ea typeface="Microsoft YaHei" pitchFamily="2"/>
                <a:cs typeface="Arial" pitchFamily="2"/>
              </a:rPr>
              <a:t>probabilité</a:t>
            </a:r>
            <a:r>
              <a:rPr lang="en-GB" dirty="0">
                <a:solidFill>
                  <a:srgbClr val="000000"/>
                </a:solidFill>
                <a:ea typeface="Microsoft YaHei" pitchFamily="2"/>
                <a:cs typeface="Arial" pitchFamily="2"/>
              </a:rPr>
              <a:t> de transition </a:t>
            </a:r>
            <a:r>
              <a:rPr lang="en-GB" dirty="0" err="1">
                <a:solidFill>
                  <a:srgbClr val="000000"/>
                </a:solidFill>
                <a:ea typeface="Microsoft YaHei" pitchFamily="2"/>
                <a:cs typeface="Arial" pitchFamily="2"/>
              </a:rPr>
              <a:t>d’une</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valeur</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vers</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une</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autre</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puis</a:t>
            </a:r>
            <a:r>
              <a:rPr lang="en-GB" dirty="0">
                <a:solidFill>
                  <a:srgbClr val="000000"/>
                </a:solidFill>
                <a:ea typeface="Microsoft YaHei" pitchFamily="2"/>
                <a:cs typeface="Arial" pitchFamily="2"/>
              </a:rPr>
              <a:t> on applique </a:t>
            </a:r>
            <a:r>
              <a:rPr lang="en-GB" dirty="0" err="1">
                <a:solidFill>
                  <a:srgbClr val="000000"/>
                </a:solidFill>
                <a:ea typeface="Microsoft YaHei" pitchFamily="2"/>
                <a:cs typeface="Arial" pitchFamily="2"/>
              </a:rPr>
              <a:t>ces</a:t>
            </a:r>
            <a:r>
              <a:rPr lang="en-GB" dirty="0">
                <a:solidFill>
                  <a:srgbClr val="000000"/>
                </a:solidFill>
                <a:ea typeface="Microsoft YaHei" pitchFamily="2"/>
                <a:cs typeface="Arial" pitchFamily="2"/>
              </a:rPr>
              <a:t> </a:t>
            </a:r>
            <a:r>
              <a:rPr lang="en-GB" dirty="0" err="1">
                <a:solidFill>
                  <a:srgbClr val="000000"/>
                </a:solidFill>
                <a:ea typeface="Microsoft YaHei" pitchFamily="2"/>
                <a:cs typeface="Arial" pitchFamily="2"/>
              </a:rPr>
              <a:t>probas</a:t>
            </a:r>
            <a:r>
              <a:rPr lang="en-GB" dirty="0">
                <a:solidFill>
                  <a:srgbClr val="000000"/>
                </a:solidFill>
                <a:ea typeface="Microsoft YaHei" pitchFamily="2"/>
                <a:cs typeface="Arial" pitchFamily="2"/>
              </a:rPr>
              <a:t>.</a:t>
            </a:r>
          </a:p>
          <a:p>
            <a:endParaRPr lang="en-GB" dirty="0"/>
          </a:p>
        </p:txBody>
      </p:sp>
      <p:sp>
        <p:nvSpPr>
          <p:cNvPr id="2" name="Espace réservé du pied de page 1">
            <a:extLst>
              <a:ext uri="{FF2B5EF4-FFF2-40B4-BE49-F238E27FC236}">
                <a16:creationId xmlns:a16="http://schemas.microsoft.com/office/drawing/2014/main" xmlns="" id="{B4C04DEB-3CF1-4FA9-9C3D-7412449D8664}"/>
              </a:ext>
            </a:extLst>
          </p:cNvPr>
          <p:cNvSpPr>
            <a:spLocks noGrp="1"/>
          </p:cNvSpPr>
          <p:nvPr>
            <p:ph type="ftr" sz="quarter" idx="11"/>
          </p:nvPr>
        </p:nvSpPr>
        <p:spPr/>
        <p:txBody>
          <a:bodyPr/>
          <a:lstStyle/>
          <a:p>
            <a:r>
              <a:rPr lang="fr-FR" smtClean="0"/>
              <a:t>B. Nguyen – M2 IMIS/MIAGE – 2020-03-30</a:t>
            </a:r>
            <a:endParaRPr lang="en-GB"/>
          </a:p>
        </p:txBody>
      </p:sp>
      <p:graphicFrame>
        <p:nvGraphicFramePr>
          <p:cNvPr id="5" name="Tableau 4">
            <a:extLst>
              <a:ext uri="{FF2B5EF4-FFF2-40B4-BE49-F238E27FC236}">
                <a16:creationId xmlns:a16="http://schemas.microsoft.com/office/drawing/2014/main" xmlns="" id="{BFC8C6AA-987E-4042-8495-FA76976937A8}"/>
              </a:ext>
            </a:extLst>
          </p:cNvPr>
          <p:cNvGraphicFramePr>
            <a:graphicFrameLocks noGrp="1"/>
          </p:cNvGraphicFramePr>
          <p:nvPr>
            <p:extLst>
              <p:ext uri="{D42A27DB-BD31-4B8C-83A1-F6EECF244321}">
                <p14:modId xmlns:p14="http://schemas.microsoft.com/office/powerpoint/2010/main" xmlns="" val="1428522698"/>
              </p:ext>
            </p:extLst>
          </p:nvPr>
        </p:nvGraphicFramePr>
        <p:xfrm>
          <a:off x="2192256" y="4340659"/>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360436785"/>
                    </a:ext>
                  </a:extLst>
                </a:gridCol>
                <a:gridCol w="2709333">
                  <a:extLst>
                    <a:ext uri="{9D8B030D-6E8A-4147-A177-3AD203B41FA5}">
                      <a16:colId xmlns:a16="http://schemas.microsoft.com/office/drawing/2014/main" xmlns="" val="1662719984"/>
                    </a:ext>
                  </a:extLst>
                </a:gridCol>
                <a:gridCol w="2709333">
                  <a:extLst>
                    <a:ext uri="{9D8B030D-6E8A-4147-A177-3AD203B41FA5}">
                      <a16:colId xmlns:a16="http://schemas.microsoft.com/office/drawing/2014/main" xmlns="" val="3349598122"/>
                    </a:ext>
                  </a:extLst>
                </a:gridCol>
              </a:tblGrid>
              <a:tr h="370840">
                <a:tc>
                  <a:txBody>
                    <a:bodyPr/>
                    <a:lstStyle/>
                    <a:p>
                      <a:endParaRPr lang="en-GB" dirty="0"/>
                    </a:p>
                  </a:txBody>
                  <a:tcPr/>
                </a:tc>
                <a:tc>
                  <a:txBody>
                    <a:bodyPr/>
                    <a:lstStyle/>
                    <a:p>
                      <a:r>
                        <a:rPr lang="en-GB" dirty="0"/>
                        <a:t>Grippe</a:t>
                      </a:r>
                    </a:p>
                  </a:txBody>
                  <a:tcPr/>
                </a:tc>
                <a:tc>
                  <a:txBody>
                    <a:bodyPr/>
                    <a:lstStyle/>
                    <a:p>
                      <a:r>
                        <a:rPr lang="en-GB" dirty="0" smtClean="0"/>
                        <a:t>Covid19</a:t>
                      </a:r>
                      <a:endParaRPr lang="en-GB" dirty="0"/>
                    </a:p>
                  </a:txBody>
                  <a:tcPr/>
                </a:tc>
                <a:extLst>
                  <a:ext uri="{0D108BD9-81ED-4DB2-BD59-A6C34878D82A}">
                    <a16:rowId xmlns:a16="http://schemas.microsoft.com/office/drawing/2014/main" xmlns="" val="1140860329"/>
                  </a:ext>
                </a:extLst>
              </a:tr>
              <a:tr h="370840">
                <a:tc>
                  <a:txBody>
                    <a:bodyPr/>
                    <a:lstStyle/>
                    <a:p>
                      <a:r>
                        <a:rPr lang="en-GB" dirty="0"/>
                        <a:t>Grippe</a:t>
                      </a:r>
                    </a:p>
                  </a:txBody>
                  <a:tcPr/>
                </a:tc>
                <a:tc>
                  <a:txBody>
                    <a:bodyPr/>
                    <a:lstStyle/>
                    <a:p>
                      <a:r>
                        <a:rPr lang="en-GB" dirty="0"/>
                        <a:t>0.75</a:t>
                      </a:r>
                    </a:p>
                  </a:txBody>
                  <a:tcPr/>
                </a:tc>
                <a:tc>
                  <a:txBody>
                    <a:bodyPr/>
                    <a:lstStyle/>
                    <a:p>
                      <a:r>
                        <a:rPr lang="en-GB" dirty="0"/>
                        <a:t>0.25</a:t>
                      </a:r>
                    </a:p>
                  </a:txBody>
                  <a:tcPr/>
                </a:tc>
                <a:extLst>
                  <a:ext uri="{0D108BD9-81ED-4DB2-BD59-A6C34878D82A}">
                    <a16:rowId xmlns:a16="http://schemas.microsoft.com/office/drawing/2014/main" xmlns="" val="3653906312"/>
                  </a:ext>
                </a:extLst>
              </a:tr>
              <a:tr h="370840">
                <a:tc>
                  <a:txBody>
                    <a:bodyPr/>
                    <a:lstStyle/>
                    <a:p>
                      <a:r>
                        <a:rPr lang="en-GB" dirty="0" smtClean="0"/>
                        <a:t>Covid19</a:t>
                      </a:r>
                      <a:endParaRPr lang="en-GB" dirty="0"/>
                    </a:p>
                  </a:txBody>
                  <a:tcPr/>
                </a:tc>
                <a:tc>
                  <a:txBody>
                    <a:bodyPr/>
                    <a:lstStyle/>
                    <a:p>
                      <a:r>
                        <a:rPr lang="en-GB" dirty="0"/>
                        <a:t>0.1</a:t>
                      </a:r>
                    </a:p>
                  </a:txBody>
                  <a:tcPr/>
                </a:tc>
                <a:tc>
                  <a:txBody>
                    <a:bodyPr/>
                    <a:lstStyle/>
                    <a:p>
                      <a:r>
                        <a:rPr lang="en-GB" dirty="0"/>
                        <a:t>0.9</a:t>
                      </a:r>
                    </a:p>
                  </a:txBody>
                  <a:tcPr/>
                </a:tc>
                <a:extLst>
                  <a:ext uri="{0D108BD9-81ED-4DB2-BD59-A6C34878D82A}">
                    <a16:rowId xmlns:a16="http://schemas.microsoft.com/office/drawing/2014/main" xmlns="" val="2412769503"/>
                  </a:ext>
                </a:extLst>
              </a:tr>
            </a:tbl>
          </a:graphicData>
        </a:graphic>
      </p:graphicFrame>
    </p:spTree>
    <p:extLst>
      <p:ext uri="{BB962C8B-B14F-4D97-AF65-F5344CB8AC3E}">
        <p14:creationId xmlns:p14="http://schemas.microsoft.com/office/powerpoint/2010/main" xmlns="" val="1294126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B2A678-DBC8-4938-8C57-294FF39C4B7C}"/>
              </a:ext>
            </a:extLst>
          </p:cNvPr>
          <p:cNvSpPr>
            <a:spLocks noGrp="1"/>
          </p:cNvSpPr>
          <p:nvPr>
            <p:ph type="title"/>
          </p:nvPr>
        </p:nvSpPr>
        <p:spPr/>
        <p:txBody>
          <a:bodyPr/>
          <a:lstStyle/>
          <a:p>
            <a:r>
              <a:rPr lang="en-GB" dirty="0" err="1"/>
              <a:t>Méthode</a:t>
            </a:r>
            <a:r>
              <a:rPr lang="en-GB" dirty="0"/>
              <a:t> </a:t>
            </a:r>
            <a:r>
              <a:rPr lang="en-GB" dirty="0" err="1"/>
              <a:t>d’échantillonnage</a:t>
            </a:r>
            <a:endParaRPr lang="en-GB" dirty="0"/>
          </a:p>
        </p:txBody>
      </p:sp>
      <p:sp>
        <p:nvSpPr>
          <p:cNvPr id="3" name="Espace réservé du contenu 2">
            <a:extLst>
              <a:ext uri="{FF2B5EF4-FFF2-40B4-BE49-F238E27FC236}">
                <a16:creationId xmlns:a16="http://schemas.microsoft.com/office/drawing/2014/main" xmlns="" id="{68B36A74-55E3-48B0-A7F4-60187C3F90C9}"/>
              </a:ext>
            </a:extLst>
          </p:cNvPr>
          <p:cNvSpPr>
            <a:spLocks noGrp="1"/>
          </p:cNvSpPr>
          <p:nvPr>
            <p:ph idx="1"/>
          </p:nvPr>
        </p:nvSpPr>
        <p:spPr/>
        <p:txBody>
          <a:bodyPr/>
          <a:lstStyle/>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en-US" dirty="0"/>
              <a:t>Donner une probabilité de participation </a:t>
            </a:r>
            <a:r>
              <a:rPr lang="fr-FR" altLang="en-US" i="1" dirty="0" err="1"/>
              <a:t>P</a:t>
            </a:r>
            <a:r>
              <a:rPr lang="fr-FR" altLang="en-US" i="1" baseline="-25000" dirty="0" err="1"/>
              <a:t>participation</a:t>
            </a:r>
            <a:r>
              <a:rPr lang="fr-FR" altLang="en-US" i="1" dirty="0"/>
              <a:t> </a:t>
            </a:r>
            <a:r>
              <a:rPr lang="fr-FR" altLang="en-US" dirty="0"/>
              <a:t>à chaque individu et dans chaque version. </a:t>
            </a:r>
          </a:p>
          <a:p>
            <a:pPr marL="739775" lvl="1" indent="-28257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en-US" dirty="0"/>
              <a:t>Avantages : </a:t>
            </a:r>
          </a:p>
          <a:p>
            <a:pPr lvl="2">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en-US" dirty="0"/>
              <a:t>On ne peut pas être sûr de savoir qui a participé dans la version </a:t>
            </a:r>
            <a:r>
              <a:rPr lang="fr-FR" altLang="en-US" dirty="0">
                <a:sym typeface="Wingdings" panose="05000000000000000000" pitchFamily="2" charset="2"/>
              </a:rPr>
              <a:t> sécurité ?</a:t>
            </a:r>
            <a:endParaRPr lang="fr-FR" altLang="en-US" dirty="0"/>
          </a:p>
          <a:p>
            <a:pPr marL="739775" lvl="1" indent="-282575">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en-US" dirty="0" err="1"/>
              <a:t>Inconvenients</a:t>
            </a:r>
            <a:r>
              <a:rPr lang="fr-FR" altLang="en-US" dirty="0"/>
              <a:t> : </a:t>
            </a:r>
          </a:p>
          <a:p>
            <a:pPr lvl="2">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en-US" dirty="0"/>
              <a:t>Difficulté de faire des études </a:t>
            </a:r>
            <a:r>
              <a:rPr lang="fr-FR" altLang="en-US" dirty="0" err="1"/>
              <a:t>transvesales</a:t>
            </a:r>
            <a:endParaRPr lang="fr-FR" altLang="en-US" dirty="0"/>
          </a:p>
          <a:p>
            <a:pPr lvl="2">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en-US" dirty="0"/>
              <a:t>Une donnée publiée est forcément vraie </a:t>
            </a:r>
            <a:r>
              <a:rPr lang="fr-FR" altLang="en-US" dirty="0">
                <a:sym typeface="Wingdings" panose="05000000000000000000" pitchFamily="2" charset="2"/>
              </a:rPr>
              <a:t> risque de réidentification</a:t>
            </a:r>
            <a:endParaRPr lang="fr-FR" altLang="en-US" dirty="0"/>
          </a:p>
          <a:p>
            <a:endParaRPr lang="en-GB" dirty="0"/>
          </a:p>
        </p:txBody>
      </p:sp>
      <p:sp>
        <p:nvSpPr>
          <p:cNvPr id="4" name="Espace réservé du pied de page 3">
            <a:extLst>
              <a:ext uri="{FF2B5EF4-FFF2-40B4-BE49-F238E27FC236}">
                <a16:creationId xmlns:a16="http://schemas.microsoft.com/office/drawing/2014/main" xmlns="" id="{94E1EE6B-4184-49C4-BA70-A0C456C00AFD}"/>
              </a:ext>
            </a:extLst>
          </p:cNvPr>
          <p:cNvSpPr>
            <a:spLocks noGrp="1"/>
          </p:cNvSpPr>
          <p:nvPr>
            <p:ph type="ftr" sz="quarter" idx="11"/>
          </p:nvPr>
        </p:nvSpPr>
        <p:spPr/>
        <p:txBody>
          <a:bodyPr/>
          <a:lstStyle/>
          <a:p>
            <a:r>
              <a:rPr lang="fr-FR" smtClean="0"/>
              <a:t>B. Nguyen – M2 IMIS/MIAGE – 2020-03-30</a:t>
            </a:r>
            <a:endParaRPr lang="en-GB"/>
          </a:p>
        </p:txBody>
      </p:sp>
      <p:sp>
        <p:nvSpPr>
          <p:cNvPr id="6" name="AutoShape 3">
            <a:extLst>
              <a:ext uri="{FF2B5EF4-FFF2-40B4-BE49-F238E27FC236}">
                <a16:creationId xmlns:a16="http://schemas.microsoft.com/office/drawing/2014/main" xmlns="" id="{6DF8D752-597D-41AC-820B-A0CDD34D6A1D}"/>
              </a:ext>
            </a:extLst>
          </p:cNvPr>
          <p:cNvSpPr>
            <a:spLocks noChangeArrowheads="1"/>
          </p:cNvSpPr>
          <p:nvPr/>
        </p:nvSpPr>
        <p:spPr bwMode="auto">
          <a:xfrm>
            <a:off x="5244298" y="5138816"/>
            <a:ext cx="288925" cy="287338"/>
          </a:xfrm>
          <a:prstGeom prst="triangle">
            <a:avLst>
              <a:gd name="adj" fmla="val 50000"/>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7" name="Oval 4">
            <a:extLst>
              <a:ext uri="{FF2B5EF4-FFF2-40B4-BE49-F238E27FC236}">
                <a16:creationId xmlns:a16="http://schemas.microsoft.com/office/drawing/2014/main" xmlns="" id="{7D465AB8-8D87-4AA5-94B2-EFB97838F39F}"/>
              </a:ext>
            </a:extLst>
          </p:cNvPr>
          <p:cNvSpPr>
            <a:spLocks noChangeArrowheads="1"/>
          </p:cNvSpPr>
          <p:nvPr/>
        </p:nvSpPr>
        <p:spPr bwMode="auto">
          <a:xfrm>
            <a:off x="5171273" y="4994354"/>
            <a:ext cx="1152525" cy="1081087"/>
          </a:xfrm>
          <a:prstGeom prst="ellipse">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8" name="Line 5">
            <a:extLst>
              <a:ext uri="{FF2B5EF4-FFF2-40B4-BE49-F238E27FC236}">
                <a16:creationId xmlns:a16="http://schemas.microsoft.com/office/drawing/2014/main" xmlns="" id="{1C123454-5410-47B9-9866-C1ABAC18A68B}"/>
              </a:ext>
            </a:extLst>
          </p:cNvPr>
          <p:cNvSpPr>
            <a:spLocks noChangeShapeType="1"/>
          </p:cNvSpPr>
          <p:nvPr/>
        </p:nvSpPr>
        <p:spPr bwMode="auto">
          <a:xfrm>
            <a:off x="4299735" y="5570616"/>
            <a:ext cx="719138"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9" name="Rectangle 6">
            <a:extLst>
              <a:ext uri="{FF2B5EF4-FFF2-40B4-BE49-F238E27FC236}">
                <a16:creationId xmlns:a16="http://schemas.microsoft.com/office/drawing/2014/main" xmlns="" id="{CD1A6BC1-5ECD-4D17-9F5A-F98779F19D73}"/>
              </a:ext>
            </a:extLst>
          </p:cNvPr>
          <p:cNvSpPr>
            <a:spLocks noChangeArrowheads="1"/>
          </p:cNvSpPr>
          <p:nvPr/>
        </p:nvSpPr>
        <p:spPr bwMode="auto">
          <a:xfrm>
            <a:off x="5603073" y="5353129"/>
            <a:ext cx="288925" cy="288925"/>
          </a:xfrm>
          <a:prstGeom prst="rect">
            <a:avLst/>
          </a:prstGeom>
          <a:solidFill>
            <a:srgbClr val="0000FF"/>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10" name="AutoShape 7">
            <a:extLst>
              <a:ext uri="{FF2B5EF4-FFF2-40B4-BE49-F238E27FC236}">
                <a16:creationId xmlns:a16="http://schemas.microsoft.com/office/drawing/2014/main" xmlns="" id="{062102A7-5576-41CC-B06E-147BF2375290}"/>
              </a:ext>
            </a:extLst>
          </p:cNvPr>
          <p:cNvSpPr>
            <a:spLocks noChangeArrowheads="1"/>
          </p:cNvSpPr>
          <p:nvPr/>
        </p:nvSpPr>
        <p:spPr bwMode="auto">
          <a:xfrm>
            <a:off x="5749123" y="5642054"/>
            <a:ext cx="431800" cy="360362"/>
          </a:xfrm>
          <a:prstGeom prst="diamond">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11" name="Text Box 8">
            <a:extLst>
              <a:ext uri="{FF2B5EF4-FFF2-40B4-BE49-F238E27FC236}">
                <a16:creationId xmlns:a16="http://schemas.microsoft.com/office/drawing/2014/main" xmlns="" id="{40D1B76A-FB08-4D93-8A98-F7C1CAD8224A}"/>
              </a:ext>
            </a:extLst>
          </p:cNvPr>
          <p:cNvSpPr txBox="1">
            <a:spLocks noChangeArrowheads="1"/>
          </p:cNvSpPr>
          <p:nvPr/>
        </p:nvSpPr>
        <p:spPr bwMode="auto">
          <a:xfrm>
            <a:off x="4155273" y="5210254"/>
            <a:ext cx="94456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Time t1</a:t>
            </a:r>
          </a:p>
        </p:txBody>
      </p:sp>
      <p:sp>
        <p:nvSpPr>
          <p:cNvPr id="12" name="Text Box 9">
            <a:extLst>
              <a:ext uri="{FF2B5EF4-FFF2-40B4-BE49-F238E27FC236}">
                <a16:creationId xmlns:a16="http://schemas.microsoft.com/office/drawing/2014/main" xmlns="" id="{0F05FD15-4D64-4AB0-AE25-E2C7C2B1DF34}"/>
              </a:ext>
            </a:extLst>
          </p:cNvPr>
          <p:cNvSpPr txBox="1">
            <a:spLocks noChangeArrowheads="1"/>
          </p:cNvSpPr>
          <p:nvPr/>
        </p:nvSpPr>
        <p:spPr bwMode="auto">
          <a:xfrm>
            <a:off x="5944385" y="5230891"/>
            <a:ext cx="1841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13" name="Text Box 10">
            <a:extLst>
              <a:ext uri="{FF2B5EF4-FFF2-40B4-BE49-F238E27FC236}">
                <a16:creationId xmlns:a16="http://schemas.microsoft.com/office/drawing/2014/main" xmlns="" id="{DE2670F3-7E0B-4F01-90B8-1D4DCE616053}"/>
              </a:ext>
            </a:extLst>
          </p:cNvPr>
          <p:cNvSpPr txBox="1">
            <a:spLocks noChangeArrowheads="1"/>
          </p:cNvSpPr>
          <p:nvPr/>
        </p:nvSpPr>
        <p:spPr bwMode="auto">
          <a:xfrm>
            <a:off x="3015448" y="4699079"/>
            <a:ext cx="3063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pic>
        <p:nvPicPr>
          <p:cNvPr id="14" name="Picture 11">
            <a:extLst>
              <a:ext uri="{FF2B5EF4-FFF2-40B4-BE49-F238E27FC236}">
                <a16:creationId xmlns:a16="http://schemas.microsoft.com/office/drawing/2014/main" xmlns="" id="{4BCA0131-7478-4F8B-9DBF-F81D004DEB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4335" y="4767341"/>
            <a:ext cx="1019175" cy="10191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5" name="Text Box 12">
            <a:extLst>
              <a:ext uri="{FF2B5EF4-FFF2-40B4-BE49-F238E27FC236}">
                <a16:creationId xmlns:a16="http://schemas.microsoft.com/office/drawing/2014/main" xmlns="" id="{B05A9AB6-30F8-409B-88B5-A30FA2B4A396}"/>
              </a:ext>
            </a:extLst>
          </p:cNvPr>
          <p:cNvSpPr txBox="1">
            <a:spLocks noChangeArrowheads="1"/>
          </p:cNvSpPr>
          <p:nvPr/>
        </p:nvSpPr>
        <p:spPr bwMode="auto">
          <a:xfrm>
            <a:off x="3363110" y="4489529"/>
            <a:ext cx="30638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sp>
        <p:nvSpPr>
          <p:cNvPr id="16" name="Text Box 13">
            <a:extLst>
              <a:ext uri="{FF2B5EF4-FFF2-40B4-BE49-F238E27FC236}">
                <a16:creationId xmlns:a16="http://schemas.microsoft.com/office/drawing/2014/main" xmlns="" id="{188BC62F-E512-4A20-9454-6748D7D29C4B}"/>
              </a:ext>
            </a:extLst>
          </p:cNvPr>
          <p:cNvSpPr txBox="1">
            <a:spLocks noChangeArrowheads="1"/>
          </p:cNvSpPr>
          <p:nvPr/>
        </p:nvSpPr>
        <p:spPr bwMode="auto">
          <a:xfrm>
            <a:off x="3712360" y="4633991"/>
            <a:ext cx="30638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pic>
        <p:nvPicPr>
          <p:cNvPr id="17" name="Picture 14">
            <a:extLst>
              <a:ext uri="{FF2B5EF4-FFF2-40B4-BE49-F238E27FC236}">
                <a16:creationId xmlns:a16="http://schemas.microsoft.com/office/drawing/2014/main" xmlns="" id="{4204A207-DD6D-43B6-95AB-CD0D194AFB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36135" y="5642054"/>
            <a:ext cx="649288" cy="6492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 name="Text Box 15">
            <a:extLst>
              <a:ext uri="{FF2B5EF4-FFF2-40B4-BE49-F238E27FC236}">
                <a16:creationId xmlns:a16="http://schemas.microsoft.com/office/drawing/2014/main" xmlns="" id="{FDFB6754-50D7-4D87-9C86-B9667BB23F24}"/>
              </a:ext>
            </a:extLst>
          </p:cNvPr>
          <p:cNvSpPr txBox="1">
            <a:spLocks noChangeArrowheads="1"/>
          </p:cNvSpPr>
          <p:nvPr/>
        </p:nvSpPr>
        <p:spPr bwMode="auto">
          <a:xfrm>
            <a:off x="3869523" y="5497591"/>
            <a:ext cx="3063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pic>
        <p:nvPicPr>
          <p:cNvPr id="19" name="Picture 16">
            <a:extLst>
              <a:ext uri="{FF2B5EF4-FFF2-40B4-BE49-F238E27FC236}">
                <a16:creationId xmlns:a16="http://schemas.microsoft.com/office/drawing/2014/main" xmlns="" id="{FEC5EECC-82B6-4FC5-AC88-9ED6FCE8307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3860" y="5569029"/>
            <a:ext cx="638175" cy="6381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 name="Text Box 17">
            <a:extLst>
              <a:ext uri="{FF2B5EF4-FFF2-40B4-BE49-F238E27FC236}">
                <a16:creationId xmlns:a16="http://schemas.microsoft.com/office/drawing/2014/main" xmlns="" id="{4574664E-5A00-41C0-83F7-877B7D028736}"/>
              </a:ext>
            </a:extLst>
          </p:cNvPr>
          <p:cNvSpPr txBox="1">
            <a:spLocks noChangeArrowheads="1"/>
          </p:cNvSpPr>
          <p:nvPr/>
        </p:nvSpPr>
        <p:spPr bwMode="auto">
          <a:xfrm>
            <a:off x="2859873" y="5784929"/>
            <a:ext cx="3063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sp>
        <p:nvSpPr>
          <p:cNvPr id="21" name="Oval 18">
            <a:extLst>
              <a:ext uri="{FF2B5EF4-FFF2-40B4-BE49-F238E27FC236}">
                <a16:creationId xmlns:a16="http://schemas.microsoft.com/office/drawing/2014/main" xmlns="" id="{5232B7A6-F09B-4EB8-8948-054733508C76}"/>
              </a:ext>
            </a:extLst>
          </p:cNvPr>
          <p:cNvSpPr>
            <a:spLocks noChangeArrowheads="1"/>
          </p:cNvSpPr>
          <p:nvPr/>
        </p:nvSpPr>
        <p:spPr bwMode="auto">
          <a:xfrm>
            <a:off x="8989210" y="4995941"/>
            <a:ext cx="1152525" cy="1081088"/>
          </a:xfrm>
          <a:prstGeom prst="ellipse">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22" name="Line 19">
            <a:extLst>
              <a:ext uri="{FF2B5EF4-FFF2-40B4-BE49-F238E27FC236}">
                <a16:creationId xmlns:a16="http://schemas.microsoft.com/office/drawing/2014/main" xmlns="" id="{DC2EDFF8-8885-4107-9FEA-D027A3660040}"/>
              </a:ext>
            </a:extLst>
          </p:cNvPr>
          <p:cNvSpPr>
            <a:spLocks noChangeShapeType="1"/>
          </p:cNvSpPr>
          <p:nvPr/>
        </p:nvSpPr>
        <p:spPr bwMode="auto">
          <a:xfrm>
            <a:off x="8187523" y="5573791"/>
            <a:ext cx="719137"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23" name="Rectangle 20">
            <a:extLst>
              <a:ext uri="{FF2B5EF4-FFF2-40B4-BE49-F238E27FC236}">
                <a16:creationId xmlns:a16="http://schemas.microsoft.com/office/drawing/2014/main" xmlns="" id="{869E07F4-FFAF-41FA-82F2-16B53C1FD3B6}"/>
              </a:ext>
            </a:extLst>
          </p:cNvPr>
          <p:cNvSpPr>
            <a:spLocks noChangeArrowheads="1"/>
          </p:cNvSpPr>
          <p:nvPr/>
        </p:nvSpPr>
        <p:spPr bwMode="auto">
          <a:xfrm>
            <a:off x="9133673" y="5211841"/>
            <a:ext cx="288925" cy="288925"/>
          </a:xfrm>
          <a:prstGeom prst="rect">
            <a:avLst/>
          </a:prstGeom>
          <a:solidFill>
            <a:srgbClr val="0000FF"/>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24" name="Text Box 21">
            <a:extLst>
              <a:ext uri="{FF2B5EF4-FFF2-40B4-BE49-F238E27FC236}">
                <a16:creationId xmlns:a16="http://schemas.microsoft.com/office/drawing/2014/main" xmlns="" id="{3EE3BF14-4C58-41DB-B5B4-4BDDC9F359E7}"/>
              </a:ext>
            </a:extLst>
          </p:cNvPr>
          <p:cNvSpPr txBox="1">
            <a:spLocks noChangeArrowheads="1"/>
          </p:cNvSpPr>
          <p:nvPr/>
        </p:nvSpPr>
        <p:spPr bwMode="auto">
          <a:xfrm>
            <a:off x="8043060" y="5213429"/>
            <a:ext cx="944563"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Time t2</a:t>
            </a:r>
          </a:p>
        </p:txBody>
      </p:sp>
      <p:sp>
        <p:nvSpPr>
          <p:cNvPr id="25" name="Text Box 22">
            <a:extLst>
              <a:ext uri="{FF2B5EF4-FFF2-40B4-BE49-F238E27FC236}">
                <a16:creationId xmlns:a16="http://schemas.microsoft.com/office/drawing/2014/main" xmlns="" id="{2835DE5A-AE3D-47BE-B4B2-376B8738F03D}"/>
              </a:ext>
            </a:extLst>
          </p:cNvPr>
          <p:cNvSpPr txBox="1">
            <a:spLocks noChangeArrowheads="1"/>
          </p:cNvSpPr>
          <p:nvPr/>
        </p:nvSpPr>
        <p:spPr bwMode="auto">
          <a:xfrm>
            <a:off x="9762323" y="5232479"/>
            <a:ext cx="1841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26" name="Text Box 23">
            <a:extLst>
              <a:ext uri="{FF2B5EF4-FFF2-40B4-BE49-F238E27FC236}">
                <a16:creationId xmlns:a16="http://schemas.microsoft.com/office/drawing/2014/main" xmlns="" id="{4737C1C1-86A3-4D93-AE7A-D851CCC00DF3}"/>
              </a:ext>
            </a:extLst>
          </p:cNvPr>
          <p:cNvSpPr txBox="1">
            <a:spLocks noChangeArrowheads="1"/>
          </p:cNvSpPr>
          <p:nvPr/>
        </p:nvSpPr>
        <p:spPr bwMode="auto">
          <a:xfrm>
            <a:off x="6887360" y="4700666"/>
            <a:ext cx="30638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pic>
        <p:nvPicPr>
          <p:cNvPr id="27" name="Picture 24">
            <a:extLst>
              <a:ext uri="{FF2B5EF4-FFF2-40B4-BE49-F238E27FC236}">
                <a16:creationId xmlns:a16="http://schemas.microsoft.com/office/drawing/2014/main" xmlns="" id="{7D35EF5B-53EE-4B8C-AA8C-19E743179BF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48" y="4768929"/>
            <a:ext cx="1019175" cy="10191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8" name="Text Box 25">
            <a:extLst>
              <a:ext uri="{FF2B5EF4-FFF2-40B4-BE49-F238E27FC236}">
                <a16:creationId xmlns:a16="http://schemas.microsoft.com/office/drawing/2014/main" xmlns="" id="{54628052-DF09-49D8-9D18-79C1F9CD4505}"/>
              </a:ext>
            </a:extLst>
          </p:cNvPr>
          <p:cNvSpPr txBox="1">
            <a:spLocks noChangeArrowheads="1"/>
          </p:cNvSpPr>
          <p:nvPr/>
        </p:nvSpPr>
        <p:spPr bwMode="auto">
          <a:xfrm>
            <a:off x="7235023" y="4491116"/>
            <a:ext cx="3063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sp>
        <p:nvSpPr>
          <p:cNvPr id="29" name="Text Box 26">
            <a:extLst>
              <a:ext uri="{FF2B5EF4-FFF2-40B4-BE49-F238E27FC236}">
                <a16:creationId xmlns:a16="http://schemas.microsoft.com/office/drawing/2014/main" xmlns="" id="{AF3E2196-1B70-4052-A35D-8494C8139F1C}"/>
              </a:ext>
            </a:extLst>
          </p:cNvPr>
          <p:cNvSpPr txBox="1">
            <a:spLocks noChangeArrowheads="1"/>
          </p:cNvSpPr>
          <p:nvPr/>
        </p:nvSpPr>
        <p:spPr bwMode="auto">
          <a:xfrm>
            <a:off x="7584273" y="4635579"/>
            <a:ext cx="306387"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pic>
        <p:nvPicPr>
          <p:cNvPr id="30" name="Picture 27">
            <a:extLst>
              <a:ext uri="{FF2B5EF4-FFF2-40B4-BE49-F238E27FC236}">
                <a16:creationId xmlns:a16="http://schemas.microsoft.com/office/drawing/2014/main" xmlns="" id="{072A98B4-9078-4596-8280-51F144C2B25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048" y="5643641"/>
            <a:ext cx="649287" cy="6492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1" name="Text Box 28">
            <a:extLst>
              <a:ext uri="{FF2B5EF4-FFF2-40B4-BE49-F238E27FC236}">
                <a16:creationId xmlns:a16="http://schemas.microsoft.com/office/drawing/2014/main" xmlns="" id="{B39613AB-CEFE-4B0F-B493-45CA0485B57E}"/>
              </a:ext>
            </a:extLst>
          </p:cNvPr>
          <p:cNvSpPr txBox="1">
            <a:spLocks noChangeArrowheads="1"/>
          </p:cNvSpPr>
          <p:nvPr/>
        </p:nvSpPr>
        <p:spPr bwMode="auto">
          <a:xfrm>
            <a:off x="7741435" y="5499179"/>
            <a:ext cx="30638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pic>
        <p:nvPicPr>
          <p:cNvPr id="32" name="Picture 29">
            <a:extLst>
              <a:ext uri="{FF2B5EF4-FFF2-40B4-BE49-F238E27FC236}">
                <a16:creationId xmlns:a16="http://schemas.microsoft.com/office/drawing/2014/main" xmlns="" id="{1647EE56-9C03-42E0-9CBF-4ACEAB93BB8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5773" y="5570616"/>
            <a:ext cx="638175" cy="6381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 name="Text Box 30">
            <a:extLst>
              <a:ext uri="{FF2B5EF4-FFF2-40B4-BE49-F238E27FC236}">
                <a16:creationId xmlns:a16="http://schemas.microsoft.com/office/drawing/2014/main" xmlns="" id="{35143058-AE2B-4E51-A4EF-7DBC5CB0CB30}"/>
              </a:ext>
            </a:extLst>
          </p:cNvPr>
          <p:cNvSpPr txBox="1">
            <a:spLocks noChangeArrowheads="1"/>
          </p:cNvSpPr>
          <p:nvPr/>
        </p:nvSpPr>
        <p:spPr bwMode="auto">
          <a:xfrm>
            <a:off x="6731785" y="5786516"/>
            <a:ext cx="30638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GB" altLang="en-US"/>
              <a:t>?</a:t>
            </a:r>
          </a:p>
        </p:txBody>
      </p:sp>
      <p:sp>
        <p:nvSpPr>
          <p:cNvPr id="34" name="AutoShape 31">
            <a:extLst>
              <a:ext uri="{FF2B5EF4-FFF2-40B4-BE49-F238E27FC236}">
                <a16:creationId xmlns:a16="http://schemas.microsoft.com/office/drawing/2014/main" xmlns="" id="{9FD67CB1-4A45-41B7-9E3E-B46D9FD3B61E}"/>
              </a:ext>
            </a:extLst>
          </p:cNvPr>
          <p:cNvSpPr>
            <a:spLocks noChangeArrowheads="1"/>
          </p:cNvSpPr>
          <p:nvPr/>
        </p:nvSpPr>
        <p:spPr bwMode="auto">
          <a:xfrm>
            <a:off x="9494035" y="5283279"/>
            <a:ext cx="288925" cy="360362"/>
          </a:xfrm>
          <a:prstGeom prst="rtTriangle">
            <a:avLst/>
          </a:prstGeom>
          <a:solidFill>
            <a:srgbClr val="800080"/>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35" name="AutoShape 32">
            <a:extLst>
              <a:ext uri="{FF2B5EF4-FFF2-40B4-BE49-F238E27FC236}">
                <a16:creationId xmlns:a16="http://schemas.microsoft.com/office/drawing/2014/main" xmlns="" id="{13B055ED-6C71-48E5-9DC5-2D5153A15D1D}"/>
              </a:ext>
            </a:extLst>
          </p:cNvPr>
          <p:cNvSpPr>
            <a:spLocks noChangeArrowheads="1"/>
          </p:cNvSpPr>
          <p:nvPr/>
        </p:nvSpPr>
        <p:spPr bwMode="auto">
          <a:xfrm>
            <a:off x="9638498" y="5716666"/>
            <a:ext cx="287337" cy="287338"/>
          </a:xfrm>
          <a:prstGeom prst="plus">
            <a:avLst>
              <a:gd name="adj" fmla="val 25000"/>
            </a:avLst>
          </a:prstGeom>
          <a:solidFill>
            <a:srgbClr val="FF9900"/>
          </a:solidFill>
          <a:ln w="9360" cap="sq">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xmlns="" val="421829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4A20EF12-576D-4C96-A774-1557457F8E35}"/>
              </a:ext>
            </a:extLst>
          </p:cNvPr>
          <p:cNvSpPr>
            <a:spLocks noGrp="1"/>
          </p:cNvSpPr>
          <p:nvPr>
            <p:ph type="ctrTitle"/>
          </p:nvPr>
        </p:nvSpPr>
        <p:spPr/>
        <p:txBody>
          <a:bodyPr/>
          <a:lstStyle/>
          <a:p>
            <a:r>
              <a:rPr lang="en-GB" dirty="0"/>
              <a:t>Differential Privacy</a:t>
            </a:r>
          </a:p>
        </p:txBody>
      </p:sp>
      <p:sp>
        <p:nvSpPr>
          <p:cNvPr id="4" name="Sous-titre 3">
            <a:extLst>
              <a:ext uri="{FF2B5EF4-FFF2-40B4-BE49-F238E27FC236}">
                <a16:creationId xmlns:a16="http://schemas.microsoft.com/office/drawing/2014/main" xmlns="" id="{98BBAB08-631F-48CA-A4B4-5458A3EEF754}"/>
              </a:ext>
            </a:extLst>
          </p:cNvPr>
          <p:cNvSpPr>
            <a:spLocks noGrp="1"/>
          </p:cNvSpPr>
          <p:nvPr>
            <p:ph type="subTitle" idx="1"/>
          </p:nvPr>
        </p:nvSpPr>
        <p:spPr/>
        <p:txBody>
          <a:bodyPr/>
          <a:lstStyle/>
          <a:p>
            <a:r>
              <a:rPr lang="en-GB" i="1" dirty="0" err="1">
                <a:solidFill>
                  <a:schemeClr val="tx1">
                    <a:lumMod val="50000"/>
                    <a:lumOff val="50000"/>
                  </a:schemeClr>
                </a:solidFill>
              </a:rPr>
              <a:t>Garanties</a:t>
            </a:r>
            <a:r>
              <a:rPr lang="en-GB" i="1" dirty="0">
                <a:solidFill>
                  <a:schemeClr val="tx1">
                    <a:lumMod val="50000"/>
                    <a:lumOff val="50000"/>
                  </a:schemeClr>
                </a:solidFill>
              </a:rPr>
              <a:t> </a:t>
            </a:r>
            <a:r>
              <a:rPr lang="en-GB" i="1" dirty="0" err="1">
                <a:solidFill>
                  <a:schemeClr val="tx1">
                    <a:lumMod val="50000"/>
                    <a:lumOff val="50000"/>
                  </a:schemeClr>
                </a:solidFill>
              </a:rPr>
              <a:t>formelles</a:t>
            </a:r>
            <a:endParaRPr lang="en-GB" i="1" dirty="0">
              <a:solidFill>
                <a:schemeClr val="tx1">
                  <a:lumMod val="50000"/>
                  <a:lumOff val="50000"/>
                </a:schemeClr>
              </a:solidFill>
            </a:endParaRPr>
          </a:p>
        </p:txBody>
      </p:sp>
      <p:sp>
        <p:nvSpPr>
          <p:cNvPr id="2" name="Espace réservé du pied de page 1">
            <a:extLst>
              <a:ext uri="{FF2B5EF4-FFF2-40B4-BE49-F238E27FC236}">
                <a16:creationId xmlns:a16="http://schemas.microsoft.com/office/drawing/2014/main" xmlns="" id="{0BA77A2C-A61E-485B-A2B0-D00C87C03E21}"/>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999523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xmlns="" id="{72623BFF-CE9C-4FFA-B0C1-01845CB45DC8}"/>
              </a:ext>
            </a:extLst>
          </p:cNvPr>
          <p:cNvSpPr/>
          <p:nvPr/>
        </p:nvSpPr>
        <p:spPr>
          <a:xfrm>
            <a:off x="3331013" y="5312264"/>
            <a:ext cx="5897828" cy="8646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2D050"/>
          </a:solidFill>
          <a:ln w="25560" cap="sq">
            <a:solidFill>
              <a:srgbClr val="000000"/>
            </a:solidFill>
            <a:prstDash val="solid"/>
            <a:miter/>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en-GB" sz="1800" b="0" i="0" u="none" strike="noStrike" kern="1200" cap="none">
              <a:ln>
                <a:noFill/>
              </a:ln>
              <a:latin typeface="Liberation Sans" pitchFamily="18"/>
              <a:ea typeface="Microsoft YaHei" pitchFamily="2"/>
              <a:cs typeface="Arial" pitchFamily="2"/>
            </a:endParaRPr>
          </a:p>
        </p:txBody>
      </p:sp>
      <p:sp>
        <p:nvSpPr>
          <p:cNvPr id="2" name="Titre 1">
            <a:extLst>
              <a:ext uri="{FF2B5EF4-FFF2-40B4-BE49-F238E27FC236}">
                <a16:creationId xmlns:a16="http://schemas.microsoft.com/office/drawing/2014/main" xmlns="" id="{2577CC74-3A3E-4B45-A649-38EE29D172AA}"/>
              </a:ext>
            </a:extLst>
          </p:cNvPr>
          <p:cNvSpPr>
            <a:spLocks noGrp="1"/>
          </p:cNvSpPr>
          <p:nvPr>
            <p:ph type="title"/>
          </p:nvPr>
        </p:nvSpPr>
        <p:spPr/>
        <p:txBody>
          <a:bodyPr/>
          <a:lstStyle/>
          <a:p>
            <a:r>
              <a:rPr lang="en-GB" i="1" dirty="0"/>
              <a:t>Differential privacy</a:t>
            </a:r>
            <a:br>
              <a:rPr lang="en-GB" i="1" dirty="0"/>
            </a:br>
            <a:r>
              <a:rPr lang="en-GB" sz="2800" dirty="0" err="1"/>
              <a:t>Dwork</a:t>
            </a:r>
            <a:r>
              <a:rPr lang="en-GB" sz="2800" dirty="0"/>
              <a:t> 2006, </a:t>
            </a:r>
            <a:r>
              <a:rPr lang="en-GB" sz="2800" i="1" dirty="0"/>
              <a:t>Differential Privacy </a:t>
            </a:r>
            <a:r>
              <a:rPr lang="en-GB" sz="2800" dirty="0"/>
              <a:t>(ICALP)</a:t>
            </a:r>
            <a:endParaRPr lang="en-GB" i="1" dirty="0"/>
          </a:p>
        </p:txBody>
      </p:sp>
      <p:sp>
        <p:nvSpPr>
          <p:cNvPr id="3" name="Espace réservé du contenu 2">
            <a:extLst>
              <a:ext uri="{FF2B5EF4-FFF2-40B4-BE49-F238E27FC236}">
                <a16:creationId xmlns:a16="http://schemas.microsoft.com/office/drawing/2014/main" xmlns="" id="{20CBF3CD-AECA-46BC-A9FB-6486C03A3464}"/>
              </a:ext>
            </a:extLst>
          </p:cNvPr>
          <p:cNvSpPr>
            <a:spLocks noGrp="1"/>
          </p:cNvSpPr>
          <p:nvPr>
            <p:ph idx="1"/>
          </p:nvPr>
        </p:nvSpPr>
        <p:spPr>
          <a:xfrm>
            <a:off x="838200" y="1825625"/>
            <a:ext cx="10515600" cy="4351338"/>
          </a:xfrm>
        </p:spPr>
        <p:txBody>
          <a:bodyPr>
            <a:normAutofit fontScale="92500" lnSpcReduction="20000"/>
          </a:bodyPr>
          <a:lstStyle/>
          <a:p>
            <a:r>
              <a:rPr lang="en-GB" dirty="0"/>
              <a:t>Le </a:t>
            </a:r>
            <a:r>
              <a:rPr lang="en-GB" dirty="0" err="1"/>
              <a:t>problème</a:t>
            </a:r>
            <a:r>
              <a:rPr lang="en-GB" dirty="0"/>
              <a:t> principal du </a:t>
            </a:r>
            <a:r>
              <a:rPr lang="en-GB" i="1" dirty="0"/>
              <a:t>k</a:t>
            </a:r>
            <a:r>
              <a:rPr lang="en-GB" dirty="0"/>
              <a:t>-</a:t>
            </a:r>
            <a:r>
              <a:rPr lang="en-GB" dirty="0" err="1"/>
              <a:t>anonymat</a:t>
            </a:r>
            <a:r>
              <a:rPr lang="en-GB" dirty="0"/>
              <a:t> </a:t>
            </a:r>
            <a:r>
              <a:rPr lang="en-GB" dirty="0" err="1"/>
              <a:t>est</a:t>
            </a:r>
            <a:r>
              <a:rPr lang="en-GB" dirty="0"/>
              <a:t> que la </a:t>
            </a:r>
            <a:r>
              <a:rPr lang="en-GB" dirty="0" err="1"/>
              <a:t>sécurité</a:t>
            </a:r>
            <a:r>
              <a:rPr lang="en-GB" dirty="0"/>
              <a:t> depend des </a:t>
            </a:r>
            <a:r>
              <a:rPr lang="en-GB" dirty="0" err="1"/>
              <a:t>connaissances</a:t>
            </a:r>
            <a:r>
              <a:rPr lang="en-GB" dirty="0"/>
              <a:t> de </a:t>
            </a:r>
            <a:r>
              <a:rPr lang="en-GB" dirty="0" err="1"/>
              <a:t>l’attaquant</a:t>
            </a:r>
            <a:r>
              <a:rPr lang="en-GB" dirty="0"/>
              <a:t>.</a:t>
            </a:r>
          </a:p>
          <a:p>
            <a:r>
              <a:rPr lang="en-GB" dirty="0"/>
              <a:t>Un </a:t>
            </a:r>
            <a:r>
              <a:rPr lang="en-GB" i="1" dirty="0"/>
              <a:t>framework</a:t>
            </a:r>
            <a:r>
              <a:rPr lang="en-GB" dirty="0"/>
              <a:t> a </a:t>
            </a:r>
            <a:r>
              <a:rPr lang="en-GB" dirty="0" err="1"/>
              <a:t>été</a:t>
            </a:r>
            <a:r>
              <a:rPr lang="en-GB" dirty="0"/>
              <a:t> </a:t>
            </a:r>
            <a:r>
              <a:rPr lang="en-GB" dirty="0" err="1"/>
              <a:t>proposé</a:t>
            </a:r>
            <a:r>
              <a:rPr lang="en-GB" dirty="0"/>
              <a:t> </a:t>
            </a:r>
            <a:r>
              <a:rPr lang="en-GB" dirty="0" err="1"/>
              <a:t>en</a:t>
            </a:r>
            <a:r>
              <a:rPr lang="en-GB" dirty="0"/>
              <a:t> 2006 par </a:t>
            </a:r>
            <a:r>
              <a:rPr lang="en-GB" dirty="0" err="1"/>
              <a:t>Dwork</a:t>
            </a:r>
            <a:r>
              <a:rPr lang="en-GB" dirty="0"/>
              <a:t>. Il </a:t>
            </a:r>
            <a:r>
              <a:rPr lang="en-GB" dirty="0" err="1"/>
              <a:t>permet</a:t>
            </a:r>
            <a:r>
              <a:rPr lang="en-GB" dirty="0"/>
              <a:t> de quantifier le </a:t>
            </a:r>
            <a:r>
              <a:rPr lang="en-GB" dirty="0" err="1"/>
              <a:t>risque</a:t>
            </a:r>
            <a:r>
              <a:rPr lang="en-GB" dirty="0"/>
              <a:t> de participation </a:t>
            </a:r>
            <a:r>
              <a:rPr lang="en-GB" dirty="0" err="1"/>
              <a:t>dans</a:t>
            </a:r>
            <a:r>
              <a:rPr lang="en-GB" dirty="0"/>
              <a:t> </a:t>
            </a:r>
            <a:r>
              <a:rPr lang="en-GB" dirty="0" err="1"/>
              <a:t>une</a:t>
            </a:r>
            <a:r>
              <a:rPr lang="en-GB" dirty="0"/>
              <a:t> base de </a:t>
            </a:r>
            <a:r>
              <a:rPr lang="en-GB" dirty="0" err="1"/>
              <a:t>données</a:t>
            </a:r>
            <a:r>
              <a:rPr lang="en-GB" dirty="0"/>
              <a:t> par rapport à un </a:t>
            </a:r>
            <a:r>
              <a:rPr lang="en-GB" dirty="0" err="1"/>
              <a:t>algorithme</a:t>
            </a:r>
            <a:r>
              <a:rPr lang="en-GB" dirty="0"/>
              <a:t> </a:t>
            </a:r>
            <a:r>
              <a:rPr lang="en-GB" dirty="0" err="1"/>
              <a:t>d’anonymisation</a:t>
            </a:r>
            <a:endParaRPr lang="en-GB" dirty="0"/>
          </a:p>
          <a:p>
            <a:pPr marL="342720" lvl="0" indent="-341280">
              <a:lnSpc>
                <a:spcPct val="100000"/>
              </a:lnSpc>
              <a:spcBef>
                <a:spcPts val="697"/>
              </a:spcBef>
              <a:buNone/>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dirty="0">
                <a:latin typeface="Calibri" pitchFamily="34"/>
                <a:ea typeface="Microsoft YaHei" pitchFamily="2"/>
                <a:cs typeface="Microsoft YaHei" pitchFamily="2"/>
              </a:rPr>
              <a:t>On dit qu’un algorithme (aléatoire) satisfait la contrainte (</a:t>
            </a:r>
            <a:r>
              <a:rPr lang="fr-FR" dirty="0">
                <a:latin typeface="Symbol" pitchFamily="18"/>
                <a:ea typeface="Symbol" pitchFamily="18"/>
                <a:cs typeface="Symbol" pitchFamily="18"/>
              </a:rPr>
              <a:t>,d</a:t>
            </a:r>
            <a:r>
              <a:rPr lang="fr-FR" dirty="0">
                <a:ea typeface="Symbol" pitchFamily="18"/>
                <a:cs typeface="Symbol" pitchFamily="18"/>
              </a:rPr>
              <a:t>)</a:t>
            </a:r>
            <a:r>
              <a:rPr lang="fr-FR" dirty="0">
                <a:latin typeface="Calibri" pitchFamily="34"/>
                <a:ea typeface="Microsoft YaHei" pitchFamily="2"/>
                <a:cs typeface="Microsoft YaHei" pitchFamily="2"/>
              </a:rPr>
              <a:t>-</a:t>
            </a:r>
            <a:r>
              <a:rPr lang="fr-FR" dirty="0" err="1">
                <a:latin typeface="Calibri" pitchFamily="34"/>
                <a:ea typeface="Microsoft YaHei" pitchFamily="2"/>
                <a:cs typeface="Microsoft YaHei" pitchFamily="2"/>
              </a:rPr>
              <a:t>differential</a:t>
            </a:r>
            <a:r>
              <a:rPr lang="fr-FR" dirty="0">
                <a:latin typeface="Calibri" pitchFamily="34"/>
                <a:ea typeface="Microsoft YaHei" pitchFamily="2"/>
                <a:cs typeface="Microsoft YaHei" pitchFamily="2"/>
              </a:rPr>
              <a:t> </a:t>
            </a:r>
            <a:r>
              <a:rPr lang="fr-FR" dirty="0" err="1">
                <a:latin typeface="Calibri" pitchFamily="34"/>
                <a:ea typeface="Microsoft YaHei" pitchFamily="2"/>
                <a:cs typeface="Microsoft YaHei" pitchFamily="2"/>
              </a:rPr>
              <a:t>privacy</a:t>
            </a:r>
            <a:r>
              <a:rPr lang="fr-FR" dirty="0">
                <a:latin typeface="Calibri" pitchFamily="34"/>
                <a:ea typeface="Microsoft YaHei" pitchFamily="2"/>
                <a:cs typeface="Microsoft YaHei" pitchFamily="2"/>
              </a:rPr>
              <a:t> si :</a:t>
            </a:r>
          </a:p>
          <a:p>
            <a:pPr marL="0" lvl="0" indent="0">
              <a:lnSpc>
                <a:spcPct val="100000"/>
              </a:lnSpc>
              <a:spcBef>
                <a:spcPts val="697"/>
              </a:spcBef>
              <a:buClr>
                <a:srgbClr val="000000"/>
              </a:buClr>
              <a:buSzPct val="100000"/>
              <a:buFont typeface="Calibri" pitchFamily="34"/>
              <a:buChar char="-"/>
            </a:pPr>
            <a:r>
              <a:rPr lang="fr-FR" dirty="0">
                <a:latin typeface="Calibri" pitchFamily="34"/>
                <a:ea typeface="Microsoft YaHei" pitchFamily="2"/>
                <a:cs typeface="Microsoft YaHei" pitchFamily="2"/>
              </a:rPr>
              <a:t>Pour toute paire de bases de données D</a:t>
            </a:r>
            <a:r>
              <a:rPr lang="fr-FR" baseline="-25000" dirty="0">
                <a:latin typeface="Calibri" pitchFamily="34"/>
                <a:ea typeface="Microsoft YaHei" pitchFamily="2"/>
                <a:cs typeface="Microsoft YaHei" pitchFamily="2"/>
              </a:rPr>
              <a:t>1</a:t>
            </a:r>
            <a:r>
              <a:rPr lang="fr-FR" dirty="0">
                <a:latin typeface="Calibri" pitchFamily="34"/>
                <a:ea typeface="Microsoft YaHei" pitchFamily="2"/>
                <a:cs typeface="Microsoft YaHei" pitchFamily="2"/>
              </a:rPr>
              <a:t> et D</a:t>
            </a:r>
            <a:r>
              <a:rPr lang="fr-FR" baseline="-25000" dirty="0">
                <a:latin typeface="Calibri" pitchFamily="34"/>
                <a:ea typeface="Microsoft YaHei" pitchFamily="2"/>
                <a:cs typeface="Microsoft YaHei" pitchFamily="2"/>
              </a:rPr>
              <a:t>2</a:t>
            </a:r>
            <a:r>
              <a:rPr lang="fr-FR" dirty="0">
                <a:latin typeface="Calibri" pitchFamily="34"/>
                <a:ea typeface="Microsoft YaHei" pitchFamily="2"/>
                <a:cs typeface="Microsoft YaHei" pitchFamily="2"/>
              </a:rPr>
              <a:t> (dites adjacentes) qui ne diffèrent que par la présence ou non d’un individu</a:t>
            </a:r>
          </a:p>
          <a:p>
            <a:pPr marL="0" lvl="0" indent="0">
              <a:lnSpc>
                <a:spcPct val="100000"/>
              </a:lnSpc>
              <a:spcBef>
                <a:spcPts val="697"/>
              </a:spcBef>
              <a:buClr>
                <a:srgbClr val="000000"/>
              </a:buClr>
              <a:buSzPct val="100000"/>
              <a:buFont typeface="Calibri" pitchFamily="34"/>
              <a:buChar char="-"/>
            </a:pPr>
            <a:r>
              <a:rPr lang="fr-FR" dirty="0">
                <a:latin typeface="Calibri" pitchFamily="34"/>
                <a:ea typeface="Microsoft YaHei" pitchFamily="2"/>
                <a:cs typeface="Microsoft YaHei" pitchFamily="2"/>
              </a:rPr>
              <a:t>Pour tout résultat </a:t>
            </a:r>
            <a:r>
              <a:rPr lang="fr-FR" dirty="0">
                <a:latin typeface="Symbol" pitchFamily="18"/>
                <a:ea typeface="Symbol" pitchFamily="18"/>
                <a:cs typeface="Symbol" pitchFamily="18"/>
              </a:rPr>
              <a:t></a:t>
            </a:r>
            <a:r>
              <a:rPr lang="fr-FR" dirty="0">
                <a:latin typeface="Calibri" pitchFamily="34"/>
                <a:ea typeface="Microsoft YaHei" pitchFamily="2"/>
                <a:cs typeface="Microsoft YaHei" pitchFamily="2"/>
              </a:rPr>
              <a:t> de l’algorithme,</a:t>
            </a:r>
          </a:p>
          <a:p>
            <a:pPr marL="342720" lvl="0" indent="-341280">
              <a:lnSpc>
                <a:spcPct val="100000"/>
              </a:lnSpc>
              <a:spcBef>
                <a:spcPts val="799"/>
              </a:spcBef>
              <a:buNone/>
            </a:pPr>
            <a:r>
              <a:rPr lang="fr-FR" dirty="0">
                <a:latin typeface="Calibri" pitchFamily="34"/>
                <a:ea typeface="Microsoft YaHei" pitchFamily="2"/>
                <a:cs typeface="Microsoft YaHei" pitchFamily="2"/>
              </a:rPr>
              <a:t>				Il existe</a:t>
            </a:r>
            <a:r>
              <a:rPr lang="fr-FR" dirty="0">
                <a:latin typeface="Symbol" pitchFamily="18"/>
                <a:ea typeface="Symbol" pitchFamily="18"/>
                <a:cs typeface="Symbol" pitchFamily="18"/>
              </a:rPr>
              <a:t></a:t>
            </a:r>
            <a:r>
              <a:rPr lang="fr-FR" dirty="0">
                <a:latin typeface="Calibri" pitchFamily="34"/>
                <a:ea typeface="Microsoft YaHei" pitchFamily="2"/>
                <a:cs typeface="Microsoft YaHei" pitchFamily="2"/>
              </a:rPr>
              <a:t>tel que :</a:t>
            </a:r>
          </a:p>
          <a:p>
            <a:pPr marL="342720" lvl="0" indent="-341280">
              <a:lnSpc>
                <a:spcPct val="100000"/>
              </a:lnSpc>
              <a:spcBef>
                <a:spcPts val="799"/>
              </a:spcBef>
              <a:buNone/>
              <a:tabLst>
                <a:tab pos="342720" algn="l"/>
                <a:tab pos="912600" algn="l"/>
                <a:tab pos="1826999" algn="l"/>
                <a:tab pos="2741400" algn="l"/>
                <a:tab pos="3655800" algn="l"/>
                <a:tab pos="4570199" algn="l"/>
                <a:tab pos="5484600" algn="l"/>
                <a:tab pos="6399000" algn="l"/>
                <a:tab pos="7313400" algn="l"/>
                <a:tab pos="8227799" algn="l"/>
                <a:tab pos="9142200" algn="l"/>
                <a:tab pos="10056599" algn="l"/>
                <a:tab pos="10332720" algn="l"/>
                <a:tab pos="10782000" algn="l"/>
              </a:tabLst>
            </a:pPr>
            <a:r>
              <a:rPr lang="fr-FR" dirty="0">
                <a:latin typeface="Calibri" pitchFamily="34"/>
                <a:ea typeface="Microsoft YaHei" pitchFamily="2"/>
                <a:cs typeface="Microsoft YaHei" pitchFamily="2"/>
              </a:rPr>
              <a:t>						Pr[A(D</a:t>
            </a:r>
            <a:r>
              <a:rPr lang="fr-FR" baseline="-25000" dirty="0">
                <a:latin typeface="Calibri" pitchFamily="34"/>
                <a:ea typeface="Microsoft YaHei" pitchFamily="2"/>
                <a:cs typeface="Microsoft YaHei" pitchFamily="2"/>
              </a:rPr>
              <a:t>1</a:t>
            </a:r>
            <a:r>
              <a:rPr lang="fr-FR" dirty="0">
                <a:latin typeface="Calibri" pitchFamily="34"/>
                <a:ea typeface="Microsoft YaHei" pitchFamily="2"/>
                <a:cs typeface="Microsoft YaHei" pitchFamily="2"/>
              </a:rPr>
              <a:t>) = </a:t>
            </a:r>
            <a:r>
              <a:rPr lang="fr-FR" dirty="0">
                <a:latin typeface="Symbol" pitchFamily="18"/>
                <a:ea typeface="Symbol" pitchFamily="18"/>
                <a:cs typeface="Symbol" pitchFamily="18"/>
              </a:rPr>
              <a:t></a:t>
            </a:r>
            <a:r>
              <a:rPr lang="fr-FR" dirty="0">
                <a:latin typeface="Calibri" pitchFamily="34"/>
                <a:ea typeface="Microsoft YaHei" pitchFamily="2"/>
                <a:cs typeface="Microsoft YaHei" pitchFamily="2"/>
              </a:rPr>
              <a:t>] ≤ e</a:t>
            </a:r>
            <a:r>
              <a:rPr lang="fr-FR" baseline="30000" dirty="0">
                <a:latin typeface="Symbol" pitchFamily="18"/>
                <a:ea typeface="Symbol" pitchFamily="18"/>
                <a:cs typeface="Symbol" pitchFamily="18"/>
              </a:rPr>
              <a:t></a:t>
            </a:r>
            <a:r>
              <a:rPr lang="fr-FR" dirty="0">
                <a:latin typeface="Calibri" pitchFamily="34"/>
                <a:ea typeface="Microsoft YaHei" pitchFamily="2"/>
                <a:cs typeface="Microsoft YaHei" pitchFamily="2"/>
              </a:rPr>
              <a:t> Pr[A(D</a:t>
            </a:r>
            <a:r>
              <a:rPr lang="fr-FR" baseline="-25000" dirty="0">
                <a:latin typeface="Calibri" pitchFamily="34"/>
                <a:ea typeface="Microsoft YaHei" pitchFamily="2"/>
                <a:cs typeface="Microsoft YaHei" pitchFamily="2"/>
              </a:rPr>
              <a:t>2</a:t>
            </a:r>
            <a:r>
              <a:rPr lang="fr-FR" dirty="0">
                <a:latin typeface="Calibri" pitchFamily="34"/>
                <a:ea typeface="Microsoft YaHei" pitchFamily="2"/>
                <a:cs typeface="Microsoft YaHei" pitchFamily="2"/>
              </a:rPr>
              <a:t>)=</a:t>
            </a:r>
            <a:r>
              <a:rPr lang="fr-FR" dirty="0">
                <a:latin typeface="Symbol" pitchFamily="18"/>
                <a:ea typeface="Symbol" pitchFamily="18"/>
                <a:cs typeface="Symbol" pitchFamily="18"/>
              </a:rPr>
              <a:t></a:t>
            </a:r>
            <a:r>
              <a:rPr lang="fr-FR" dirty="0">
                <a:latin typeface="Calibri" pitchFamily="34"/>
                <a:ea typeface="Microsoft YaHei" pitchFamily="2"/>
                <a:cs typeface="Microsoft YaHei" pitchFamily="2"/>
              </a:rPr>
              <a:t>]+</a:t>
            </a:r>
            <a:r>
              <a:rPr lang="fr-FR" dirty="0">
                <a:latin typeface="Symbol" panose="05050102010706020507" pitchFamily="18" charset="2"/>
                <a:ea typeface="Microsoft YaHei" pitchFamily="2"/>
                <a:cs typeface="Microsoft YaHei" pitchFamily="2"/>
              </a:rPr>
              <a:t>d</a:t>
            </a:r>
          </a:p>
          <a:p>
            <a:endParaRPr lang="en-GB" dirty="0"/>
          </a:p>
        </p:txBody>
      </p:sp>
      <p:sp>
        <p:nvSpPr>
          <p:cNvPr id="5" name="Espace réservé du pied de page 4">
            <a:extLst>
              <a:ext uri="{FF2B5EF4-FFF2-40B4-BE49-F238E27FC236}">
                <a16:creationId xmlns:a16="http://schemas.microsoft.com/office/drawing/2014/main" xmlns="" id="{8CA6612F-D1E8-4F48-9579-23681381DBDA}"/>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726707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9DC1B32-776F-4DA1-BAC1-814D70169164}"/>
              </a:ext>
            </a:extLst>
          </p:cNvPr>
          <p:cNvSpPr>
            <a:spLocks noGrp="1"/>
          </p:cNvSpPr>
          <p:nvPr>
            <p:ph type="title"/>
          </p:nvPr>
        </p:nvSpPr>
        <p:spPr/>
        <p:txBody>
          <a:bodyPr/>
          <a:lstStyle/>
          <a:p>
            <a:r>
              <a:rPr lang="en-GB" dirty="0" err="1"/>
              <a:t>Mécanisme</a:t>
            </a:r>
            <a:r>
              <a:rPr lang="en-GB" dirty="0"/>
              <a:t> de Laplace</a:t>
            </a:r>
          </a:p>
        </p:txBody>
      </p:sp>
      <p:sp>
        <p:nvSpPr>
          <p:cNvPr id="3" name="Espace réservé du contenu 2">
            <a:extLst>
              <a:ext uri="{FF2B5EF4-FFF2-40B4-BE49-F238E27FC236}">
                <a16:creationId xmlns:a16="http://schemas.microsoft.com/office/drawing/2014/main" xmlns="" id="{38F17590-2060-4007-BDEA-B7C911D88C8D}"/>
              </a:ext>
            </a:extLst>
          </p:cNvPr>
          <p:cNvSpPr>
            <a:spLocks noGrp="1"/>
          </p:cNvSpPr>
          <p:nvPr>
            <p:ph idx="1"/>
          </p:nvPr>
        </p:nvSpPr>
        <p:spPr>
          <a:xfrm>
            <a:off x="838200" y="1825625"/>
            <a:ext cx="5495925" cy="4351338"/>
          </a:xfrm>
        </p:spPr>
        <p:txBody>
          <a:bodyPr/>
          <a:lstStyle/>
          <a:p>
            <a:pPr marL="0" indent="0">
              <a:buNone/>
            </a:pPr>
            <a:endParaRPr lang="en-GB" dirty="0"/>
          </a:p>
          <a:p>
            <a:pPr marL="0" indent="0">
              <a:buNone/>
            </a:pPr>
            <a:r>
              <a:rPr lang="en-GB" dirty="0" err="1"/>
              <a:t>Dwork</a:t>
            </a:r>
            <a:r>
              <a:rPr lang="en-GB" dirty="0"/>
              <a:t> a </a:t>
            </a:r>
            <a:r>
              <a:rPr lang="en-GB" dirty="0" err="1"/>
              <a:t>définit</a:t>
            </a:r>
            <a:r>
              <a:rPr lang="en-GB" dirty="0"/>
              <a:t> le “</a:t>
            </a:r>
            <a:r>
              <a:rPr lang="en-GB" i="1" dirty="0" err="1"/>
              <a:t>mécanisme</a:t>
            </a:r>
            <a:r>
              <a:rPr lang="en-GB" i="1" dirty="0"/>
              <a:t> de Laplace</a:t>
            </a:r>
            <a:r>
              <a:rPr lang="en-GB" dirty="0"/>
              <a:t>” qui </a:t>
            </a:r>
            <a:r>
              <a:rPr lang="en-GB" dirty="0" err="1"/>
              <a:t>dit</a:t>
            </a:r>
            <a:r>
              <a:rPr lang="en-GB" dirty="0"/>
              <a:t> que </a:t>
            </a:r>
            <a:r>
              <a:rPr lang="en-GB" dirty="0" err="1"/>
              <a:t>si</a:t>
            </a:r>
            <a:r>
              <a:rPr lang="en-GB" dirty="0"/>
              <a:t> on </a:t>
            </a:r>
            <a:r>
              <a:rPr lang="en-GB" dirty="0" err="1"/>
              <a:t>bruite</a:t>
            </a:r>
            <a:r>
              <a:rPr lang="en-GB" dirty="0"/>
              <a:t> </a:t>
            </a:r>
            <a:r>
              <a:rPr lang="en-GB" dirty="0" err="1"/>
              <a:t>une</a:t>
            </a:r>
            <a:r>
              <a:rPr lang="en-GB" dirty="0"/>
              <a:t> </a:t>
            </a:r>
            <a:r>
              <a:rPr lang="en-GB" dirty="0" err="1"/>
              <a:t>fonction</a:t>
            </a:r>
            <a:r>
              <a:rPr lang="en-GB" dirty="0"/>
              <a:t> avec </a:t>
            </a:r>
            <a:r>
              <a:rPr lang="en-GB" dirty="0" err="1"/>
              <a:t>une</a:t>
            </a:r>
            <a:r>
              <a:rPr lang="en-GB" dirty="0"/>
              <a:t> </a:t>
            </a:r>
            <a:r>
              <a:rPr lang="en-GB" dirty="0" err="1"/>
              <a:t>valeur</a:t>
            </a:r>
            <a:r>
              <a:rPr lang="en-GB" dirty="0"/>
              <a:t> </a:t>
            </a:r>
            <a:r>
              <a:rPr lang="en-GB" dirty="0" err="1"/>
              <a:t>tirée</a:t>
            </a:r>
            <a:r>
              <a:rPr lang="en-GB" dirty="0"/>
              <a:t> </a:t>
            </a:r>
            <a:r>
              <a:rPr lang="en-GB" dirty="0" err="1"/>
              <a:t>d’une</a:t>
            </a:r>
            <a:r>
              <a:rPr lang="en-GB" dirty="0"/>
              <a:t> distribution de Laplace, </a:t>
            </a:r>
            <a:r>
              <a:rPr lang="en-GB" dirty="0" err="1"/>
              <a:t>centrée</a:t>
            </a:r>
            <a:r>
              <a:rPr lang="en-GB" dirty="0"/>
              <a:t> sur 0 et </a:t>
            </a:r>
            <a:r>
              <a:rPr lang="en-GB" dirty="0" err="1"/>
              <a:t>d’échelle</a:t>
            </a:r>
            <a:r>
              <a:rPr lang="en-GB" dirty="0"/>
              <a:t> </a:t>
            </a:r>
            <a:r>
              <a:rPr lang="en-GB" dirty="0" err="1">
                <a:latin typeface="Symbol" panose="05050102010706020507" pitchFamily="18" charset="2"/>
              </a:rPr>
              <a:t>D</a:t>
            </a:r>
            <a:r>
              <a:rPr lang="en-GB" dirty="0" err="1"/>
              <a:t>f</a:t>
            </a:r>
            <a:r>
              <a:rPr lang="en-GB" dirty="0"/>
              <a:t>/</a:t>
            </a:r>
            <a:r>
              <a:rPr lang="en-GB" dirty="0">
                <a:latin typeface="Symbol" panose="05050102010706020507" pitchFamily="18" charset="2"/>
              </a:rPr>
              <a:t>e</a:t>
            </a:r>
            <a:r>
              <a:rPr lang="en-GB" dirty="0"/>
              <a:t> </a:t>
            </a:r>
            <a:r>
              <a:rPr lang="en-GB" dirty="0" err="1"/>
              <a:t>alors</a:t>
            </a:r>
            <a:r>
              <a:rPr lang="en-GB" dirty="0"/>
              <a:t> </a:t>
            </a:r>
            <a:r>
              <a:rPr lang="en-GB" dirty="0" err="1"/>
              <a:t>ce</a:t>
            </a:r>
            <a:r>
              <a:rPr lang="en-GB" dirty="0"/>
              <a:t> </a:t>
            </a:r>
            <a:r>
              <a:rPr lang="en-GB" dirty="0" err="1"/>
              <a:t>mécanisme</a:t>
            </a:r>
            <a:r>
              <a:rPr lang="en-GB" dirty="0"/>
              <a:t> </a:t>
            </a:r>
            <a:r>
              <a:rPr lang="en-GB" dirty="0" err="1"/>
              <a:t>respecte</a:t>
            </a:r>
            <a:r>
              <a:rPr lang="en-GB" dirty="0"/>
              <a:t> la </a:t>
            </a:r>
            <a:r>
              <a:rPr lang="en-GB" dirty="0" err="1"/>
              <a:t>contrainte</a:t>
            </a:r>
            <a:r>
              <a:rPr lang="en-GB" dirty="0"/>
              <a:t> de differential privacy</a:t>
            </a:r>
          </a:p>
        </p:txBody>
      </p:sp>
      <p:pic>
        <p:nvPicPr>
          <p:cNvPr id="6" name="Image 5">
            <a:extLst>
              <a:ext uri="{FF2B5EF4-FFF2-40B4-BE49-F238E27FC236}">
                <a16:creationId xmlns:a16="http://schemas.microsoft.com/office/drawing/2014/main" xmlns="" id="{419770C4-057A-4F47-A148-8B6355F38472}"/>
              </a:ext>
            </a:extLst>
          </p:cNvPr>
          <p:cNvPicPr>
            <a:picLocks noChangeAspect="1"/>
          </p:cNvPicPr>
          <p:nvPr/>
        </p:nvPicPr>
        <p:blipFill>
          <a:blip r:embed="rId2" cstate="print"/>
          <a:stretch>
            <a:fillRect/>
          </a:stretch>
        </p:blipFill>
        <p:spPr>
          <a:xfrm>
            <a:off x="6633563" y="1249221"/>
            <a:ext cx="5341620" cy="1680510"/>
          </a:xfrm>
          <a:prstGeom prst="rect">
            <a:avLst/>
          </a:prstGeom>
        </p:spPr>
      </p:pic>
      <p:pic>
        <p:nvPicPr>
          <p:cNvPr id="7" name="Image 6">
            <a:extLst>
              <a:ext uri="{FF2B5EF4-FFF2-40B4-BE49-F238E27FC236}">
                <a16:creationId xmlns:a16="http://schemas.microsoft.com/office/drawing/2014/main" xmlns="" id="{9AC38D45-985C-40C4-9B45-93ECA6E410C1}"/>
              </a:ext>
            </a:extLst>
          </p:cNvPr>
          <p:cNvPicPr>
            <a:picLocks noChangeAspect="1"/>
          </p:cNvPicPr>
          <p:nvPr/>
        </p:nvPicPr>
        <p:blipFill>
          <a:blip r:embed="rId3" cstate="print"/>
          <a:stretch>
            <a:fillRect/>
          </a:stretch>
        </p:blipFill>
        <p:spPr>
          <a:xfrm>
            <a:off x="6623734" y="2698599"/>
            <a:ext cx="5361277" cy="1680511"/>
          </a:xfrm>
          <a:prstGeom prst="rect">
            <a:avLst/>
          </a:prstGeom>
        </p:spPr>
      </p:pic>
      <p:pic>
        <p:nvPicPr>
          <p:cNvPr id="9" name="Image 8">
            <a:extLst>
              <a:ext uri="{FF2B5EF4-FFF2-40B4-BE49-F238E27FC236}">
                <a16:creationId xmlns:a16="http://schemas.microsoft.com/office/drawing/2014/main" xmlns="" id="{D8F16AB7-D5BF-4E1C-B245-D7E1CA7C64A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65385" y="4379109"/>
            <a:ext cx="3095625" cy="2324100"/>
          </a:xfrm>
          <a:prstGeom prst="rect">
            <a:avLst/>
          </a:prstGeom>
        </p:spPr>
      </p:pic>
      <p:sp>
        <p:nvSpPr>
          <p:cNvPr id="4" name="Espace réservé du pied de page 3">
            <a:extLst>
              <a:ext uri="{FF2B5EF4-FFF2-40B4-BE49-F238E27FC236}">
                <a16:creationId xmlns:a16="http://schemas.microsoft.com/office/drawing/2014/main" xmlns="" id="{2A0792DC-BE50-416D-A4E7-F54CF7944D2C}"/>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4028861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33C249-65C5-4E72-8A0B-04975F101D40}"/>
              </a:ext>
            </a:extLst>
          </p:cNvPr>
          <p:cNvSpPr>
            <a:spLocks noGrp="1"/>
          </p:cNvSpPr>
          <p:nvPr>
            <p:ph type="title"/>
          </p:nvPr>
        </p:nvSpPr>
        <p:spPr/>
        <p:txBody>
          <a:bodyPr/>
          <a:lstStyle/>
          <a:p>
            <a:r>
              <a:rPr lang="en-GB" dirty="0" err="1"/>
              <a:t>Mécanisme</a:t>
            </a:r>
            <a:r>
              <a:rPr lang="en-GB" dirty="0"/>
              <a:t> </a:t>
            </a:r>
            <a:r>
              <a:rPr lang="en-GB" dirty="0" err="1"/>
              <a:t>géometrique</a:t>
            </a:r>
            <a:endParaRPr lang="en-GB" dirty="0"/>
          </a:p>
        </p:txBody>
      </p:sp>
      <p:sp>
        <p:nvSpPr>
          <p:cNvPr id="3" name="Espace réservé du contenu 2">
            <a:extLst>
              <a:ext uri="{FF2B5EF4-FFF2-40B4-BE49-F238E27FC236}">
                <a16:creationId xmlns:a16="http://schemas.microsoft.com/office/drawing/2014/main" xmlns="" id="{ADC2A1BA-7120-42BC-B7D8-CAE7762C30F4}"/>
              </a:ext>
            </a:extLst>
          </p:cNvPr>
          <p:cNvSpPr>
            <a:spLocks noGrp="1"/>
          </p:cNvSpPr>
          <p:nvPr>
            <p:ph idx="1"/>
          </p:nvPr>
        </p:nvSpPr>
        <p:spPr>
          <a:xfrm>
            <a:off x="838200" y="1825625"/>
            <a:ext cx="5689821" cy="4351338"/>
          </a:xfrm>
        </p:spPr>
        <p:txBody>
          <a:bodyPr/>
          <a:lstStyle/>
          <a:p>
            <a:pPr marL="0" indent="0">
              <a:buNone/>
            </a:pPr>
            <a:r>
              <a:rPr lang="en-GB" dirty="0"/>
              <a:t>Ghosh </a:t>
            </a:r>
            <a:r>
              <a:rPr lang="en-GB" i="1" dirty="0"/>
              <a:t>et al.</a:t>
            </a:r>
            <a:r>
              <a:rPr lang="en-GB" dirty="0"/>
              <a:t> </a:t>
            </a:r>
            <a:r>
              <a:rPr lang="en-GB" dirty="0" err="1"/>
              <a:t>ont</a:t>
            </a:r>
            <a:r>
              <a:rPr lang="en-GB" dirty="0"/>
              <a:t> </a:t>
            </a:r>
            <a:r>
              <a:rPr lang="en-GB" dirty="0" err="1"/>
              <a:t>proposé</a:t>
            </a:r>
            <a:r>
              <a:rPr lang="en-GB" dirty="0"/>
              <a:t> un </a:t>
            </a:r>
            <a:r>
              <a:rPr lang="en-GB" dirty="0" err="1"/>
              <a:t>mécanisme</a:t>
            </a:r>
            <a:r>
              <a:rPr lang="en-GB" dirty="0"/>
              <a:t> </a:t>
            </a:r>
            <a:r>
              <a:rPr lang="en-GB" dirty="0" err="1"/>
              <a:t>adapté</a:t>
            </a:r>
            <a:r>
              <a:rPr lang="en-GB" dirty="0"/>
              <a:t> aux </a:t>
            </a:r>
            <a:r>
              <a:rPr lang="en-GB" dirty="0" err="1"/>
              <a:t>entiers</a:t>
            </a:r>
            <a:r>
              <a:rPr lang="en-GB" dirty="0"/>
              <a:t> : le </a:t>
            </a:r>
            <a:r>
              <a:rPr lang="en-GB" dirty="0" err="1"/>
              <a:t>mécanisme</a:t>
            </a:r>
            <a:r>
              <a:rPr lang="en-GB" dirty="0"/>
              <a:t> “</a:t>
            </a:r>
            <a:r>
              <a:rPr lang="en-GB" dirty="0" err="1"/>
              <a:t>géométrique</a:t>
            </a:r>
            <a:r>
              <a:rPr lang="en-GB" dirty="0"/>
              <a:t>”. </a:t>
            </a:r>
            <a:r>
              <a:rPr lang="en-GB" dirty="0" err="1"/>
              <a:t>L’approche</a:t>
            </a:r>
            <a:r>
              <a:rPr lang="en-GB" dirty="0"/>
              <a:t> </a:t>
            </a:r>
            <a:r>
              <a:rPr lang="en-GB" dirty="0" err="1"/>
              <a:t>est</a:t>
            </a:r>
            <a:r>
              <a:rPr lang="en-GB" dirty="0"/>
              <a:t> </a:t>
            </a:r>
            <a:r>
              <a:rPr lang="en-GB" dirty="0" err="1"/>
              <a:t>similaire</a:t>
            </a:r>
            <a:r>
              <a:rPr lang="en-GB" dirty="0"/>
              <a:t> au </a:t>
            </a:r>
            <a:r>
              <a:rPr lang="en-GB" dirty="0" err="1"/>
              <a:t>Laplacien</a:t>
            </a:r>
            <a:r>
              <a:rPr lang="en-GB" dirty="0"/>
              <a:t> </a:t>
            </a:r>
            <a:r>
              <a:rPr lang="en-GB" dirty="0" err="1"/>
              <a:t>mais</a:t>
            </a:r>
            <a:r>
              <a:rPr lang="en-GB" dirty="0"/>
              <a:t> </a:t>
            </a:r>
            <a:r>
              <a:rPr lang="en-GB" dirty="0" err="1"/>
              <a:t>en</a:t>
            </a:r>
            <a:r>
              <a:rPr lang="en-GB" dirty="0"/>
              <a:t> </a:t>
            </a:r>
            <a:r>
              <a:rPr lang="en-GB" dirty="0" err="1"/>
              <a:t>utilisant</a:t>
            </a:r>
            <a:r>
              <a:rPr lang="en-GB" dirty="0"/>
              <a:t> la </a:t>
            </a:r>
            <a:r>
              <a:rPr lang="en-GB" dirty="0" err="1"/>
              <a:t>fonction</a:t>
            </a:r>
            <a:r>
              <a:rPr lang="en-GB" dirty="0"/>
              <a:t> </a:t>
            </a:r>
            <a:r>
              <a:rPr lang="en-GB" dirty="0" err="1"/>
              <a:t>géométrique</a:t>
            </a:r>
            <a:r>
              <a:rPr lang="en-GB" dirty="0"/>
              <a:t> (</a:t>
            </a:r>
            <a:r>
              <a:rPr lang="en-GB" dirty="0" err="1"/>
              <a:t>symmétrique</a:t>
            </a:r>
            <a:r>
              <a:rPr lang="en-GB" dirty="0"/>
              <a:t>, </a:t>
            </a:r>
            <a:r>
              <a:rPr lang="en-GB" dirty="0" err="1"/>
              <a:t>centrée</a:t>
            </a:r>
            <a:r>
              <a:rPr lang="en-GB" dirty="0"/>
              <a:t> </a:t>
            </a:r>
            <a:r>
              <a:rPr lang="en-GB" dirty="0" err="1"/>
              <a:t>en</a:t>
            </a:r>
            <a:r>
              <a:rPr lang="en-GB" dirty="0"/>
              <a:t> 0)</a:t>
            </a:r>
          </a:p>
          <a:p>
            <a:pPr marL="0" indent="0">
              <a:buNone/>
            </a:pPr>
            <a:r>
              <a:rPr lang="en-GB" dirty="0" err="1"/>
              <a:t>Cette</a:t>
            </a:r>
            <a:r>
              <a:rPr lang="en-GB" dirty="0"/>
              <a:t> </a:t>
            </a:r>
            <a:r>
              <a:rPr lang="en-GB" dirty="0" err="1"/>
              <a:t>fonction</a:t>
            </a:r>
            <a:r>
              <a:rPr lang="en-GB" dirty="0"/>
              <a:t> </a:t>
            </a:r>
            <a:r>
              <a:rPr lang="en-GB" dirty="0" err="1"/>
              <a:t>peut</a:t>
            </a:r>
            <a:r>
              <a:rPr lang="en-GB" dirty="0"/>
              <a:t> </a:t>
            </a:r>
            <a:r>
              <a:rPr lang="en-GB" dirty="0" err="1"/>
              <a:t>être</a:t>
            </a:r>
            <a:r>
              <a:rPr lang="en-GB" dirty="0"/>
              <a:t> </a:t>
            </a:r>
            <a:r>
              <a:rPr lang="en-GB" dirty="0" err="1"/>
              <a:t>utilisée</a:t>
            </a:r>
            <a:r>
              <a:rPr lang="en-GB" dirty="0"/>
              <a:t> y </a:t>
            </a:r>
            <a:r>
              <a:rPr lang="en-GB" dirty="0" err="1"/>
              <a:t>compris</a:t>
            </a:r>
            <a:r>
              <a:rPr lang="en-GB" dirty="0"/>
              <a:t> avec des </a:t>
            </a:r>
            <a:r>
              <a:rPr lang="en-GB" dirty="0" err="1"/>
              <a:t>bornes</a:t>
            </a:r>
            <a:r>
              <a:rPr lang="en-GB" dirty="0"/>
              <a:t> (</a:t>
            </a:r>
            <a:r>
              <a:rPr lang="en-GB" dirty="0" err="1"/>
              <a:t>fonction</a:t>
            </a:r>
            <a:r>
              <a:rPr lang="en-GB" dirty="0"/>
              <a:t> </a:t>
            </a:r>
            <a:r>
              <a:rPr lang="en-GB" dirty="0" err="1"/>
              <a:t>dite</a:t>
            </a:r>
            <a:r>
              <a:rPr lang="en-GB" dirty="0"/>
              <a:t> “</a:t>
            </a:r>
            <a:r>
              <a:rPr lang="en-GB" dirty="0" err="1"/>
              <a:t>tronquée</a:t>
            </a:r>
            <a:r>
              <a:rPr lang="en-GB" dirty="0"/>
              <a:t>”)</a:t>
            </a:r>
          </a:p>
        </p:txBody>
      </p:sp>
      <p:sp>
        <p:nvSpPr>
          <p:cNvPr id="4" name="Espace réservé du pied de page 3">
            <a:extLst>
              <a:ext uri="{FF2B5EF4-FFF2-40B4-BE49-F238E27FC236}">
                <a16:creationId xmlns:a16="http://schemas.microsoft.com/office/drawing/2014/main" xmlns="" id="{6FBBC226-9B71-4828-A57C-579B103D5E79}"/>
              </a:ext>
            </a:extLst>
          </p:cNvPr>
          <p:cNvSpPr>
            <a:spLocks noGrp="1"/>
          </p:cNvSpPr>
          <p:nvPr>
            <p:ph type="ftr" sz="quarter" idx="11"/>
          </p:nvPr>
        </p:nvSpPr>
        <p:spPr/>
        <p:txBody>
          <a:bodyPr/>
          <a:lstStyle/>
          <a:p>
            <a:r>
              <a:rPr lang="fr-FR" smtClean="0"/>
              <a:t>B. Nguyen – M2 IMIS/MIAGE – 2020-03-30</a:t>
            </a:r>
            <a:endParaRPr lang="en-GB"/>
          </a:p>
        </p:txBody>
      </p:sp>
      <p:pic>
        <p:nvPicPr>
          <p:cNvPr id="7" name="Image 6">
            <a:extLst>
              <a:ext uri="{FF2B5EF4-FFF2-40B4-BE49-F238E27FC236}">
                <a16:creationId xmlns:a16="http://schemas.microsoft.com/office/drawing/2014/main" xmlns="" id="{0651DC3A-A4E8-480B-8B90-A4426785E94F}"/>
              </a:ext>
            </a:extLst>
          </p:cNvPr>
          <p:cNvPicPr>
            <a:picLocks noChangeAspect="1"/>
          </p:cNvPicPr>
          <p:nvPr/>
        </p:nvPicPr>
        <p:blipFill>
          <a:blip r:embed="rId2" cstate="print"/>
          <a:stretch>
            <a:fillRect/>
          </a:stretch>
        </p:blipFill>
        <p:spPr>
          <a:xfrm>
            <a:off x="6528021" y="1193800"/>
            <a:ext cx="5319000" cy="4470400"/>
          </a:xfrm>
          <a:prstGeom prst="rect">
            <a:avLst/>
          </a:prstGeom>
        </p:spPr>
      </p:pic>
    </p:spTree>
    <p:extLst>
      <p:ext uri="{BB962C8B-B14F-4D97-AF65-F5344CB8AC3E}">
        <p14:creationId xmlns:p14="http://schemas.microsoft.com/office/powerpoint/2010/main" xmlns="" val="1763592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Mécanisme d’Exponentiation</a:t>
            </a:r>
          </a:p>
        </p:txBody>
      </p:sp>
      <p:sp>
        <p:nvSpPr>
          <p:cNvPr id="3" name="Espace réservé du contenu 2"/>
          <p:cNvSpPr>
            <a:spLocks noGrp="1"/>
          </p:cNvSpPr>
          <p:nvPr>
            <p:ph idx="1"/>
          </p:nvPr>
        </p:nvSpPr>
        <p:spPr>
          <a:xfrm>
            <a:off x="838200" y="1825625"/>
            <a:ext cx="5307227" cy="4351338"/>
          </a:xfrm>
        </p:spPr>
        <p:txBody>
          <a:bodyPr/>
          <a:lstStyle/>
          <a:p>
            <a:pPr>
              <a:buNone/>
            </a:pPr>
            <a:r>
              <a:rPr lang="fr-FR" dirty="0"/>
              <a:t>	Ce mécanisme classe tous les outputs potentiels </a:t>
            </a:r>
            <a:r>
              <a:rPr lang="fr-FR" i="1" dirty="0" err="1"/>
              <a:t>r</a:t>
            </a:r>
            <a:r>
              <a:rPr lang="fr-FR" i="1" dirty="0" err="1">
                <a:latin typeface="Symbol" pitchFamily="18" charset="2"/>
              </a:rPr>
              <a:t>Î</a:t>
            </a:r>
            <a:r>
              <a:rPr lang="fr-FR" i="1" dirty="0"/>
              <a:t> R </a:t>
            </a:r>
            <a:r>
              <a:rPr lang="fr-FR" dirty="0"/>
              <a:t>pour un jeu de données initial </a:t>
            </a:r>
            <a:r>
              <a:rPr lang="fr-FR" i="1" dirty="0"/>
              <a:t>D</a:t>
            </a:r>
            <a:r>
              <a:rPr lang="fr-FR" dirty="0"/>
              <a:t> selon une fonction de score (</a:t>
            </a:r>
            <a:r>
              <a:rPr lang="fr-FR" dirty="0" err="1"/>
              <a:t>ie</a:t>
            </a:r>
            <a:r>
              <a:rPr lang="fr-FR" dirty="0"/>
              <a:t> à valeurs réelles). </a:t>
            </a:r>
          </a:p>
          <a:p>
            <a:pPr>
              <a:buNone/>
            </a:pPr>
            <a:r>
              <a:rPr lang="fr-FR" dirty="0"/>
              <a:t>	Puis elle choisit aléatoirement l’un de ces outputs selon une distribution qui donne une plus grande probabilité aux outputs ayant le meilleur score.</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pic>
        <p:nvPicPr>
          <p:cNvPr id="137218" name="Picture 2"/>
          <p:cNvPicPr>
            <a:picLocks noChangeAspect="1" noChangeArrowheads="1"/>
          </p:cNvPicPr>
          <p:nvPr/>
        </p:nvPicPr>
        <p:blipFill>
          <a:blip r:embed="rId2" cstate="print"/>
          <a:srcRect/>
          <a:stretch>
            <a:fillRect/>
          </a:stretch>
        </p:blipFill>
        <p:spPr bwMode="auto">
          <a:xfrm>
            <a:off x="6235271" y="1810264"/>
            <a:ext cx="5619750" cy="4572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8666B6-3F1F-4864-B7C1-94737E7CA0AB}"/>
              </a:ext>
            </a:extLst>
          </p:cNvPr>
          <p:cNvSpPr>
            <a:spLocks noGrp="1"/>
          </p:cNvSpPr>
          <p:nvPr>
            <p:ph type="title"/>
          </p:nvPr>
        </p:nvSpPr>
        <p:spPr/>
        <p:txBody>
          <a:bodyPr/>
          <a:lstStyle/>
          <a:p>
            <a:r>
              <a:rPr lang="en-GB" dirty="0" err="1"/>
              <a:t>Séries</a:t>
            </a:r>
            <a:r>
              <a:rPr lang="en-GB" dirty="0"/>
              <a:t> </a:t>
            </a:r>
            <a:r>
              <a:rPr lang="en-GB" dirty="0" err="1"/>
              <a:t>temporelles</a:t>
            </a:r>
            <a:r>
              <a:rPr lang="en-GB" dirty="0"/>
              <a:t> :</a:t>
            </a:r>
            <a:br>
              <a:rPr lang="en-GB" dirty="0"/>
            </a:br>
            <a:r>
              <a:rPr lang="en-GB" sz="3200" dirty="0" err="1"/>
              <a:t>Théorème</a:t>
            </a:r>
            <a:r>
              <a:rPr lang="en-GB" sz="3200" dirty="0"/>
              <a:t> de composition [</a:t>
            </a:r>
            <a:r>
              <a:rPr lang="en-GB" sz="3200" dirty="0" err="1"/>
              <a:t>Dwork</a:t>
            </a:r>
            <a:r>
              <a:rPr lang="en-GB" sz="3200" dirty="0"/>
              <a:t> 06]</a:t>
            </a:r>
          </a:p>
        </p:txBody>
      </p:sp>
      <p:sp>
        <p:nvSpPr>
          <p:cNvPr id="4" name="Espace réservé du pied de page 3">
            <a:extLst>
              <a:ext uri="{FF2B5EF4-FFF2-40B4-BE49-F238E27FC236}">
                <a16:creationId xmlns:a16="http://schemas.microsoft.com/office/drawing/2014/main" xmlns="" id="{BB2BF582-D8EA-47BF-862B-B1B9D913933D}"/>
              </a:ext>
            </a:extLst>
          </p:cNvPr>
          <p:cNvSpPr>
            <a:spLocks noGrp="1"/>
          </p:cNvSpPr>
          <p:nvPr>
            <p:ph type="ftr" sz="quarter" idx="11"/>
          </p:nvPr>
        </p:nvSpPr>
        <p:spPr/>
        <p:txBody>
          <a:bodyPr/>
          <a:lstStyle/>
          <a:p>
            <a:r>
              <a:rPr lang="fr-FR" smtClean="0"/>
              <a:t>B. Nguyen – M2 IMIS/MIAGE – 2020-03-30</a:t>
            </a:r>
            <a:endParaRPr lang="en-GB"/>
          </a:p>
        </p:txBody>
      </p:sp>
      <p:pic>
        <p:nvPicPr>
          <p:cNvPr id="5" name="Image 4">
            <a:extLst>
              <a:ext uri="{FF2B5EF4-FFF2-40B4-BE49-F238E27FC236}">
                <a16:creationId xmlns:a16="http://schemas.microsoft.com/office/drawing/2014/main" xmlns="" id="{A63B7B53-3BDF-43E3-8F6A-0D8367F23657}"/>
              </a:ext>
            </a:extLst>
          </p:cNvPr>
          <p:cNvPicPr>
            <a:picLocks noChangeAspect="1"/>
          </p:cNvPicPr>
          <p:nvPr/>
        </p:nvPicPr>
        <p:blipFill>
          <a:blip r:embed="rId2" cstate="print"/>
          <a:stretch>
            <a:fillRect/>
          </a:stretch>
        </p:blipFill>
        <p:spPr>
          <a:xfrm>
            <a:off x="1800225" y="4398010"/>
            <a:ext cx="8591550" cy="1638300"/>
          </a:xfrm>
          <a:prstGeom prst="rect">
            <a:avLst/>
          </a:prstGeom>
        </p:spPr>
      </p:pic>
      <p:pic>
        <p:nvPicPr>
          <p:cNvPr id="6" name="Image 5">
            <a:extLst>
              <a:ext uri="{FF2B5EF4-FFF2-40B4-BE49-F238E27FC236}">
                <a16:creationId xmlns:a16="http://schemas.microsoft.com/office/drawing/2014/main" xmlns="" id="{F084AF65-1387-44A0-B069-2CA93C6A0374}"/>
              </a:ext>
            </a:extLst>
          </p:cNvPr>
          <p:cNvPicPr>
            <a:picLocks noChangeAspect="1"/>
          </p:cNvPicPr>
          <p:nvPr/>
        </p:nvPicPr>
        <p:blipFill>
          <a:blip r:embed="rId3" cstate="print"/>
          <a:stretch>
            <a:fillRect/>
          </a:stretch>
        </p:blipFill>
        <p:spPr>
          <a:xfrm>
            <a:off x="1809750" y="1743771"/>
            <a:ext cx="8572500" cy="1895475"/>
          </a:xfrm>
          <a:prstGeom prst="rect">
            <a:avLst/>
          </a:prstGeom>
        </p:spPr>
      </p:pic>
    </p:spTree>
    <p:extLst>
      <p:ext uri="{BB962C8B-B14F-4D97-AF65-F5344CB8AC3E}">
        <p14:creationId xmlns:p14="http://schemas.microsoft.com/office/powerpoint/2010/main" xmlns="" val="3858621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A9599A-42ED-489E-B464-8AAE2383384B}"/>
              </a:ext>
            </a:extLst>
          </p:cNvPr>
          <p:cNvSpPr>
            <a:spLocks noGrp="1"/>
          </p:cNvSpPr>
          <p:nvPr>
            <p:ph type="title"/>
          </p:nvPr>
        </p:nvSpPr>
        <p:spPr/>
        <p:txBody>
          <a:bodyPr/>
          <a:lstStyle/>
          <a:p>
            <a:r>
              <a:rPr lang="en-GB" dirty="0"/>
              <a:t>Differential Privacy </a:t>
            </a:r>
            <a:r>
              <a:rPr lang="en-GB" dirty="0" err="1"/>
              <a:t>en</a:t>
            </a:r>
            <a:r>
              <a:rPr lang="en-GB" dirty="0"/>
              <a:t> </a:t>
            </a:r>
            <a:r>
              <a:rPr lang="en-GB" dirty="0" err="1"/>
              <a:t>pratique</a:t>
            </a:r>
            <a:endParaRPr lang="en-GB" dirty="0"/>
          </a:p>
        </p:txBody>
      </p:sp>
      <p:sp>
        <p:nvSpPr>
          <p:cNvPr id="3" name="Espace réservé du contenu 2">
            <a:extLst>
              <a:ext uri="{FF2B5EF4-FFF2-40B4-BE49-F238E27FC236}">
                <a16:creationId xmlns:a16="http://schemas.microsoft.com/office/drawing/2014/main" xmlns="" id="{2D2AD65C-4312-49B1-A0AD-9C1BC51A4FCB}"/>
              </a:ext>
            </a:extLst>
          </p:cNvPr>
          <p:cNvSpPr>
            <a:spLocks noGrp="1"/>
          </p:cNvSpPr>
          <p:nvPr>
            <p:ph idx="1"/>
          </p:nvPr>
        </p:nvSpPr>
        <p:spPr/>
        <p:txBody>
          <a:bodyPr/>
          <a:lstStyle/>
          <a:p>
            <a:r>
              <a:rPr lang="en-GB" dirty="0"/>
              <a:t>Les </a:t>
            </a:r>
            <a:r>
              <a:rPr lang="en-GB" dirty="0" err="1"/>
              <a:t>algorithmes</a:t>
            </a:r>
            <a:r>
              <a:rPr lang="en-GB" dirty="0"/>
              <a:t> </a:t>
            </a:r>
            <a:r>
              <a:rPr lang="en-GB" dirty="0" err="1"/>
              <a:t>sont</a:t>
            </a:r>
            <a:r>
              <a:rPr lang="en-GB" dirty="0"/>
              <a:t> </a:t>
            </a:r>
            <a:r>
              <a:rPr lang="en-GB" dirty="0" err="1"/>
              <a:t>faciles</a:t>
            </a:r>
            <a:r>
              <a:rPr lang="en-GB" dirty="0"/>
              <a:t> à </a:t>
            </a:r>
            <a:r>
              <a:rPr lang="en-GB" dirty="0" err="1"/>
              <a:t>développer</a:t>
            </a:r>
            <a:r>
              <a:rPr lang="en-GB" dirty="0"/>
              <a:t> (à base de random </a:t>
            </a:r>
            <a:r>
              <a:rPr lang="en-GB" dirty="0" err="1"/>
              <a:t>tirés</a:t>
            </a:r>
            <a:r>
              <a:rPr lang="en-GB" dirty="0"/>
              <a:t> dans </a:t>
            </a:r>
            <a:r>
              <a:rPr lang="en-GB" dirty="0" err="1"/>
              <a:t>une</a:t>
            </a:r>
            <a:r>
              <a:rPr lang="en-GB" dirty="0"/>
              <a:t> distribution)</a:t>
            </a:r>
          </a:p>
          <a:p>
            <a:r>
              <a:rPr lang="en-GB" dirty="0"/>
              <a:t>Des </a:t>
            </a:r>
            <a:r>
              <a:rPr lang="en-GB" dirty="0" err="1"/>
              <a:t>bibliothèques</a:t>
            </a:r>
            <a:r>
              <a:rPr lang="en-GB" dirty="0"/>
              <a:t> </a:t>
            </a:r>
            <a:r>
              <a:rPr lang="en-GB" dirty="0" err="1"/>
              <a:t>sont</a:t>
            </a:r>
            <a:r>
              <a:rPr lang="en-GB" dirty="0"/>
              <a:t> </a:t>
            </a:r>
            <a:r>
              <a:rPr lang="en-GB" dirty="0" err="1"/>
              <a:t>disponibles</a:t>
            </a:r>
            <a:r>
              <a:rPr lang="en-GB" dirty="0"/>
              <a:t> : </a:t>
            </a:r>
            <a:r>
              <a:rPr lang="en-GB" dirty="0" err="1"/>
              <a:t>en</a:t>
            </a:r>
            <a:r>
              <a:rPr lang="en-GB" dirty="0"/>
              <a:t> Python : </a:t>
            </a:r>
            <a:r>
              <a:rPr lang="en-GB" dirty="0" err="1"/>
              <a:t>bibliothèque</a:t>
            </a:r>
            <a:r>
              <a:rPr lang="en-GB" dirty="0"/>
              <a:t> </a:t>
            </a:r>
            <a:r>
              <a:rPr lang="en-GB" dirty="0" err="1"/>
              <a:t>d’IBM</a:t>
            </a:r>
            <a:endParaRPr lang="en-GB" dirty="0"/>
          </a:p>
          <a:p>
            <a:endParaRPr lang="en-GB" dirty="0"/>
          </a:p>
          <a:p>
            <a:pPr marL="0" indent="0" algn="ctr">
              <a:buNone/>
            </a:pPr>
            <a:r>
              <a:rPr lang="en-GB" dirty="0">
                <a:hlinkClick r:id="rId2"/>
              </a:rPr>
              <a:t>https://github.com/IBM/differential-privacy-library</a:t>
            </a:r>
            <a:r>
              <a:rPr lang="en-GB" dirty="0"/>
              <a:t> </a:t>
            </a:r>
          </a:p>
        </p:txBody>
      </p:sp>
      <p:sp>
        <p:nvSpPr>
          <p:cNvPr id="4" name="Espace réservé du pied de page 3">
            <a:extLst>
              <a:ext uri="{FF2B5EF4-FFF2-40B4-BE49-F238E27FC236}">
                <a16:creationId xmlns:a16="http://schemas.microsoft.com/office/drawing/2014/main" xmlns="" id="{B95099F4-4B59-4E57-A22E-63DC6A8EB7D3}"/>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89591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C6C797B-775D-4847-9067-86497A33F051}"/>
              </a:ext>
            </a:extLst>
          </p:cNvPr>
          <p:cNvSpPr>
            <a:spLocks noGrp="1"/>
          </p:cNvSpPr>
          <p:nvPr>
            <p:ph type="title"/>
          </p:nvPr>
        </p:nvSpPr>
        <p:spPr/>
        <p:txBody>
          <a:bodyPr/>
          <a:lstStyle/>
          <a:p>
            <a:r>
              <a:rPr lang="en-GB" dirty="0" err="1"/>
              <a:t>Modèle</a:t>
            </a:r>
            <a:r>
              <a:rPr lang="en-GB" dirty="0"/>
              <a:t> </a:t>
            </a:r>
            <a:r>
              <a:rPr lang="en-GB" dirty="0" err="1"/>
              <a:t>très</a:t>
            </a:r>
            <a:r>
              <a:rPr lang="en-GB" dirty="0"/>
              <a:t> </a:t>
            </a:r>
            <a:r>
              <a:rPr lang="en-GB" dirty="0" err="1"/>
              <a:t>général</a:t>
            </a:r>
            <a:endParaRPr lang="en-GB" dirty="0"/>
          </a:p>
        </p:txBody>
      </p:sp>
      <p:sp>
        <p:nvSpPr>
          <p:cNvPr id="3" name="Espace réservé du contenu 2">
            <a:extLst>
              <a:ext uri="{FF2B5EF4-FFF2-40B4-BE49-F238E27FC236}">
                <a16:creationId xmlns:a16="http://schemas.microsoft.com/office/drawing/2014/main" xmlns="" id="{912C90D8-58D8-47DB-BC72-64E2AE79140B}"/>
              </a:ext>
            </a:extLst>
          </p:cNvPr>
          <p:cNvSpPr>
            <a:spLocks noGrp="1"/>
          </p:cNvSpPr>
          <p:nvPr>
            <p:ph idx="1"/>
          </p:nvPr>
        </p:nvSpPr>
        <p:spPr/>
        <p:txBody>
          <a:bodyPr/>
          <a:lstStyle/>
          <a:p>
            <a:pPr marL="0" indent="0">
              <a:buNone/>
            </a:pPr>
            <a:r>
              <a:rPr lang="en-GB" dirty="0"/>
              <a:t>Il </a:t>
            </a:r>
            <a:r>
              <a:rPr lang="en-GB" dirty="0" err="1"/>
              <a:t>suffit</a:t>
            </a:r>
            <a:r>
              <a:rPr lang="en-GB" dirty="0"/>
              <a:t> de </a:t>
            </a:r>
            <a:r>
              <a:rPr lang="en-GB" dirty="0" err="1"/>
              <a:t>définir</a:t>
            </a:r>
            <a:r>
              <a:rPr lang="en-GB" dirty="0"/>
              <a:t> </a:t>
            </a:r>
            <a:r>
              <a:rPr lang="en-GB" dirty="0" err="1"/>
              <a:t>l’adjacence</a:t>
            </a:r>
            <a:r>
              <a:rPr lang="en-GB" dirty="0"/>
              <a:t> !</a:t>
            </a:r>
          </a:p>
          <a:p>
            <a:pPr marL="0" indent="0">
              <a:buNone/>
            </a:pPr>
            <a:endParaRPr lang="en-GB" dirty="0"/>
          </a:p>
          <a:p>
            <a:pPr marL="0" indent="0">
              <a:buNone/>
            </a:pPr>
            <a:r>
              <a:rPr lang="en-GB" b="1" dirty="0" err="1"/>
              <a:t>Graphes</a:t>
            </a:r>
            <a:r>
              <a:rPr lang="en-GB" b="1" dirty="0"/>
              <a:t> : </a:t>
            </a:r>
          </a:p>
          <a:p>
            <a:pPr marL="0" indent="0">
              <a:buNone/>
            </a:pPr>
            <a:endParaRPr lang="en-GB" b="1" dirty="0"/>
          </a:p>
          <a:p>
            <a:r>
              <a:rPr lang="en-GB" i="1" dirty="0"/>
              <a:t>Edge differential privacy </a:t>
            </a:r>
            <a:r>
              <a:rPr lang="en-GB" dirty="0"/>
              <a:t>: </a:t>
            </a:r>
            <a:r>
              <a:rPr lang="en-GB" dirty="0" err="1"/>
              <a:t>deux</a:t>
            </a:r>
            <a:r>
              <a:rPr lang="en-GB" dirty="0"/>
              <a:t> </a:t>
            </a:r>
            <a:r>
              <a:rPr lang="en-GB" dirty="0" err="1"/>
              <a:t>graphes</a:t>
            </a:r>
            <a:r>
              <a:rPr lang="en-GB" dirty="0"/>
              <a:t> </a:t>
            </a:r>
            <a:r>
              <a:rPr lang="en-GB" dirty="0" err="1"/>
              <a:t>sont</a:t>
            </a:r>
            <a:r>
              <a:rPr lang="en-GB" dirty="0"/>
              <a:t> </a:t>
            </a:r>
            <a:r>
              <a:rPr lang="en-GB" dirty="0" err="1"/>
              <a:t>voisins</a:t>
            </a:r>
            <a:r>
              <a:rPr lang="en-GB" dirty="0"/>
              <a:t> </a:t>
            </a:r>
            <a:r>
              <a:rPr lang="en-GB" dirty="0" err="1"/>
              <a:t>s’ils</a:t>
            </a:r>
            <a:r>
              <a:rPr lang="en-GB" dirty="0"/>
              <a:t> ne </a:t>
            </a:r>
            <a:r>
              <a:rPr lang="en-GB" dirty="0" err="1"/>
              <a:t>diffèrent</a:t>
            </a:r>
            <a:r>
              <a:rPr lang="en-GB" dirty="0"/>
              <a:t> que par </a:t>
            </a:r>
            <a:r>
              <a:rPr lang="en-GB" dirty="0" err="1"/>
              <a:t>une</a:t>
            </a:r>
            <a:r>
              <a:rPr lang="en-GB" dirty="0"/>
              <a:t> arête</a:t>
            </a:r>
          </a:p>
          <a:p>
            <a:pPr marL="0" indent="0">
              <a:buNone/>
            </a:pPr>
            <a:endParaRPr lang="en-GB" dirty="0"/>
          </a:p>
          <a:p>
            <a:r>
              <a:rPr lang="en-GB" i="1" dirty="0"/>
              <a:t>Node differential privacy </a:t>
            </a:r>
            <a:r>
              <a:rPr lang="en-GB" dirty="0"/>
              <a:t>: </a:t>
            </a:r>
            <a:r>
              <a:rPr lang="en-GB" dirty="0" err="1"/>
              <a:t>deux</a:t>
            </a:r>
            <a:r>
              <a:rPr lang="en-GB" dirty="0"/>
              <a:t> </a:t>
            </a:r>
            <a:r>
              <a:rPr lang="en-GB" dirty="0" err="1"/>
              <a:t>graphes</a:t>
            </a:r>
            <a:r>
              <a:rPr lang="en-GB" dirty="0"/>
              <a:t> </a:t>
            </a:r>
            <a:r>
              <a:rPr lang="en-GB" dirty="0" err="1"/>
              <a:t>sont</a:t>
            </a:r>
            <a:r>
              <a:rPr lang="en-GB" dirty="0"/>
              <a:t> </a:t>
            </a:r>
            <a:r>
              <a:rPr lang="en-GB" dirty="0" err="1"/>
              <a:t>voisins</a:t>
            </a:r>
            <a:r>
              <a:rPr lang="en-GB" dirty="0"/>
              <a:t> </a:t>
            </a:r>
            <a:r>
              <a:rPr lang="en-GB" dirty="0" err="1"/>
              <a:t>s’ils</a:t>
            </a:r>
            <a:r>
              <a:rPr lang="en-GB" dirty="0"/>
              <a:t> ne </a:t>
            </a:r>
            <a:r>
              <a:rPr lang="en-GB" dirty="0" err="1"/>
              <a:t>diffèrent</a:t>
            </a:r>
            <a:r>
              <a:rPr lang="en-GB" dirty="0"/>
              <a:t> que par un </a:t>
            </a:r>
            <a:r>
              <a:rPr lang="en-GB" dirty="0" err="1"/>
              <a:t>noeud</a:t>
            </a:r>
            <a:r>
              <a:rPr lang="en-GB" dirty="0"/>
              <a:t> (et </a:t>
            </a:r>
            <a:r>
              <a:rPr lang="en-GB" dirty="0" err="1"/>
              <a:t>toutes</a:t>
            </a:r>
            <a:r>
              <a:rPr lang="en-GB" dirty="0"/>
              <a:t> les arêtes </a:t>
            </a:r>
            <a:r>
              <a:rPr lang="en-GB" dirty="0" err="1"/>
              <a:t>incidentes</a:t>
            </a:r>
            <a:r>
              <a:rPr lang="en-GB" dirty="0"/>
              <a:t> à </a:t>
            </a:r>
            <a:r>
              <a:rPr lang="en-GB" dirty="0" err="1"/>
              <a:t>ce</a:t>
            </a:r>
            <a:r>
              <a:rPr lang="en-GB" dirty="0"/>
              <a:t> </a:t>
            </a:r>
            <a:r>
              <a:rPr lang="en-GB" dirty="0" err="1"/>
              <a:t>noeud</a:t>
            </a:r>
            <a:r>
              <a:rPr lang="en-GB" dirty="0"/>
              <a:t>)</a:t>
            </a:r>
          </a:p>
          <a:p>
            <a:endParaRPr lang="en-GB" dirty="0"/>
          </a:p>
        </p:txBody>
      </p:sp>
      <p:sp>
        <p:nvSpPr>
          <p:cNvPr id="4" name="Espace réservé du pied de page 3">
            <a:extLst>
              <a:ext uri="{FF2B5EF4-FFF2-40B4-BE49-F238E27FC236}">
                <a16:creationId xmlns:a16="http://schemas.microsoft.com/office/drawing/2014/main" xmlns="" id="{0378A2C3-AAFD-438D-AC75-17258D26A3D0}"/>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32147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C3F038-6C02-4309-BE77-500EC967CAD8}"/>
              </a:ext>
            </a:extLst>
          </p:cNvPr>
          <p:cNvSpPr/>
          <p:nvPr/>
        </p:nvSpPr>
        <p:spPr>
          <a:xfrm>
            <a:off x="1206631" y="5486399"/>
            <a:ext cx="9709608" cy="124259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re 1">
            <a:extLst>
              <a:ext uri="{FF2B5EF4-FFF2-40B4-BE49-F238E27FC236}">
                <a16:creationId xmlns:a16="http://schemas.microsoft.com/office/drawing/2014/main" xmlns="" id="{9833CED7-8FEC-47B9-A2AE-3E1D19877CA3}"/>
              </a:ext>
            </a:extLst>
          </p:cNvPr>
          <p:cNvSpPr txBox="1">
            <a:spLocks noGrp="1"/>
          </p:cNvSpPr>
          <p:nvPr>
            <p:ph type="title" idx="4294967295"/>
          </p:nvPr>
        </p:nvSpPr>
        <p:spPr/>
        <p:txBody>
          <a:bodyPr/>
          <a:lstStyle/>
          <a:p>
            <a:pPr lvl="0"/>
            <a:r>
              <a:rPr lang="en-GB" dirty="0"/>
              <a:t>GDPR et </a:t>
            </a:r>
            <a:r>
              <a:rPr lang="en-GB" dirty="0" err="1"/>
              <a:t>données</a:t>
            </a:r>
            <a:r>
              <a:rPr lang="en-GB" dirty="0"/>
              <a:t> </a:t>
            </a:r>
            <a:r>
              <a:rPr lang="en-GB" dirty="0" err="1"/>
              <a:t>anonymes</a:t>
            </a:r>
            <a:endParaRPr lang="en-GB" dirty="0"/>
          </a:p>
        </p:txBody>
      </p:sp>
      <p:sp>
        <p:nvSpPr>
          <p:cNvPr id="5" name="Sous-titre 2">
            <a:extLst>
              <a:ext uri="{FF2B5EF4-FFF2-40B4-BE49-F238E27FC236}">
                <a16:creationId xmlns:a16="http://schemas.microsoft.com/office/drawing/2014/main" xmlns="" id="{0BD49C60-AED9-4493-8DB9-2FC781F27790}"/>
              </a:ext>
            </a:extLst>
          </p:cNvPr>
          <p:cNvSpPr txBox="1">
            <a:spLocks/>
          </p:cNvSpPr>
          <p:nvPr/>
        </p:nvSpPr>
        <p:spPr>
          <a:xfrm>
            <a:off x="1524000" y="1004402"/>
            <a:ext cx="9144000" cy="5085314"/>
          </a:xfrm>
          <a:prstGeom prst="rect">
            <a:avLst/>
          </a:prstGeom>
          <a:noFill/>
          <a:ln>
            <a:noFill/>
          </a:ln>
        </p:spPr>
        <p:txBody>
          <a:bodyPr vert="horz" lIns="0" tIns="0" rIns="0" bIns="0" anchor="t" anchorCtr="0" compatLnSpc="1">
            <a:noAutofit/>
          </a:bodyPr>
          <a:lstStyle>
            <a:lvl1pPr marL="0" marR="0" indent="0" algn="l" rtl="0" hangingPunct="0">
              <a:lnSpc>
                <a:spcPct val="100000"/>
              </a:lnSpc>
              <a:spcBef>
                <a:spcPts val="697"/>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2800" b="0" i="0" u="none" strike="noStrike" kern="1200" cap="none" baseline="0">
                <a:ln>
                  <a:noFill/>
                </a:ln>
                <a:solidFill>
                  <a:srgbClr val="000000"/>
                </a:solidFill>
                <a:highlight>
                  <a:scrgbClr r="0" g="0" b="0">
                    <a:alpha val="0"/>
                  </a:scrgbClr>
                </a:highlight>
                <a:latin typeface="Arial" pitchFamily="2"/>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1800" b="1" dirty="0"/>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800" b="1" dirty="0"/>
              <a:t>Considérant 26</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800" dirty="0"/>
              <a:t>(…) </a:t>
            </a:r>
            <a:r>
              <a:rPr lang="fr-FR" sz="1800" i="1" dirty="0"/>
              <a:t>Il n'y a dès lors pas lieu d'appliquer les principes relatifs à la protection des données aux informations anonymes, à savoir les informations ne concernant pas une personne physique identifiée ou identifiable, ni aux données à caractère personnel rendues anonymes de telle manière que la personne concernée ne soit pas ou plus identifiable. Le présent règlement ne s'applique, par conséquent, pas au traitement de telles informations anonymes, y compris à des fins statistiques ou de recherche.</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1800" i="1" dirty="0"/>
          </a:p>
          <a:p>
            <a:pPr marL="342900" indent="-342900">
              <a:buFont typeface="+mj-lt"/>
              <a:buAutoNum type="arabicPeriod"/>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800" dirty="0"/>
              <a:t>Droits de traitement des données anonymes : </a:t>
            </a:r>
            <a:r>
              <a:rPr lang="en-GB" sz="1800" dirty="0"/>
              <a:t>Le RGPD </a:t>
            </a:r>
            <a:r>
              <a:rPr lang="en-GB" sz="1800" dirty="0" err="1"/>
              <a:t>s’applique</a:t>
            </a:r>
            <a:r>
              <a:rPr lang="en-GB" sz="1800" dirty="0"/>
              <a:t> à des </a:t>
            </a:r>
            <a:r>
              <a:rPr lang="en-GB" sz="1800" dirty="0" err="1"/>
              <a:t>données</a:t>
            </a:r>
            <a:r>
              <a:rPr lang="en-GB" sz="1800" dirty="0"/>
              <a:t> </a:t>
            </a:r>
            <a:r>
              <a:rPr lang="en-GB" sz="1800" dirty="0" err="1"/>
              <a:t>personnelles</a:t>
            </a:r>
            <a:r>
              <a:rPr lang="en-GB" sz="1800" dirty="0"/>
              <a:t>. Par </a:t>
            </a:r>
            <a:r>
              <a:rPr lang="en-GB" sz="1800" dirty="0" err="1"/>
              <a:t>définition</a:t>
            </a:r>
            <a:r>
              <a:rPr lang="en-GB" sz="1800" dirty="0"/>
              <a:t> les </a:t>
            </a:r>
            <a:r>
              <a:rPr lang="en-GB" sz="1800" dirty="0" err="1"/>
              <a:t>données</a:t>
            </a:r>
            <a:r>
              <a:rPr lang="en-GB" sz="1800" dirty="0"/>
              <a:t> </a:t>
            </a:r>
            <a:r>
              <a:rPr lang="en-GB" sz="1800" dirty="0" err="1"/>
              <a:t>anonymes</a:t>
            </a:r>
            <a:r>
              <a:rPr lang="en-GB" sz="1800" dirty="0"/>
              <a:t> ne </a:t>
            </a:r>
            <a:r>
              <a:rPr lang="en-GB" sz="1800" dirty="0" err="1"/>
              <a:t>sont</a:t>
            </a:r>
            <a:r>
              <a:rPr lang="en-GB" sz="1800" dirty="0"/>
              <a:t> pas </a:t>
            </a:r>
            <a:r>
              <a:rPr lang="en-GB" sz="1800" dirty="0" err="1"/>
              <a:t>personnelles</a:t>
            </a:r>
            <a:r>
              <a:rPr lang="en-GB" sz="1800" dirty="0"/>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800" b="1" dirty="0"/>
              <a:t>Note</a:t>
            </a:r>
            <a:r>
              <a:rPr lang="fr-FR" sz="1800" dirty="0"/>
              <a:t> : l’anonymisation est un traitement, il doit donc être précisé dans les finalités du traitement lors de la collecte de données, et le consentement reçu.</a:t>
            </a:r>
          </a:p>
          <a:p>
            <a:pPr>
              <a:buClr>
                <a:srgbClr val="000000"/>
              </a:buClr>
              <a:buSzPct val="100000"/>
            </a:pPr>
            <a:r>
              <a:rPr lang="fr-FR" sz="1800" b="1" i="1" dirty="0"/>
              <a:t>Loi “Informatique et Libertés”, art. 11-3</a:t>
            </a:r>
          </a:p>
          <a:p>
            <a:pPr>
              <a:buClr>
                <a:srgbClr val="000000"/>
              </a:buClr>
              <a:buSzPct val="100000"/>
            </a:pPr>
            <a:r>
              <a:rPr lang="fr-FR" sz="1800" i="1" dirty="0"/>
              <a:t>(la CNIL) donne un avis sur la conformité aux dispositions de la présente loi des projets de règles professionnelles et des produits et procédures tendant à la protection des personnes à l'égard du traitement de données à caractère personnel, </a:t>
            </a:r>
            <a:r>
              <a:rPr lang="fr-FR" sz="1800" b="1" i="1" dirty="0"/>
              <a:t>ou à l'anonymisation de ces données</a:t>
            </a:r>
            <a:r>
              <a:rPr lang="fr-FR" sz="1800" i="1" dirty="0"/>
              <a:t>, qui lui sont soumis;</a:t>
            </a:r>
            <a:endParaRPr lang="fr-FR" sz="1800" dirty="0"/>
          </a:p>
        </p:txBody>
      </p:sp>
      <p:sp>
        <p:nvSpPr>
          <p:cNvPr id="6" name="Rectangle 5">
            <a:extLst>
              <a:ext uri="{FF2B5EF4-FFF2-40B4-BE49-F238E27FC236}">
                <a16:creationId xmlns:a16="http://schemas.microsoft.com/office/drawing/2014/main" xmlns="" id="{0928981F-CC0D-426F-88A5-8D1314E8EEC5}"/>
              </a:ext>
            </a:extLst>
          </p:cNvPr>
          <p:cNvSpPr/>
          <p:nvPr/>
        </p:nvSpPr>
        <p:spPr>
          <a:xfrm>
            <a:off x="1206631" y="1690688"/>
            <a:ext cx="9709608" cy="177910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xmlns="" val="174653606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xmlns="" id="{21A387C2-A49C-47CF-8AA8-610E7786D3AB}"/>
              </a:ext>
            </a:extLst>
          </p:cNvPr>
          <p:cNvSpPr/>
          <p:nvPr/>
        </p:nvSpPr>
        <p:spPr>
          <a:xfrm>
            <a:off x="1980480" y="273960"/>
            <a:ext cx="8229600" cy="114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000">
                <a:solidFill>
                  <a:srgbClr val="000000"/>
                </a:solidFill>
                <a:latin typeface="Symbol" pitchFamily="18"/>
                <a:ea typeface="Symbol" pitchFamily="18"/>
                <a:cs typeface="Symbol" pitchFamily="18"/>
              </a:rPr>
              <a:t></a:t>
            </a:r>
            <a:r>
              <a:rPr lang="fr-FR" sz="4000">
                <a:solidFill>
                  <a:srgbClr val="000000"/>
                </a:solidFill>
                <a:latin typeface="Calibri" pitchFamily="34"/>
                <a:ea typeface="Microsoft YaHei" pitchFamily="2"/>
                <a:cs typeface="Microsoft YaHei" pitchFamily="2"/>
              </a:rPr>
              <a:t> – algorithm </a:t>
            </a:r>
            <a:br>
              <a:rPr lang="fr-FR" sz="4000">
                <a:solidFill>
                  <a:srgbClr val="000000"/>
                </a:solidFill>
                <a:latin typeface="Calibri" pitchFamily="34"/>
                <a:ea typeface="Microsoft YaHei" pitchFamily="2"/>
                <a:cs typeface="Microsoft YaHei" pitchFamily="2"/>
              </a:rPr>
            </a:br>
            <a:r>
              <a:rPr lang="fr-FR" sz="3200">
                <a:solidFill>
                  <a:srgbClr val="000000"/>
                </a:solidFill>
                <a:latin typeface="Calibri" pitchFamily="34"/>
                <a:ea typeface="Microsoft YaHei" pitchFamily="2"/>
                <a:cs typeface="Microsoft YaHei" pitchFamily="2"/>
              </a:rPr>
              <a:t>[Rastogi </a:t>
            </a:r>
            <a:r>
              <a:rPr lang="fr-FR" sz="3200" i="1">
                <a:solidFill>
                  <a:srgbClr val="000000"/>
                </a:solidFill>
                <a:latin typeface="Calibri" pitchFamily="34"/>
                <a:ea typeface="Microsoft YaHei" pitchFamily="2"/>
                <a:cs typeface="Microsoft YaHei" pitchFamily="2"/>
              </a:rPr>
              <a:t>et al.</a:t>
            </a:r>
            <a:r>
              <a:rPr lang="fr-FR" sz="3200">
                <a:solidFill>
                  <a:srgbClr val="000000"/>
                </a:solidFill>
                <a:latin typeface="Calibri" pitchFamily="34"/>
                <a:ea typeface="Microsoft YaHei" pitchFamily="2"/>
                <a:cs typeface="Microsoft YaHei" pitchFamily="2"/>
              </a:rPr>
              <a:t>]</a:t>
            </a:r>
          </a:p>
        </p:txBody>
      </p:sp>
      <p:pic>
        <p:nvPicPr>
          <p:cNvPr id="3" name="Image 2">
            <a:extLst>
              <a:ext uri="{FF2B5EF4-FFF2-40B4-BE49-F238E27FC236}">
                <a16:creationId xmlns:a16="http://schemas.microsoft.com/office/drawing/2014/main" xmlns="" id="{46D2532C-4DAD-453B-B727-348B94949808}"/>
              </a:ext>
            </a:extLst>
          </p:cNvPr>
          <p:cNvPicPr>
            <a:picLocks noChangeAspect="1"/>
          </p:cNvPicPr>
          <p:nvPr/>
        </p:nvPicPr>
        <p:blipFill>
          <a:blip r:embed="rId3" cstate="print">
            <a:lum/>
            <a:alphaModFix/>
          </a:blip>
          <a:srcRect/>
          <a:stretch>
            <a:fillRect/>
          </a:stretch>
        </p:blipFill>
        <p:spPr>
          <a:xfrm>
            <a:off x="1702920" y="1628280"/>
            <a:ext cx="8856720" cy="4457880"/>
          </a:xfrm>
          <a:prstGeom prst="rect">
            <a:avLst/>
          </a:prstGeom>
          <a:noFill/>
          <a:ln>
            <a:noFill/>
          </a:ln>
        </p:spPr>
      </p:pic>
      <p:sp>
        <p:nvSpPr>
          <p:cNvPr id="4" name="Forme libre : forme 3">
            <a:extLst>
              <a:ext uri="{FF2B5EF4-FFF2-40B4-BE49-F238E27FC236}">
                <a16:creationId xmlns:a16="http://schemas.microsoft.com/office/drawing/2014/main" xmlns="" id="{57708890-B3DB-47B5-ABBF-46A69FDFF2CB}"/>
              </a:ext>
            </a:extLst>
          </p:cNvPr>
          <p:cNvSpPr/>
          <p:nvPr/>
        </p:nvSpPr>
        <p:spPr>
          <a:xfrm>
            <a:off x="1702920" y="5373721"/>
            <a:ext cx="9053354" cy="7069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On peut calculer des valeurs d’agrégats de type COUNTs avec un estimateur :</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pPr>
            <a:r>
              <a:rPr lang="fr-FR" sz="1990">
                <a:solidFill>
                  <a:srgbClr val="000000"/>
                </a:solidFill>
                <a:latin typeface="Arial" pitchFamily="2"/>
                <a:ea typeface="Microsoft YaHei" pitchFamily="2"/>
                <a:cs typeface="Arial" pitchFamily="2"/>
              </a:rPr>
              <a:t>			Q</a:t>
            </a:r>
            <a:r>
              <a:rPr lang="fr-FR" sz="1990" baseline="-25000">
                <a:solidFill>
                  <a:srgbClr val="000000"/>
                </a:solidFill>
                <a:latin typeface="Arial" pitchFamily="2"/>
                <a:ea typeface="Microsoft YaHei" pitchFamily="2"/>
                <a:cs typeface="Arial" pitchFamily="2"/>
              </a:rPr>
              <a:t>Cold</a:t>
            </a:r>
            <a:r>
              <a:rPr lang="fr-FR" sz="1990">
                <a:solidFill>
                  <a:srgbClr val="000000"/>
                </a:solidFill>
                <a:latin typeface="Arial" pitchFamily="2"/>
                <a:ea typeface="Microsoft YaHei" pitchFamily="2"/>
                <a:cs typeface="Arial" pitchFamily="2"/>
              </a:rPr>
              <a:t> = (n</a:t>
            </a:r>
            <a:r>
              <a:rPr lang="fr-FR" sz="1990" baseline="-25000">
                <a:solidFill>
                  <a:srgbClr val="000000"/>
                </a:solidFill>
                <a:latin typeface="Arial" pitchFamily="2"/>
                <a:ea typeface="Microsoft YaHei" pitchFamily="2"/>
                <a:cs typeface="Arial" pitchFamily="2"/>
              </a:rPr>
              <a:t>sanitized</a:t>
            </a:r>
            <a:r>
              <a:rPr lang="fr-FR" sz="1990">
                <a:solidFill>
                  <a:srgbClr val="000000"/>
                </a:solidFill>
                <a:latin typeface="Arial" pitchFamily="2"/>
                <a:ea typeface="Microsoft YaHei" pitchFamily="2"/>
                <a:cs typeface="Arial" pitchFamily="2"/>
              </a:rPr>
              <a:t> – </a:t>
            </a:r>
            <a:r>
              <a:rPr lang="fr-FR" sz="1990">
                <a:solidFill>
                  <a:srgbClr val="000000"/>
                </a:solidFill>
                <a:latin typeface="Symbol" pitchFamily="18"/>
                <a:ea typeface="Symbol" pitchFamily="18"/>
                <a:cs typeface="Symbol" pitchFamily="18"/>
              </a:rPr>
              <a:t></a:t>
            </a:r>
            <a:r>
              <a:rPr lang="fr-FR" sz="1990">
                <a:solidFill>
                  <a:srgbClr val="000000"/>
                </a:solidFill>
                <a:latin typeface="Arial" pitchFamily="2"/>
                <a:ea typeface="Microsoft YaHei" pitchFamily="2"/>
                <a:cs typeface="Arial" pitchFamily="2"/>
              </a:rPr>
              <a:t>.n</a:t>
            </a:r>
            <a:r>
              <a:rPr lang="fr-FR" sz="1990" baseline="-25000">
                <a:solidFill>
                  <a:srgbClr val="000000"/>
                </a:solidFill>
                <a:latin typeface="Arial" pitchFamily="2"/>
                <a:ea typeface="Microsoft YaHei" pitchFamily="2"/>
                <a:cs typeface="Arial" pitchFamily="2"/>
              </a:rPr>
              <a:t>Domain</a:t>
            </a:r>
            <a:r>
              <a:rPr lang="fr-FR" sz="1990">
                <a:solidFill>
                  <a:srgbClr val="000000"/>
                </a:solidFill>
                <a:latin typeface="Arial" pitchFamily="2"/>
                <a:ea typeface="Microsoft YaHei" pitchFamily="2"/>
                <a:cs typeface="Arial" pitchFamily="2"/>
              </a:rPr>
              <a:t>) / </a:t>
            </a:r>
            <a:r>
              <a:rPr lang="fr-FR" sz="1990">
                <a:solidFill>
                  <a:srgbClr val="000000"/>
                </a:solidFill>
                <a:latin typeface="Symbol" pitchFamily="18"/>
                <a:ea typeface="Symbol" pitchFamily="18"/>
                <a:cs typeface="Symbol" pitchFamily="18"/>
              </a:rPr>
              <a:t></a:t>
            </a:r>
          </a:p>
        </p:txBody>
      </p:sp>
      <p:sp>
        <p:nvSpPr>
          <p:cNvPr id="5" name="Forme libre : forme 4">
            <a:extLst>
              <a:ext uri="{FF2B5EF4-FFF2-40B4-BE49-F238E27FC236}">
                <a16:creationId xmlns:a16="http://schemas.microsoft.com/office/drawing/2014/main" xmlns="" id="{0C1E6DA2-EA63-474B-8DCF-7A9A67042575}"/>
              </a:ext>
            </a:extLst>
          </p:cNvPr>
          <p:cNvSpPr/>
          <p:nvPr/>
        </p:nvSpPr>
        <p:spPr>
          <a:xfrm rot="16200000">
            <a:off x="5831761" y="5669078"/>
            <a:ext cx="385200" cy="934559"/>
          </a:xfrm>
          <a:custGeom>
            <a:avLst>
              <a:gd name="f0" fmla="val 2090"/>
              <a:gd name="f1" fmla="val 11912"/>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9360" cap="sq">
            <a:solidFill>
              <a:srgbClr val="000000"/>
            </a:solidFill>
            <a:prstDash val="solid"/>
            <a:miter/>
          </a:ln>
        </p:spPr>
        <p:txBody>
          <a:bodyPr vert="horz" wrap="none" lIns="90000" tIns="46800" rIns="90000" bIns="46800" anchor="ctr"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a:solidFill>
                <a:srgbClr val="000000"/>
              </a:solidFill>
              <a:latin typeface="Arial" pitchFamily="2"/>
              <a:ea typeface="Microsoft YaHei" pitchFamily="2"/>
              <a:cs typeface="Arial" pitchFamily="2"/>
            </a:endParaRPr>
          </a:p>
        </p:txBody>
      </p:sp>
      <p:sp>
        <p:nvSpPr>
          <p:cNvPr id="6" name="Forme libre : forme 5">
            <a:extLst>
              <a:ext uri="{FF2B5EF4-FFF2-40B4-BE49-F238E27FC236}">
                <a16:creationId xmlns:a16="http://schemas.microsoft.com/office/drawing/2014/main" xmlns="" id="{72E267EA-657C-4024-89E0-F6E62D62CB27}"/>
              </a:ext>
            </a:extLst>
          </p:cNvPr>
          <p:cNvSpPr/>
          <p:nvPr/>
        </p:nvSpPr>
        <p:spPr>
          <a:xfrm>
            <a:off x="4620972" y="6039729"/>
            <a:ext cx="473504" cy="4007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=2</a:t>
            </a:r>
          </a:p>
        </p:txBody>
      </p:sp>
      <p:sp>
        <p:nvSpPr>
          <p:cNvPr id="7" name="Forme libre : forme 6">
            <a:extLst>
              <a:ext uri="{FF2B5EF4-FFF2-40B4-BE49-F238E27FC236}">
                <a16:creationId xmlns:a16="http://schemas.microsoft.com/office/drawing/2014/main" xmlns="" id="{21F06BB9-61B4-4BF2-B69F-3C02519E8898}"/>
              </a:ext>
            </a:extLst>
          </p:cNvPr>
          <p:cNvSpPr/>
          <p:nvPr/>
        </p:nvSpPr>
        <p:spPr>
          <a:xfrm>
            <a:off x="5608022" y="6385500"/>
            <a:ext cx="1791173" cy="4007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a:solidFill>
                  <a:srgbClr val="000000"/>
                </a:solidFill>
                <a:latin typeface="Arial" pitchFamily="2"/>
                <a:ea typeface="Microsoft YaHei" pitchFamily="2"/>
                <a:cs typeface="Arial" pitchFamily="2"/>
              </a:rPr>
              <a:t>=200*0.005=1</a:t>
            </a:r>
          </a:p>
        </p:txBody>
      </p:sp>
      <p:sp>
        <p:nvSpPr>
          <p:cNvPr id="8" name="Forme libre : forme 7">
            <a:extLst>
              <a:ext uri="{FF2B5EF4-FFF2-40B4-BE49-F238E27FC236}">
                <a16:creationId xmlns:a16="http://schemas.microsoft.com/office/drawing/2014/main" xmlns="" id="{765B90B2-2660-4417-A4FA-1D0F78C42438}"/>
              </a:ext>
            </a:extLst>
          </p:cNvPr>
          <p:cNvSpPr/>
          <p:nvPr/>
        </p:nvSpPr>
        <p:spPr>
          <a:xfrm>
            <a:off x="7102310" y="5937816"/>
            <a:ext cx="686704" cy="4007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990" dirty="0">
                <a:solidFill>
                  <a:srgbClr val="000000"/>
                </a:solidFill>
                <a:latin typeface="Arial" pitchFamily="2"/>
                <a:ea typeface="Microsoft YaHei" pitchFamily="2"/>
                <a:cs typeface="Arial" pitchFamily="2"/>
              </a:rPr>
              <a:t>=0.5</a:t>
            </a:r>
          </a:p>
        </p:txBody>
      </p:sp>
    </p:spTree>
    <p:extLst>
      <p:ext uri="{BB962C8B-B14F-4D97-AF65-F5344CB8AC3E}">
        <p14:creationId xmlns:p14="http://schemas.microsoft.com/office/powerpoint/2010/main" xmlns="" val="2857375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Local </a:t>
            </a:r>
            <a:r>
              <a:rPr lang="fr-FR" dirty="0" err="1"/>
              <a:t>Differential</a:t>
            </a:r>
            <a:r>
              <a:rPr lang="fr-FR" dirty="0"/>
              <a:t> </a:t>
            </a:r>
            <a:r>
              <a:rPr lang="fr-FR" dirty="0" err="1"/>
              <a:t>Privacy</a:t>
            </a:r>
            <a:r>
              <a:rPr lang="fr-FR" dirty="0"/>
              <a:t/>
            </a:r>
            <a:br>
              <a:rPr lang="fr-FR" dirty="0"/>
            </a:br>
            <a:r>
              <a:rPr lang="fr-FR" sz="3200" dirty="0"/>
              <a:t>Jordan &amp; </a:t>
            </a:r>
            <a:r>
              <a:rPr lang="fr-FR" sz="3200" dirty="0" err="1"/>
              <a:t>Wainwright</a:t>
            </a:r>
            <a:r>
              <a:rPr lang="fr-FR" sz="3200" dirty="0"/>
              <a:t> [2013]</a:t>
            </a:r>
            <a:endParaRPr lang="fr-FR" dirty="0"/>
          </a:p>
        </p:txBody>
      </p:sp>
      <p:sp>
        <p:nvSpPr>
          <p:cNvPr id="2" name="Espace réservé du pied de page 1"/>
          <p:cNvSpPr>
            <a:spLocks noGrp="1"/>
          </p:cNvSpPr>
          <p:nvPr>
            <p:ph type="ftr" sz="quarter" idx="11"/>
          </p:nvPr>
        </p:nvSpPr>
        <p:spPr/>
        <p:txBody>
          <a:bodyPr/>
          <a:lstStyle/>
          <a:p>
            <a:r>
              <a:rPr lang="fr-FR" smtClean="0"/>
              <a:t>B. Nguyen – M2 IMIS/MIAGE – 2020-03-30</a:t>
            </a:r>
            <a:endParaRPr lang="en-GB"/>
          </a:p>
        </p:txBody>
      </p:sp>
      <p:pic>
        <p:nvPicPr>
          <p:cNvPr id="139267" name="Picture 3"/>
          <p:cNvPicPr>
            <a:picLocks noChangeAspect="1" noChangeArrowheads="1"/>
          </p:cNvPicPr>
          <p:nvPr/>
        </p:nvPicPr>
        <p:blipFill>
          <a:blip r:embed="rId2" cstate="print"/>
          <a:srcRect/>
          <a:stretch>
            <a:fillRect/>
          </a:stretch>
        </p:blipFill>
        <p:spPr bwMode="auto">
          <a:xfrm>
            <a:off x="1263940" y="1569121"/>
            <a:ext cx="7496819" cy="4822153"/>
          </a:xfrm>
          <a:prstGeom prst="rect">
            <a:avLst/>
          </a:prstGeom>
          <a:noFill/>
          <a:ln w="9525">
            <a:noFill/>
            <a:miter lim="800000"/>
            <a:headEnd/>
            <a:tailEnd/>
          </a:ln>
          <a:effectLst/>
        </p:spPr>
      </p:pic>
      <p:sp>
        <p:nvSpPr>
          <p:cNvPr id="7" name="ZoneTexte 6"/>
          <p:cNvSpPr txBox="1"/>
          <p:nvPr/>
        </p:nvSpPr>
        <p:spPr>
          <a:xfrm>
            <a:off x="8439778" y="5384750"/>
            <a:ext cx="3855414" cy="646331"/>
          </a:xfrm>
          <a:prstGeom prst="rect">
            <a:avLst/>
          </a:prstGeom>
          <a:noFill/>
        </p:spPr>
        <p:txBody>
          <a:bodyPr wrap="none" rtlCol="0">
            <a:spAutoFit/>
          </a:bodyPr>
          <a:lstStyle/>
          <a:p>
            <a:r>
              <a:rPr lang="fr-FR" b="1" dirty="0"/>
              <a:t>Algorithme « </a:t>
            </a:r>
            <a:r>
              <a:rPr lang="fr-FR" b="1" i="1" dirty="0" err="1"/>
              <a:t>Randomized</a:t>
            </a:r>
            <a:r>
              <a:rPr lang="fr-FR" b="1" i="1" dirty="0"/>
              <a:t> </a:t>
            </a:r>
            <a:r>
              <a:rPr lang="fr-FR" b="1" i="1" dirty="0" err="1"/>
              <a:t>Response</a:t>
            </a:r>
            <a:r>
              <a:rPr lang="fr-FR" b="1" dirty="0"/>
              <a:t> » </a:t>
            </a:r>
          </a:p>
          <a:p>
            <a:r>
              <a:rPr lang="fr-FR" b="1" dirty="0"/>
              <a:t>avec</a:t>
            </a:r>
            <a:r>
              <a:rPr lang="fr-FR" b="1" dirty="0">
                <a:latin typeface="Symbol" pitchFamily="18" charset="2"/>
              </a:rPr>
              <a:t> </a:t>
            </a:r>
            <a:r>
              <a:rPr lang="fr-FR" b="1" dirty="0" err="1">
                <a:latin typeface="Symbol" pitchFamily="18" charset="2"/>
              </a:rPr>
              <a:t>e</a:t>
            </a:r>
            <a:r>
              <a:rPr lang="fr-FR" b="1" baseline="-25000" dirty="0" err="1">
                <a:latin typeface="Arial" panose="020B0604020202020204" pitchFamily="34" charset="0"/>
                <a:cs typeface="Arial" panose="020B0604020202020204" pitchFamily="34" charset="0"/>
              </a:rPr>
              <a:t>RR</a:t>
            </a:r>
            <a:r>
              <a:rPr lang="fr-FR" b="1" dirty="0">
                <a:latin typeface="Symbol" pitchFamily="18" charset="2"/>
              </a:rPr>
              <a:t> </a:t>
            </a:r>
            <a:r>
              <a:rPr lang="fr-FR" b="1" dirty="0"/>
              <a:t>= 0.25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42044B45-9507-4BDF-BD41-395291A5A68E}"/>
              </a:ext>
            </a:extLst>
          </p:cNvPr>
          <p:cNvSpPr>
            <a:spLocks noGrp="1"/>
          </p:cNvSpPr>
          <p:nvPr>
            <p:ph type="title"/>
          </p:nvPr>
        </p:nvSpPr>
        <p:spPr/>
        <p:txBody>
          <a:bodyPr>
            <a:normAutofit/>
          </a:bodyPr>
          <a:lstStyle/>
          <a:p>
            <a:r>
              <a:rPr lang="en-GB" dirty="0"/>
              <a:t>Lier les </a:t>
            </a:r>
            <a:r>
              <a:rPr lang="en-GB" dirty="0" err="1"/>
              <a:t>approches</a:t>
            </a:r>
            <a:r>
              <a:rPr lang="en-GB" dirty="0"/>
              <a:t> </a:t>
            </a:r>
            <a:r>
              <a:rPr lang="en-GB" i="1" dirty="0"/>
              <a:t>k-</a:t>
            </a:r>
            <a:r>
              <a:rPr lang="en-GB" dirty="0" err="1"/>
              <a:t>anonymat</a:t>
            </a:r>
            <a:r>
              <a:rPr lang="en-GB" dirty="0"/>
              <a:t> et DP</a:t>
            </a:r>
            <a:br>
              <a:rPr lang="en-GB" dirty="0"/>
            </a:br>
            <a:r>
              <a:rPr lang="en-GB" sz="3200" dirty="0" err="1"/>
              <a:t>J.Domingo-Ferrer</a:t>
            </a:r>
            <a:r>
              <a:rPr lang="en-GB" sz="3200" dirty="0"/>
              <a:t> [2015]</a:t>
            </a:r>
            <a:endParaRPr lang="en-GB" dirty="0"/>
          </a:p>
        </p:txBody>
      </p:sp>
      <p:sp>
        <p:nvSpPr>
          <p:cNvPr id="4" name="Espace réservé du contenu 3">
            <a:extLst>
              <a:ext uri="{FF2B5EF4-FFF2-40B4-BE49-F238E27FC236}">
                <a16:creationId xmlns:a16="http://schemas.microsoft.com/office/drawing/2014/main" xmlns="" id="{52B76D39-6E0D-46AF-8D68-59C093750E76}"/>
              </a:ext>
            </a:extLst>
          </p:cNvPr>
          <p:cNvSpPr>
            <a:spLocks noGrp="1"/>
          </p:cNvSpPr>
          <p:nvPr>
            <p:ph idx="1"/>
          </p:nvPr>
        </p:nvSpPr>
        <p:spPr/>
        <p:txBody>
          <a:bodyPr/>
          <a:lstStyle/>
          <a:p>
            <a:pPr marL="0" indent="0">
              <a:buNone/>
            </a:pPr>
            <a:r>
              <a:rPr lang="en-GB" dirty="0" err="1"/>
              <a:t>Dernièrement</a:t>
            </a:r>
            <a:r>
              <a:rPr lang="en-GB" dirty="0"/>
              <a:t>, des </a:t>
            </a:r>
            <a:r>
              <a:rPr lang="en-GB" dirty="0" err="1"/>
              <a:t>travaux</a:t>
            </a:r>
            <a:r>
              <a:rPr lang="en-GB" dirty="0"/>
              <a:t> </a:t>
            </a:r>
            <a:r>
              <a:rPr lang="en-GB" dirty="0" err="1"/>
              <a:t>ont</a:t>
            </a:r>
            <a:r>
              <a:rPr lang="en-GB" dirty="0"/>
              <a:t> </a:t>
            </a:r>
            <a:r>
              <a:rPr lang="en-GB" dirty="0" err="1"/>
              <a:t>eu</a:t>
            </a:r>
            <a:r>
              <a:rPr lang="en-GB" dirty="0"/>
              <a:t> lieu pour essayer de </a:t>
            </a:r>
            <a:r>
              <a:rPr lang="en-GB" dirty="0" err="1"/>
              <a:t>lier</a:t>
            </a:r>
            <a:r>
              <a:rPr lang="en-GB" dirty="0"/>
              <a:t> les </a:t>
            </a:r>
            <a:r>
              <a:rPr lang="en-GB" dirty="0" err="1"/>
              <a:t>approches</a:t>
            </a:r>
            <a:r>
              <a:rPr lang="en-GB" dirty="0"/>
              <a:t> </a:t>
            </a:r>
            <a:r>
              <a:rPr lang="en-GB" dirty="0" err="1"/>
              <a:t>classiques</a:t>
            </a:r>
            <a:r>
              <a:rPr lang="en-GB" dirty="0"/>
              <a:t> et la differential privacy.</a:t>
            </a:r>
          </a:p>
          <a:p>
            <a:pPr marL="0" indent="0">
              <a:buNone/>
            </a:pPr>
            <a:endParaRPr lang="en-GB" dirty="0"/>
          </a:p>
          <a:p>
            <a:pPr marL="0" indent="0">
              <a:buNone/>
            </a:pPr>
            <a:r>
              <a:rPr lang="en-GB" dirty="0" err="1"/>
              <a:t>Possibilité</a:t>
            </a:r>
            <a:r>
              <a:rPr lang="en-GB" dirty="0"/>
              <a:t> de </a:t>
            </a:r>
            <a:r>
              <a:rPr lang="en-GB" dirty="0" err="1"/>
              <a:t>réaliser</a:t>
            </a:r>
            <a:r>
              <a:rPr lang="en-GB" dirty="0"/>
              <a:t> </a:t>
            </a:r>
            <a:r>
              <a:rPr lang="en-GB" dirty="0" err="1"/>
              <a:t>une</a:t>
            </a:r>
            <a:r>
              <a:rPr lang="en-GB" dirty="0"/>
              <a:t> anonymisation de type </a:t>
            </a:r>
            <a:r>
              <a:rPr lang="en-GB" i="1" dirty="0"/>
              <a:t>t-</a:t>
            </a:r>
            <a:r>
              <a:rPr lang="en-GB" dirty="0"/>
              <a:t>closeness tout </a:t>
            </a:r>
            <a:r>
              <a:rPr lang="en-GB" dirty="0" err="1"/>
              <a:t>en</a:t>
            </a:r>
            <a:r>
              <a:rPr lang="en-GB" dirty="0"/>
              <a:t> </a:t>
            </a:r>
            <a:r>
              <a:rPr lang="en-GB" dirty="0" err="1"/>
              <a:t>respectant</a:t>
            </a:r>
            <a:r>
              <a:rPr lang="en-GB" dirty="0"/>
              <a:t> des </a:t>
            </a:r>
            <a:r>
              <a:rPr lang="en-GB" dirty="0" err="1"/>
              <a:t>garanties</a:t>
            </a:r>
            <a:r>
              <a:rPr lang="en-GB" dirty="0"/>
              <a:t> de type differential privacy.</a:t>
            </a:r>
          </a:p>
        </p:txBody>
      </p:sp>
      <p:sp>
        <p:nvSpPr>
          <p:cNvPr id="2" name="Espace réservé du pied de page 1">
            <a:extLst>
              <a:ext uri="{FF2B5EF4-FFF2-40B4-BE49-F238E27FC236}">
                <a16:creationId xmlns:a16="http://schemas.microsoft.com/office/drawing/2014/main" xmlns="" id="{9D4E937D-9FED-4127-94D9-4C5829D39677}"/>
              </a:ext>
            </a:extLst>
          </p:cNvPr>
          <p:cNvSpPr>
            <a:spLocks noGrp="1"/>
          </p:cNvSpPr>
          <p:nvPr>
            <p:ph type="ftr" sz="quarter" idx="11"/>
          </p:nvPr>
        </p:nvSpPr>
        <p:spPr/>
        <p:txBody>
          <a:bodyPr/>
          <a:lstStyle/>
          <a:p>
            <a:r>
              <a:rPr lang="fr-FR" smtClean="0"/>
              <a:t>B. Nguyen – M2 IMIS/MIAGE – 2020-03-30</a:t>
            </a:r>
            <a:endParaRPr lang="en-GB"/>
          </a:p>
        </p:txBody>
      </p:sp>
      <p:sp>
        <p:nvSpPr>
          <p:cNvPr id="5" name="Rectangle 4">
            <a:extLst>
              <a:ext uri="{FF2B5EF4-FFF2-40B4-BE49-F238E27FC236}">
                <a16:creationId xmlns:a16="http://schemas.microsoft.com/office/drawing/2014/main" xmlns="" id="{BE0682DB-C45A-41D6-AA6A-59007D77802C}"/>
              </a:ext>
            </a:extLst>
          </p:cNvPr>
          <p:cNvSpPr/>
          <p:nvPr/>
        </p:nvSpPr>
        <p:spPr>
          <a:xfrm>
            <a:off x="499621" y="2950590"/>
            <a:ext cx="10854179" cy="140459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51962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Algorithme </a:t>
            </a:r>
            <a:r>
              <a:rPr lang="fr-FR" dirty="0" err="1"/>
              <a:t>SafePub</a:t>
            </a:r>
            <a:r>
              <a:rPr lang="fr-FR" dirty="0"/>
              <a:t> (ARX)</a:t>
            </a:r>
            <a:br>
              <a:rPr lang="fr-FR" dirty="0"/>
            </a:br>
            <a:r>
              <a:rPr lang="fr-FR" sz="3200" dirty="0" err="1"/>
              <a:t>Bild</a:t>
            </a:r>
            <a:r>
              <a:rPr lang="fr-FR" sz="3200" dirty="0"/>
              <a:t>, Kuhn, Passer [2018]</a:t>
            </a:r>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pic>
        <p:nvPicPr>
          <p:cNvPr id="138242" name="Picture 2"/>
          <p:cNvPicPr>
            <a:picLocks noChangeAspect="1" noChangeArrowheads="1"/>
          </p:cNvPicPr>
          <p:nvPr/>
        </p:nvPicPr>
        <p:blipFill>
          <a:blip r:embed="rId2" cstate="print"/>
          <a:srcRect/>
          <a:stretch>
            <a:fillRect/>
          </a:stretch>
        </p:blipFill>
        <p:spPr bwMode="auto">
          <a:xfrm>
            <a:off x="560693" y="1594022"/>
            <a:ext cx="4924292" cy="4650259"/>
          </a:xfrm>
          <a:prstGeom prst="rect">
            <a:avLst/>
          </a:prstGeom>
          <a:noFill/>
          <a:ln w="9525">
            <a:noFill/>
            <a:miter lim="800000"/>
            <a:headEnd/>
            <a:tailEnd/>
          </a:ln>
          <a:effectLst/>
        </p:spPr>
      </p:pic>
      <p:pic>
        <p:nvPicPr>
          <p:cNvPr id="138243" name="Picture 3"/>
          <p:cNvPicPr>
            <a:picLocks noChangeAspect="1" noChangeArrowheads="1"/>
          </p:cNvPicPr>
          <p:nvPr/>
        </p:nvPicPr>
        <p:blipFill>
          <a:blip r:embed="rId3" cstate="print"/>
          <a:srcRect/>
          <a:stretch>
            <a:fillRect/>
          </a:stretch>
        </p:blipFill>
        <p:spPr bwMode="auto">
          <a:xfrm>
            <a:off x="6271569" y="2103352"/>
            <a:ext cx="5448300" cy="3343275"/>
          </a:xfrm>
          <a:prstGeom prst="rect">
            <a:avLst/>
          </a:prstGeom>
          <a:noFill/>
          <a:ln w="9525">
            <a:noFill/>
            <a:miter lim="800000"/>
            <a:headEnd/>
            <a:tailEnd/>
          </a:ln>
          <a:effectLst/>
        </p:spPr>
      </p:pic>
      <p:sp>
        <p:nvSpPr>
          <p:cNvPr id="7" name="ZoneTexte 6"/>
          <p:cNvSpPr txBox="1"/>
          <p:nvPr/>
        </p:nvSpPr>
        <p:spPr>
          <a:xfrm>
            <a:off x="6038335" y="5717059"/>
            <a:ext cx="5433219" cy="369332"/>
          </a:xfrm>
          <a:prstGeom prst="rect">
            <a:avLst/>
          </a:prstGeom>
          <a:noFill/>
        </p:spPr>
        <p:txBody>
          <a:bodyPr wrap="none" rtlCol="0">
            <a:spAutoFit/>
          </a:bodyPr>
          <a:lstStyle/>
          <a:p>
            <a:r>
              <a:rPr lang="fr-FR" dirty="0"/>
              <a:t>Idée : Choix aléatoire de paramètres de </a:t>
            </a:r>
            <a:r>
              <a:rPr lang="fr-FR" i="1" dirty="0"/>
              <a:t>k-anonymisation</a:t>
            </a:r>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5E246070-1620-4292-89D0-1C1859957A06}"/>
              </a:ext>
            </a:extLst>
          </p:cNvPr>
          <p:cNvSpPr>
            <a:spLocks noGrp="1"/>
          </p:cNvSpPr>
          <p:nvPr>
            <p:ph type="title"/>
          </p:nvPr>
        </p:nvSpPr>
        <p:spPr/>
        <p:txBody>
          <a:bodyPr/>
          <a:lstStyle/>
          <a:p>
            <a:r>
              <a:rPr lang="en-GB" dirty="0" err="1"/>
              <a:t>Travaux</a:t>
            </a:r>
            <a:r>
              <a:rPr lang="en-GB" dirty="0"/>
              <a:t> de recherche</a:t>
            </a:r>
          </a:p>
        </p:txBody>
      </p:sp>
      <p:sp>
        <p:nvSpPr>
          <p:cNvPr id="4" name="Espace réservé du texte 3">
            <a:extLst>
              <a:ext uri="{FF2B5EF4-FFF2-40B4-BE49-F238E27FC236}">
                <a16:creationId xmlns:a16="http://schemas.microsoft.com/office/drawing/2014/main" xmlns="" id="{4F7D6EBA-E471-482C-836E-1777554A4620}"/>
              </a:ext>
            </a:extLst>
          </p:cNvPr>
          <p:cNvSpPr>
            <a:spLocks noGrp="1"/>
          </p:cNvSpPr>
          <p:nvPr>
            <p:ph type="body" idx="1"/>
          </p:nvPr>
        </p:nvSpPr>
        <p:spPr/>
        <p:txBody>
          <a:bodyPr>
            <a:normAutofit fontScale="92500" lnSpcReduction="20000"/>
          </a:bodyPr>
          <a:lstStyle/>
          <a:p>
            <a:r>
              <a:rPr lang="en-GB" i="1" dirty="0" err="1"/>
              <a:t>Modèles</a:t>
            </a:r>
            <a:r>
              <a:rPr lang="en-GB" i="1" dirty="0"/>
              <a:t> et </a:t>
            </a:r>
            <a:r>
              <a:rPr lang="en-GB" i="1" dirty="0" err="1"/>
              <a:t>Exécution</a:t>
            </a:r>
            <a:r>
              <a:rPr lang="en-GB" i="1" dirty="0"/>
              <a:t> :</a:t>
            </a:r>
          </a:p>
          <a:p>
            <a:r>
              <a:rPr lang="en-GB" dirty="0"/>
              <a:t>Personalisation de </a:t>
            </a:r>
            <a:r>
              <a:rPr lang="en-GB" dirty="0" err="1"/>
              <a:t>l’anonymat</a:t>
            </a:r>
            <a:endParaRPr lang="en-GB" dirty="0"/>
          </a:p>
          <a:p>
            <a:r>
              <a:rPr lang="en-GB" dirty="0" err="1"/>
              <a:t>Sécurisation</a:t>
            </a:r>
            <a:r>
              <a:rPr lang="en-GB" dirty="0"/>
              <a:t> du </a:t>
            </a:r>
            <a:r>
              <a:rPr lang="en-GB" dirty="0" err="1"/>
              <a:t>processus</a:t>
            </a:r>
            <a:r>
              <a:rPr lang="en-GB" dirty="0"/>
              <a:t> </a:t>
            </a:r>
            <a:r>
              <a:rPr lang="en-GB" dirty="0" err="1"/>
              <a:t>d’anonymisation</a:t>
            </a:r>
            <a:endParaRPr lang="en-GB" dirty="0"/>
          </a:p>
          <a:p>
            <a:r>
              <a:rPr lang="en-GB" dirty="0"/>
              <a:t>Anonymisation de </a:t>
            </a:r>
            <a:r>
              <a:rPr lang="en-GB" dirty="0" err="1"/>
              <a:t>processus</a:t>
            </a:r>
            <a:r>
              <a:rPr lang="en-GB" dirty="0"/>
              <a:t> complexes</a:t>
            </a:r>
          </a:p>
        </p:txBody>
      </p:sp>
      <p:sp>
        <p:nvSpPr>
          <p:cNvPr id="2" name="Espace réservé du pied de page 1">
            <a:extLst>
              <a:ext uri="{FF2B5EF4-FFF2-40B4-BE49-F238E27FC236}">
                <a16:creationId xmlns:a16="http://schemas.microsoft.com/office/drawing/2014/main" xmlns="" id="{2AA9A0D2-4023-47C2-80D6-19977EE16D92}"/>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212074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61DFE8E1-DC35-4627-B24F-C6D73775C256}"/>
              </a:ext>
            </a:extLst>
          </p:cNvPr>
          <p:cNvSpPr>
            <a:spLocks noGrp="1"/>
          </p:cNvSpPr>
          <p:nvPr>
            <p:ph type="title"/>
          </p:nvPr>
        </p:nvSpPr>
        <p:spPr/>
        <p:txBody>
          <a:bodyPr/>
          <a:lstStyle/>
          <a:p>
            <a:r>
              <a:rPr lang="en-GB" dirty="0" err="1"/>
              <a:t>Personnalisation</a:t>
            </a:r>
            <a:r>
              <a:rPr lang="en-GB" dirty="0"/>
              <a:t> du </a:t>
            </a:r>
            <a:r>
              <a:rPr lang="en-GB" i="1" dirty="0"/>
              <a:t>k</a:t>
            </a:r>
            <a:r>
              <a:rPr lang="en-GB" dirty="0"/>
              <a:t>-</a:t>
            </a:r>
            <a:r>
              <a:rPr lang="en-GB" dirty="0" err="1"/>
              <a:t>anonymat</a:t>
            </a:r>
            <a:r>
              <a:rPr lang="en-GB" dirty="0"/>
              <a:t/>
            </a:r>
            <a:br>
              <a:rPr lang="en-GB" dirty="0"/>
            </a:br>
            <a:r>
              <a:rPr lang="en-GB" sz="2800" i="1" dirty="0"/>
              <a:t>Michel, Nguyen, </a:t>
            </a:r>
            <a:r>
              <a:rPr lang="en-GB" sz="2800" i="1" dirty="0" err="1"/>
              <a:t>Pucheral</a:t>
            </a:r>
            <a:r>
              <a:rPr lang="en-GB" sz="2800" i="1" dirty="0"/>
              <a:t> [DATA’17]</a:t>
            </a:r>
            <a:endParaRPr lang="en-GB" dirty="0"/>
          </a:p>
        </p:txBody>
      </p:sp>
      <p:sp>
        <p:nvSpPr>
          <p:cNvPr id="2" name="Espace réservé du pied de page 1">
            <a:extLst>
              <a:ext uri="{FF2B5EF4-FFF2-40B4-BE49-F238E27FC236}">
                <a16:creationId xmlns:a16="http://schemas.microsoft.com/office/drawing/2014/main" xmlns="" id="{26EA7859-775B-4369-9632-737839EB2A5B}"/>
              </a:ext>
            </a:extLst>
          </p:cNvPr>
          <p:cNvSpPr>
            <a:spLocks noGrp="1"/>
          </p:cNvSpPr>
          <p:nvPr>
            <p:ph type="ftr" sz="quarter" idx="11"/>
          </p:nvPr>
        </p:nvSpPr>
        <p:spPr/>
        <p:txBody>
          <a:bodyPr/>
          <a:lstStyle/>
          <a:p>
            <a:r>
              <a:rPr lang="fr-FR" smtClean="0"/>
              <a:t>B. Nguyen – M2 IMIS/MIAGE – 2020-03-30</a:t>
            </a:r>
            <a:endParaRPr lang="en-GB"/>
          </a:p>
        </p:txBody>
      </p:sp>
      <p:pic>
        <p:nvPicPr>
          <p:cNvPr id="5" name="Image 4">
            <a:extLst>
              <a:ext uri="{FF2B5EF4-FFF2-40B4-BE49-F238E27FC236}">
                <a16:creationId xmlns:a16="http://schemas.microsoft.com/office/drawing/2014/main" xmlns="" id="{85863537-992B-47F0-BE9D-4587FB188BC2}"/>
              </a:ext>
            </a:extLst>
          </p:cNvPr>
          <p:cNvPicPr>
            <a:picLocks noChangeAspect="1"/>
          </p:cNvPicPr>
          <p:nvPr/>
        </p:nvPicPr>
        <p:blipFill>
          <a:blip r:embed="rId2" cstate="print"/>
          <a:stretch>
            <a:fillRect/>
          </a:stretch>
        </p:blipFill>
        <p:spPr>
          <a:xfrm>
            <a:off x="1323975" y="1851772"/>
            <a:ext cx="9544050" cy="4514850"/>
          </a:xfrm>
          <a:prstGeom prst="rect">
            <a:avLst/>
          </a:prstGeom>
        </p:spPr>
      </p:pic>
    </p:spTree>
    <p:extLst>
      <p:ext uri="{BB962C8B-B14F-4D97-AF65-F5344CB8AC3E}">
        <p14:creationId xmlns:p14="http://schemas.microsoft.com/office/powerpoint/2010/main" xmlns="" val="684128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xmlns="" id="{395C5B98-C628-455C-8358-9766EC1A4F7B}"/>
              </a:ext>
            </a:extLst>
          </p:cNvPr>
          <p:cNvSpPr>
            <a:spLocks noGrp="1" noChangeArrowheads="1"/>
          </p:cNvSpPr>
          <p:nvPr>
            <p:ph type="title" idx="4294967295"/>
          </p:nvPr>
        </p:nvSpPr>
        <p:spPr>
          <a:xfrm>
            <a:off x="838200" y="365125"/>
            <a:ext cx="11114988" cy="1325563"/>
          </a:xfrm>
        </p:spPr>
        <p:txBody>
          <a:bodyPr vert="horz" lIns="0" tIns="0" rIns="0" bIns="0" rtlCol="0" anchor="ctr">
            <a:normAutofit/>
          </a:bodyPr>
          <a:lstStyle/>
          <a:p>
            <a:r>
              <a:rPr lang="en-US" altLang="en-US" sz="4000" dirty="0" err="1"/>
              <a:t>Sécurisation</a:t>
            </a:r>
            <a:r>
              <a:rPr lang="en-US" altLang="en-US" sz="4000" dirty="0"/>
              <a:t> du </a:t>
            </a:r>
            <a:r>
              <a:rPr lang="en-US" altLang="en-US" sz="4000" dirty="0" err="1"/>
              <a:t>processus</a:t>
            </a:r>
            <a:r>
              <a:rPr lang="en-US" altLang="en-US" sz="4000" dirty="0"/>
              <a:t> </a:t>
            </a:r>
            <a:r>
              <a:rPr lang="en-US" altLang="en-US" sz="4000" dirty="0" err="1"/>
              <a:t>d’anonymisation</a:t>
            </a:r>
            <a:r>
              <a:rPr lang="en-US" altLang="en-US" sz="2800" dirty="0"/>
              <a:t/>
            </a:r>
            <a:br>
              <a:rPr lang="en-US" altLang="en-US" sz="2800" dirty="0"/>
            </a:br>
            <a:r>
              <a:rPr lang="en-US" altLang="en-US" sz="2800" i="1" dirty="0"/>
              <a:t>Allard, Nguyen, </a:t>
            </a:r>
            <a:r>
              <a:rPr lang="en-US" altLang="en-US" sz="2800" i="1" dirty="0" err="1"/>
              <a:t>Pucheral</a:t>
            </a:r>
            <a:r>
              <a:rPr lang="en-US" altLang="en-US" sz="2800" i="1" dirty="0"/>
              <a:t> K-anonymity &amp; Mondrian Algorithm (PST’11 award)</a:t>
            </a:r>
          </a:p>
        </p:txBody>
      </p:sp>
      <p:pic>
        <p:nvPicPr>
          <p:cNvPr id="283651" name="Picture 4">
            <a:extLst>
              <a:ext uri="{FF2B5EF4-FFF2-40B4-BE49-F238E27FC236}">
                <a16:creationId xmlns:a16="http://schemas.microsoft.com/office/drawing/2014/main" xmlns="" id="{513CA7BD-51F0-4263-9A02-DB86639543C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9289" y="2349500"/>
            <a:ext cx="8353425"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652" name="Line 13">
            <a:extLst>
              <a:ext uri="{FF2B5EF4-FFF2-40B4-BE49-F238E27FC236}">
                <a16:creationId xmlns:a16="http://schemas.microsoft.com/office/drawing/2014/main" xmlns="" id="{1221E7C6-6CA1-4D40-B9F9-4E1D76C17D68}"/>
              </a:ext>
            </a:extLst>
          </p:cNvPr>
          <p:cNvSpPr>
            <a:spLocks noChangeShapeType="1"/>
          </p:cNvSpPr>
          <p:nvPr/>
        </p:nvSpPr>
        <p:spPr bwMode="auto">
          <a:xfrm flipV="1">
            <a:off x="3432175" y="1700214"/>
            <a:ext cx="719138" cy="8016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83653" name="Text Box 17">
            <a:extLst>
              <a:ext uri="{FF2B5EF4-FFF2-40B4-BE49-F238E27FC236}">
                <a16:creationId xmlns:a16="http://schemas.microsoft.com/office/drawing/2014/main" xmlns="" id="{D9E85502-3525-4DB5-941F-3EE0EBC4A83F}"/>
              </a:ext>
            </a:extLst>
          </p:cNvPr>
          <p:cNvSpPr txBox="1">
            <a:spLocks noChangeArrowheads="1"/>
          </p:cNvSpPr>
          <p:nvPr/>
        </p:nvSpPr>
        <p:spPr bwMode="auto">
          <a:xfrm>
            <a:off x="3840163" y="1384301"/>
            <a:ext cx="202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dirty="0" err="1">
                <a:solidFill>
                  <a:srgbClr val="FF3300"/>
                </a:solidFill>
                <a:ea typeface="ＭＳ Ｐゴシック" panose="020B0600070205080204" pitchFamily="34" charset="-128"/>
                <a:cs typeface="Arial" panose="020B0604020202020204" pitchFamily="34" charset="0"/>
              </a:rPr>
              <a:t>encrypted</a:t>
            </a:r>
            <a:r>
              <a:rPr lang="fr-FR" altLang="en-US" dirty="0">
                <a:solidFill>
                  <a:srgbClr val="FF3300"/>
                </a:solidFill>
                <a:ea typeface="ＭＳ Ｐゴシック" panose="020B0600070205080204" pitchFamily="34" charset="-128"/>
                <a:cs typeface="Arial" panose="020B0604020202020204" pitchFamily="34" charset="0"/>
              </a:rPr>
              <a:t> by PDS</a:t>
            </a:r>
            <a:endParaRPr lang="fr-FR" altLang="en-US" i="1" dirty="0">
              <a:solidFill>
                <a:srgbClr val="000000"/>
              </a:solidFill>
              <a:ea typeface="ＭＳ Ｐゴシック" panose="020B0600070205080204" pitchFamily="34" charset="-128"/>
              <a:cs typeface="Arial" panose="020B0604020202020204" pitchFamily="34" charset="0"/>
            </a:endParaRPr>
          </a:p>
        </p:txBody>
      </p:sp>
      <p:pic>
        <p:nvPicPr>
          <p:cNvPr id="283654" name="Picture 6" descr="mondrian_1">
            <a:extLst>
              <a:ext uri="{FF2B5EF4-FFF2-40B4-BE49-F238E27FC236}">
                <a16:creationId xmlns:a16="http://schemas.microsoft.com/office/drawing/2014/main" xmlns="" id="{F2E65933-18C0-4080-8310-BBC54F44611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16501" y="1700214"/>
            <a:ext cx="1439863" cy="1023937"/>
          </a:xfrm>
          <a:prstGeom prst="rect">
            <a:avLst/>
          </a:prstGeom>
          <a:noFill/>
          <a:extLst>
            <a:ext uri="{909E8E84-426E-40DD-AFC4-6F175D3DCCD1}">
              <a14:hiddenFill xmlns:a14="http://schemas.microsoft.com/office/drawing/2010/main" xmlns="">
                <a:solidFill>
                  <a:srgbClr val="FFFFFF"/>
                </a:solidFill>
              </a14:hiddenFill>
            </a:ext>
          </a:extLst>
        </p:spPr>
      </p:pic>
      <p:sp>
        <p:nvSpPr>
          <p:cNvPr id="283655" name="Line 7">
            <a:extLst>
              <a:ext uri="{FF2B5EF4-FFF2-40B4-BE49-F238E27FC236}">
                <a16:creationId xmlns:a16="http://schemas.microsoft.com/office/drawing/2014/main" xmlns="" id="{5CBF7EDA-35F1-42A6-84E1-AE22DCC2413A}"/>
              </a:ext>
            </a:extLst>
          </p:cNvPr>
          <p:cNvSpPr>
            <a:spLocks noChangeShapeType="1"/>
          </p:cNvSpPr>
          <p:nvPr/>
        </p:nvSpPr>
        <p:spPr bwMode="auto">
          <a:xfrm flipH="1">
            <a:off x="6311901" y="2060575"/>
            <a:ext cx="1655763"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83656" name="Text Box 8">
            <a:extLst>
              <a:ext uri="{FF2B5EF4-FFF2-40B4-BE49-F238E27FC236}">
                <a16:creationId xmlns:a16="http://schemas.microsoft.com/office/drawing/2014/main" xmlns="" id="{2A66C944-BC36-4252-8061-2714EAA9E97E}"/>
              </a:ext>
            </a:extLst>
          </p:cNvPr>
          <p:cNvSpPr txBox="1">
            <a:spLocks noChangeArrowheads="1"/>
          </p:cNvSpPr>
          <p:nvPr/>
        </p:nvSpPr>
        <p:spPr bwMode="auto">
          <a:xfrm>
            <a:off x="7950200" y="1647825"/>
            <a:ext cx="159954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ltLang="en-US">
                <a:cs typeface="Arial" panose="020B0604020202020204" pitchFamily="34" charset="0"/>
              </a:rPr>
              <a:t>Executed on a</a:t>
            </a:r>
          </a:p>
          <a:p>
            <a:r>
              <a:rPr lang="fr-FR" altLang="en-US" i="1">
                <a:cs typeface="Arial" panose="020B0604020202020204" pitchFamily="34" charset="0"/>
              </a:rPr>
              <a:t>semi-honest </a:t>
            </a:r>
          </a:p>
          <a:p>
            <a:r>
              <a:rPr lang="fr-FR" altLang="en-US">
                <a:cs typeface="Arial" panose="020B0604020202020204" pitchFamily="34" charset="0"/>
              </a:rPr>
              <a:t>central server !</a:t>
            </a:r>
          </a:p>
        </p:txBody>
      </p:sp>
      <p:sp>
        <p:nvSpPr>
          <p:cNvPr id="283657" name="Rectangle 9">
            <a:extLst>
              <a:ext uri="{FF2B5EF4-FFF2-40B4-BE49-F238E27FC236}">
                <a16:creationId xmlns:a16="http://schemas.microsoft.com/office/drawing/2014/main" xmlns="" id="{5609681B-D40E-41DE-8347-CFADA4432158}"/>
              </a:ext>
            </a:extLst>
          </p:cNvPr>
          <p:cNvSpPr>
            <a:spLocks noChangeArrowheads="1"/>
          </p:cNvSpPr>
          <p:nvPr/>
        </p:nvSpPr>
        <p:spPr bwMode="auto">
          <a:xfrm>
            <a:off x="10231438" y="6473826"/>
            <a:ext cx="526106" cy="384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900">
                <a:solidFill>
                  <a:srgbClr val="FFFFFF"/>
                </a:solidFill>
                <a:ea typeface="ＭＳ Ｐゴシック" panose="020B0600070205080204" pitchFamily="34" charset="-128"/>
                <a:cs typeface="Arial" panose="020B0604020202020204" pitchFamily="34" charset="0"/>
              </a:rPr>
              <a:t>/41</a:t>
            </a:r>
          </a:p>
        </p:txBody>
      </p:sp>
      <p:sp>
        <p:nvSpPr>
          <p:cNvPr id="283658" name="Rectangle 10">
            <a:extLst>
              <a:ext uri="{FF2B5EF4-FFF2-40B4-BE49-F238E27FC236}">
                <a16:creationId xmlns:a16="http://schemas.microsoft.com/office/drawing/2014/main" xmlns="" id="{C9326943-DDBE-4AD6-9659-3EB355497D33}"/>
              </a:ext>
            </a:extLst>
          </p:cNvPr>
          <p:cNvSpPr>
            <a:spLocks noChangeArrowheads="1"/>
          </p:cNvSpPr>
          <p:nvPr/>
        </p:nvSpPr>
        <p:spPr bwMode="auto">
          <a:xfrm>
            <a:off x="1919288" y="4437063"/>
            <a:ext cx="8208962" cy="7921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a:cs typeface="Arial" panose="020B0604020202020204" pitchFamily="34" charset="0"/>
            </a:endParaRPr>
          </a:p>
        </p:txBody>
      </p:sp>
      <p:sp>
        <p:nvSpPr>
          <p:cNvPr id="283659" name="Text Box 11">
            <a:extLst>
              <a:ext uri="{FF2B5EF4-FFF2-40B4-BE49-F238E27FC236}">
                <a16:creationId xmlns:a16="http://schemas.microsoft.com/office/drawing/2014/main" xmlns="" id="{CFB41102-7F01-4835-BE33-D0B72A1F1934}"/>
              </a:ext>
            </a:extLst>
          </p:cNvPr>
          <p:cNvSpPr txBox="1">
            <a:spLocks noChangeArrowheads="1"/>
          </p:cNvSpPr>
          <p:nvPr/>
        </p:nvSpPr>
        <p:spPr bwMode="auto">
          <a:xfrm>
            <a:off x="2495551" y="4292600"/>
            <a:ext cx="197201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ltLang="en-US">
                <a:cs typeface="Arial" panose="020B0604020202020204" pitchFamily="34" charset="0"/>
              </a:rPr>
              <a:t>1) Collection Phase</a:t>
            </a:r>
          </a:p>
        </p:txBody>
      </p:sp>
      <p:sp>
        <p:nvSpPr>
          <p:cNvPr id="283660" name="Text Box 12">
            <a:extLst>
              <a:ext uri="{FF2B5EF4-FFF2-40B4-BE49-F238E27FC236}">
                <a16:creationId xmlns:a16="http://schemas.microsoft.com/office/drawing/2014/main" xmlns="" id="{A882D22C-51DA-43E5-9355-5F2257BEA849}"/>
              </a:ext>
            </a:extLst>
          </p:cNvPr>
          <p:cNvSpPr txBox="1">
            <a:spLocks noChangeArrowheads="1"/>
          </p:cNvSpPr>
          <p:nvPr/>
        </p:nvSpPr>
        <p:spPr bwMode="auto">
          <a:xfrm>
            <a:off x="4926013" y="4298950"/>
            <a:ext cx="223875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ltLang="en-US">
                <a:cs typeface="Arial" panose="020B0604020202020204" pitchFamily="34" charset="0"/>
              </a:rPr>
              <a:t>2) Construction Phase</a:t>
            </a:r>
          </a:p>
        </p:txBody>
      </p:sp>
      <p:sp>
        <p:nvSpPr>
          <p:cNvPr id="283661" name="Text Box 13">
            <a:extLst>
              <a:ext uri="{FF2B5EF4-FFF2-40B4-BE49-F238E27FC236}">
                <a16:creationId xmlns:a16="http://schemas.microsoft.com/office/drawing/2014/main" xmlns="" id="{F3A6F49B-AA84-43C1-9320-9DF6E081FA84}"/>
              </a:ext>
            </a:extLst>
          </p:cNvPr>
          <p:cNvSpPr txBox="1">
            <a:spLocks noChangeArrowheads="1"/>
          </p:cNvSpPr>
          <p:nvPr/>
        </p:nvSpPr>
        <p:spPr bwMode="auto">
          <a:xfrm>
            <a:off x="7824789" y="4292600"/>
            <a:ext cx="21247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ltLang="en-US">
                <a:cs typeface="Arial" panose="020B0604020202020204" pitchFamily="34" charset="0"/>
              </a:rPr>
              <a:t>3) Sanitization Phase</a:t>
            </a:r>
          </a:p>
        </p:txBody>
      </p:sp>
      <p:pic>
        <p:nvPicPr>
          <p:cNvPr id="283662" name="Picture 14">
            <a:extLst>
              <a:ext uri="{FF2B5EF4-FFF2-40B4-BE49-F238E27FC236}">
                <a16:creationId xmlns:a16="http://schemas.microsoft.com/office/drawing/2014/main" xmlns="" id="{5653B4ED-DA87-4B11-BDC1-6105242AE8A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74825" y="4868863"/>
            <a:ext cx="1225550" cy="781050"/>
          </a:xfrm>
          <a:prstGeom prst="rect">
            <a:avLst/>
          </a:prstGeom>
          <a:noFill/>
          <a:extLst>
            <a:ext uri="{909E8E84-426E-40DD-AFC4-6F175D3DCCD1}">
              <a14:hiddenFill xmlns:a14="http://schemas.microsoft.com/office/drawing/2010/main" xmlns="">
                <a:solidFill>
                  <a:srgbClr val="FFFFFF"/>
                </a:solidFill>
              </a14:hiddenFill>
            </a:ext>
          </a:extLst>
        </p:spPr>
      </p:pic>
      <p:pic>
        <p:nvPicPr>
          <p:cNvPr id="283663" name="Picture 3" descr="icon-server_Vista">
            <a:extLst>
              <a:ext uri="{FF2B5EF4-FFF2-40B4-BE49-F238E27FC236}">
                <a16:creationId xmlns:a16="http://schemas.microsoft.com/office/drawing/2014/main" xmlns="" id="{EC921195-026B-4A67-AEF6-EA245DB3EB7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17926" y="4724401"/>
            <a:ext cx="10080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3664" name="Picture 3" descr="icon-server_Vista">
            <a:extLst>
              <a:ext uri="{FF2B5EF4-FFF2-40B4-BE49-F238E27FC236}">
                <a16:creationId xmlns:a16="http://schemas.microsoft.com/office/drawing/2014/main" xmlns="" id="{A0ADB2B3-B415-40F9-8564-8B8FE7B1445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75051" y="5013326"/>
            <a:ext cx="10080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665" name="Line 17">
            <a:extLst>
              <a:ext uri="{FF2B5EF4-FFF2-40B4-BE49-F238E27FC236}">
                <a16:creationId xmlns:a16="http://schemas.microsoft.com/office/drawing/2014/main" xmlns="" id="{8715ECB5-E1B4-4A0F-9F5E-55E57D11B77D}"/>
              </a:ext>
            </a:extLst>
          </p:cNvPr>
          <p:cNvSpPr>
            <a:spLocks noChangeShapeType="1"/>
          </p:cNvSpPr>
          <p:nvPr/>
        </p:nvSpPr>
        <p:spPr bwMode="auto">
          <a:xfrm>
            <a:off x="3071813" y="537368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pic>
        <p:nvPicPr>
          <p:cNvPr id="283666" name="Picture 3" descr="icon-server_Vista">
            <a:extLst>
              <a:ext uri="{FF2B5EF4-FFF2-40B4-BE49-F238E27FC236}">
                <a16:creationId xmlns:a16="http://schemas.microsoft.com/office/drawing/2014/main" xmlns="" id="{8ABC7647-F07C-4535-8A1C-CE215031BB92}"/>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78513" y="4724401"/>
            <a:ext cx="1008062"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3667" name="Picture 3" descr="icon-server_Vista">
            <a:extLst>
              <a:ext uri="{FF2B5EF4-FFF2-40B4-BE49-F238E27FC236}">
                <a16:creationId xmlns:a16="http://schemas.microsoft.com/office/drawing/2014/main" xmlns="" id="{FB716943-3F41-4032-B964-EC56D9FFB82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35638" y="5013326"/>
            <a:ext cx="1008062"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668" name="Text Box 20">
            <a:extLst>
              <a:ext uri="{FF2B5EF4-FFF2-40B4-BE49-F238E27FC236}">
                <a16:creationId xmlns:a16="http://schemas.microsoft.com/office/drawing/2014/main" xmlns="" id="{AC951635-79D0-45A7-A885-9F34D78D0906}"/>
              </a:ext>
            </a:extLst>
          </p:cNvPr>
          <p:cNvSpPr txBox="1">
            <a:spLocks noChangeArrowheads="1"/>
          </p:cNvSpPr>
          <p:nvPr/>
        </p:nvSpPr>
        <p:spPr bwMode="auto">
          <a:xfrm>
            <a:off x="3209924" y="6059528"/>
            <a:ext cx="1537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ltLang="en-US" dirty="0">
                <a:cs typeface="Arial" panose="020B0604020202020204" pitchFamily="34" charset="0"/>
              </a:rPr>
              <a:t>t</a:t>
            </a:r>
            <a:r>
              <a:rPr lang="fr-FR" altLang="en-US" baseline="-25000" dirty="0">
                <a:cs typeface="Arial" panose="020B0604020202020204" pitchFamily="34" charset="0"/>
              </a:rPr>
              <a:t>i </a:t>
            </a:r>
            <a:r>
              <a:rPr lang="fr-FR" altLang="en-US" dirty="0">
                <a:cs typeface="Arial" panose="020B0604020202020204" pitchFamily="34" charset="0"/>
              </a:rPr>
              <a:t>= (</a:t>
            </a:r>
            <a:r>
              <a:rPr lang="fr-FR" altLang="en-US" dirty="0" err="1">
                <a:cs typeface="Arial" panose="020B0604020202020204" pitchFamily="34" charset="0"/>
              </a:rPr>
              <a:t>QI</a:t>
            </a:r>
            <a:r>
              <a:rPr lang="fr-FR" altLang="en-US" baseline="-25000" dirty="0" err="1">
                <a:cs typeface="Arial" panose="020B0604020202020204" pitchFamily="34" charset="0"/>
              </a:rPr>
              <a:t>i</a:t>
            </a:r>
            <a:r>
              <a:rPr lang="fr-FR" altLang="en-US" dirty="0">
                <a:cs typeface="Arial" panose="020B0604020202020204" pitchFamily="34" charset="0"/>
              </a:rPr>
              <a:t>, E(</a:t>
            </a:r>
            <a:r>
              <a:rPr lang="fr-FR" altLang="en-US" dirty="0" err="1">
                <a:cs typeface="Arial" panose="020B0604020202020204" pitchFamily="34" charset="0"/>
              </a:rPr>
              <a:t>SD</a:t>
            </a:r>
            <a:r>
              <a:rPr lang="fr-FR" altLang="en-US" baseline="-25000" dirty="0" err="1">
                <a:cs typeface="Arial" panose="020B0604020202020204" pitchFamily="34" charset="0"/>
              </a:rPr>
              <a:t>i</a:t>
            </a:r>
            <a:r>
              <a:rPr lang="fr-FR" altLang="en-US" dirty="0">
                <a:cs typeface="Arial" panose="020B0604020202020204" pitchFamily="34" charset="0"/>
              </a:rPr>
              <a:t>))</a:t>
            </a:r>
          </a:p>
        </p:txBody>
      </p:sp>
      <p:sp>
        <p:nvSpPr>
          <p:cNvPr id="283669" name="Text Box 21">
            <a:extLst>
              <a:ext uri="{FF2B5EF4-FFF2-40B4-BE49-F238E27FC236}">
                <a16:creationId xmlns:a16="http://schemas.microsoft.com/office/drawing/2014/main" xmlns="" id="{7F2C42B2-FED7-4EE3-81E0-3C367D2F51D9}"/>
              </a:ext>
            </a:extLst>
          </p:cNvPr>
          <p:cNvSpPr txBox="1">
            <a:spLocks noChangeArrowheads="1"/>
          </p:cNvSpPr>
          <p:nvPr/>
        </p:nvSpPr>
        <p:spPr bwMode="auto">
          <a:xfrm>
            <a:off x="5429152" y="6021389"/>
            <a:ext cx="157658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a:cs typeface="Arial" panose="020B0604020202020204" pitchFamily="34" charset="0"/>
              </a:rPr>
              <a:t>QI</a:t>
            </a:r>
            <a:r>
              <a:rPr lang="fr-FR" altLang="en-US" baseline="-25000">
                <a:cs typeface="Arial" panose="020B0604020202020204" pitchFamily="34" charset="0"/>
              </a:rPr>
              <a:t>i</a:t>
            </a:r>
            <a:r>
              <a:rPr lang="fr-FR" altLang="en-US">
                <a:cs typeface="Arial" panose="020B0604020202020204" pitchFamily="34" charset="0"/>
              </a:rPr>
              <a:t> </a:t>
            </a:r>
            <a:r>
              <a:rPr lang="fr-FR" altLang="en-US">
                <a:cs typeface="Arial" panose="020B0604020202020204" pitchFamily="34" charset="0"/>
                <a:sym typeface="Wingdings" panose="05000000000000000000" pitchFamily="2" charset="2"/>
              </a:rPr>
              <a:t> EC</a:t>
            </a:r>
            <a:r>
              <a:rPr lang="fr-FR" altLang="en-US" baseline="-25000">
                <a:cs typeface="Arial" panose="020B0604020202020204" pitchFamily="34" charset="0"/>
                <a:sym typeface="Wingdings" panose="05000000000000000000" pitchFamily="2" charset="2"/>
              </a:rPr>
              <a:t>j</a:t>
            </a:r>
          </a:p>
          <a:p>
            <a:pPr algn="ctr"/>
            <a:r>
              <a:rPr lang="fr-FR" altLang="en-US">
                <a:cs typeface="Arial" panose="020B0604020202020204" pitchFamily="34" charset="0"/>
                <a:sym typeface="Wingdings" panose="05000000000000000000" pitchFamily="2" charset="2"/>
              </a:rPr>
              <a:t>t</a:t>
            </a:r>
            <a:r>
              <a:rPr lang="fr-FR" altLang="en-US" baseline="-25000">
                <a:cs typeface="Arial" panose="020B0604020202020204" pitchFamily="34" charset="0"/>
                <a:sym typeface="Wingdings" panose="05000000000000000000" pitchFamily="2" charset="2"/>
              </a:rPr>
              <a:t>i</a:t>
            </a:r>
            <a:r>
              <a:rPr lang="fr-FR" altLang="en-US">
                <a:cs typeface="Arial" panose="020B0604020202020204" pitchFamily="34" charset="0"/>
                <a:sym typeface="Wingdings" panose="05000000000000000000" pitchFamily="2" charset="2"/>
              </a:rPr>
              <a:t> = (EC</a:t>
            </a:r>
            <a:r>
              <a:rPr lang="fr-FR" altLang="en-US" baseline="-25000">
                <a:cs typeface="Arial" panose="020B0604020202020204" pitchFamily="34" charset="0"/>
                <a:sym typeface="Wingdings" panose="05000000000000000000" pitchFamily="2" charset="2"/>
              </a:rPr>
              <a:t>j</a:t>
            </a:r>
            <a:r>
              <a:rPr lang="fr-FR" altLang="en-US">
                <a:cs typeface="Arial" panose="020B0604020202020204" pitchFamily="34" charset="0"/>
                <a:sym typeface="Wingdings" panose="05000000000000000000" pitchFamily="2" charset="2"/>
              </a:rPr>
              <a:t>, E(SD</a:t>
            </a:r>
            <a:r>
              <a:rPr lang="fr-FR" altLang="en-US" baseline="-25000">
                <a:cs typeface="Arial" panose="020B0604020202020204" pitchFamily="34" charset="0"/>
                <a:sym typeface="Wingdings" panose="05000000000000000000" pitchFamily="2" charset="2"/>
              </a:rPr>
              <a:t>i</a:t>
            </a:r>
            <a:r>
              <a:rPr lang="fr-FR" altLang="en-US">
                <a:cs typeface="Arial" panose="020B0604020202020204" pitchFamily="34" charset="0"/>
                <a:sym typeface="Wingdings" panose="05000000000000000000" pitchFamily="2" charset="2"/>
              </a:rPr>
              <a:t>))</a:t>
            </a:r>
          </a:p>
        </p:txBody>
      </p:sp>
      <p:pic>
        <p:nvPicPr>
          <p:cNvPr id="283670" name="Picture 3" descr="icon-server_Vista">
            <a:extLst>
              <a:ext uri="{FF2B5EF4-FFF2-40B4-BE49-F238E27FC236}">
                <a16:creationId xmlns:a16="http://schemas.microsoft.com/office/drawing/2014/main" xmlns="" id="{B2B75DA1-AABB-4356-813A-8944E39D95B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23201" y="4795838"/>
            <a:ext cx="10080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3671" name="Picture 3" descr="icon-server_Vista">
            <a:extLst>
              <a:ext uri="{FF2B5EF4-FFF2-40B4-BE49-F238E27FC236}">
                <a16:creationId xmlns:a16="http://schemas.microsoft.com/office/drawing/2014/main" xmlns="" id="{B01B2948-DC9C-4D95-A99E-BFC9CC24F3A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80326" y="5084763"/>
            <a:ext cx="10080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3672" name="Picture 24">
            <a:extLst>
              <a:ext uri="{FF2B5EF4-FFF2-40B4-BE49-F238E27FC236}">
                <a16:creationId xmlns:a16="http://schemas.microsoft.com/office/drawing/2014/main" xmlns="" id="{E51E43D3-A441-4476-AEEA-E78F1E0387A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048750" y="5013325"/>
            <a:ext cx="1441450" cy="801688"/>
          </a:xfrm>
          <a:prstGeom prst="rect">
            <a:avLst/>
          </a:prstGeom>
          <a:noFill/>
          <a:extLst>
            <a:ext uri="{909E8E84-426E-40DD-AFC4-6F175D3DCCD1}">
              <a14:hiddenFill xmlns:a14="http://schemas.microsoft.com/office/drawing/2010/main" xmlns="">
                <a:solidFill>
                  <a:srgbClr val="FFFFFF"/>
                </a:solidFill>
              </a14:hiddenFill>
            </a:ext>
          </a:extLst>
        </p:spPr>
      </p:pic>
      <p:sp>
        <p:nvSpPr>
          <p:cNvPr id="283673" name="Line 25">
            <a:extLst>
              <a:ext uri="{FF2B5EF4-FFF2-40B4-BE49-F238E27FC236}">
                <a16:creationId xmlns:a16="http://schemas.microsoft.com/office/drawing/2014/main" xmlns="" id="{D150459A-D8E1-4F77-BFED-EC9E807B67C1}"/>
              </a:ext>
            </a:extLst>
          </p:cNvPr>
          <p:cNvSpPr>
            <a:spLocks noChangeShapeType="1"/>
          </p:cNvSpPr>
          <p:nvPr/>
        </p:nvSpPr>
        <p:spPr bwMode="auto">
          <a:xfrm>
            <a:off x="8616950"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83674" name="Rectangle 26">
            <a:extLst>
              <a:ext uri="{FF2B5EF4-FFF2-40B4-BE49-F238E27FC236}">
                <a16:creationId xmlns:a16="http://schemas.microsoft.com/office/drawing/2014/main" xmlns="" id="{3BD368F2-8973-4BAE-B33F-239EAE0B3446}"/>
              </a:ext>
            </a:extLst>
          </p:cNvPr>
          <p:cNvSpPr>
            <a:spLocks noChangeArrowheads="1"/>
          </p:cNvSpPr>
          <p:nvPr/>
        </p:nvSpPr>
        <p:spPr bwMode="auto">
          <a:xfrm>
            <a:off x="8401051" y="6092825"/>
            <a:ext cx="132331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altLang="en-US">
                <a:cs typeface="Arial" panose="020B0604020202020204" pitchFamily="34" charset="0"/>
                <a:sym typeface="Wingdings" panose="05000000000000000000" pitchFamily="2" charset="2"/>
              </a:rPr>
              <a:t>t</a:t>
            </a:r>
            <a:r>
              <a:rPr lang="fr-FR" altLang="en-US" baseline="-25000">
                <a:cs typeface="Arial" panose="020B0604020202020204" pitchFamily="34" charset="0"/>
                <a:sym typeface="Wingdings" panose="05000000000000000000" pitchFamily="2" charset="2"/>
              </a:rPr>
              <a:t>i</a:t>
            </a:r>
            <a:r>
              <a:rPr lang="fr-FR" altLang="en-US">
                <a:cs typeface="Arial" panose="020B0604020202020204" pitchFamily="34" charset="0"/>
                <a:sym typeface="Wingdings" panose="05000000000000000000" pitchFamily="2" charset="2"/>
              </a:rPr>
              <a:t> = (EC</a:t>
            </a:r>
            <a:r>
              <a:rPr lang="fr-FR" altLang="en-US" baseline="-25000">
                <a:cs typeface="Arial" panose="020B0604020202020204" pitchFamily="34" charset="0"/>
                <a:sym typeface="Wingdings" panose="05000000000000000000" pitchFamily="2" charset="2"/>
              </a:rPr>
              <a:t>j</a:t>
            </a:r>
            <a:r>
              <a:rPr lang="fr-FR" altLang="en-US">
                <a:cs typeface="Arial" panose="020B0604020202020204" pitchFamily="34" charset="0"/>
                <a:sym typeface="Wingdings" panose="05000000000000000000" pitchFamily="2" charset="2"/>
              </a:rPr>
              <a:t>, SD</a:t>
            </a:r>
            <a:r>
              <a:rPr lang="fr-FR" altLang="en-US" baseline="-25000">
                <a:cs typeface="Arial" panose="020B0604020202020204" pitchFamily="34" charset="0"/>
                <a:sym typeface="Wingdings" panose="05000000000000000000" pitchFamily="2" charset="2"/>
              </a:rPr>
              <a:t>i</a:t>
            </a:r>
            <a:r>
              <a:rPr lang="fr-FR" altLang="en-US">
                <a:cs typeface="Arial" panose="020B0604020202020204" pitchFamily="34" charset="0"/>
                <a:sym typeface="Wingdings" panose="05000000000000000000" pitchFamily="2" charset="2"/>
              </a:rPr>
              <a:t>)</a:t>
            </a:r>
          </a:p>
        </p:txBody>
      </p:sp>
      <p:pic>
        <p:nvPicPr>
          <p:cNvPr id="283675" name="Picture 27">
            <a:extLst>
              <a:ext uri="{FF2B5EF4-FFF2-40B4-BE49-F238E27FC236}">
                <a16:creationId xmlns:a16="http://schemas.microsoft.com/office/drawing/2014/main" xmlns="" id="{EEC64E9F-BF76-41A8-A906-D52CF475131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40239" y="4652963"/>
            <a:ext cx="555625" cy="57626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687" descr="20token.png">
            <a:extLst>
              <a:ext uri="{FF2B5EF4-FFF2-40B4-BE49-F238E27FC236}">
                <a16:creationId xmlns:a16="http://schemas.microsoft.com/office/drawing/2014/main" xmlns="" id="{9421D9A9-AB0A-402A-A3E8-231812FF2892}"/>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257" y="4636751"/>
            <a:ext cx="1770765" cy="124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Image 94">
            <a:extLst>
              <a:ext uri="{FF2B5EF4-FFF2-40B4-BE49-F238E27FC236}">
                <a16:creationId xmlns:a16="http://schemas.microsoft.com/office/drawing/2014/main" xmlns="" id="{4768AFB0-FF06-4D2B-8643-69F16A58F86B}"/>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45626" y="6055222"/>
            <a:ext cx="2759523" cy="74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8777786"/>
      </p:ext>
    </p:extLst>
  </p:cSld>
  <p:clrMapOvr>
    <a:masterClrMapping/>
  </p:clrMapOvr>
  <p:transition advTm="74494"/>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07D77C-D6D0-4CDB-B961-4F642880022F}"/>
              </a:ext>
            </a:extLst>
          </p:cNvPr>
          <p:cNvSpPr>
            <a:spLocks noGrp="1"/>
          </p:cNvSpPr>
          <p:nvPr>
            <p:ph type="title"/>
          </p:nvPr>
        </p:nvSpPr>
        <p:spPr/>
        <p:txBody>
          <a:bodyPr/>
          <a:lstStyle/>
          <a:p>
            <a:r>
              <a:rPr lang="en-GB" dirty="0" err="1"/>
              <a:t>Sécurisation</a:t>
            </a:r>
            <a:r>
              <a:rPr lang="en-GB" dirty="0"/>
              <a:t> du </a:t>
            </a:r>
            <a:r>
              <a:rPr lang="en-GB" dirty="0" err="1"/>
              <a:t>processus</a:t>
            </a:r>
            <a:r>
              <a:rPr lang="en-GB" dirty="0"/>
              <a:t> </a:t>
            </a:r>
            <a:r>
              <a:rPr lang="en-GB" dirty="0" err="1"/>
              <a:t>d’anonymisation</a:t>
            </a:r>
            <a:r>
              <a:rPr lang="en-GB" dirty="0"/>
              <a:t/>
            </a:r>
            <a:br>
              <a:rPr lang="en-GB" dirty="0"/>
            </a:br>
            <a:r>
              <a:rPr lang="en-GB" sz="2800" i="1" dirty="0"/>
              <a:t>Allard, Nguyen, </a:t>
            </a:r>
            <a:r>
              <a:rPr lang="en-GB" sz="2800" i="1" dirty="0" err="1"/>
              <a:t>Pucheral</a:t>
            </a:r>
            <a:r>
              <a:rPr lang="en-GB" sz="2800" i="1" dirty="0"/>
              <a:t> [DAPD’13]</a:t>
            </a:r>
            <a:endParaRPr lang="en-GB" dirty="0"/>
          </a:p>
        </p:txBody>
      </p:sp>
      <p:sp>
        <p:nvSpPr>
          <p:cNvPr id="4" name="Espace réservé du pied de page 3">
            <a:extLst>
              <a:ext uri="{FF2B5EF4-FFF2-40B4-BE49-F238E27FC236}">
                <a16:creationId xmlns:a16="http://schemas.microsoft.com/office/drawing/2014/main" xmlns="" id="{ED933149-2343-4683-9128-E0EAC31FB664}"/>
              </a:ext>
            </a:extLst>
          </p:cNvPr>
          <p:cNvSpPr>
            <a:spLocks noGrp="1"/>
          </p:cNvSpPr>
          <p:nvPr>
            <p:ph type="ftr" sz="quarter" idx="11"/>
          </p:nvPr>
        </p:nvSpPr>
        <p:spPr/>
        <p:txBody>
          <a:bodyPr/>
          <a:lstStyle/>
          <a:p>
            <a:r>
              <a:rPr lang="fr-FR" smtClean="0"/>
              <a:t>B. Nguyen – M2 IMIS/MIAGE – 2020-03-30</a:t>
            </a:r>
            <a:endParaRPr lang="en-GB"/>
          </a:p>
        </p:txBody>
      </p:sp>
      <p:pic>
        <p:nvPicPr>
          <p:cNvPr id="5" name="Picture 2" descr="user-group-icon">
            <a:extLst>
              <a:ext uri="{FF2B5EF4-FFF2-40B4-BE49-F238E27FC236}">
                <a16:creationId xmlns:a16="http://schemas.microsoft.com/office/drawing/2014/main" xmlns="" id="{C5801C63-A94B-4DA0-BCE4-2D8D67FEF97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7851" y="2557464"/>
            <a:ext cx="13684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a:extLst>
              <a:ext uri="{FF2B5EF4-FFF2-40B4-BE49-F238E27FC236}">
                <a16:creationId xmlns:a16="http://schemas.microsoft.com/office/drawing/2014/main" xmlns="" id="{4EA68104-FD4C-499B-BB0B-B34A086666DC}"/>
              </a:ext>
            </a:extLst>
          </p:cNvPr>
          <p:cNvSpPr txBox="1">
            <a:spLocks noChangeArrowheads="1"/>
          </p:cNvSpPr>
          <p:nvPr/>
        </p:nvSpPr>
        <p:spPr bwMode="auto">
          <a:xfrm>
            <a:off x="1604963" y="5240338"/>
            <a:ext cx="2260600" cy="946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sz="2800" b="1">
                <a:solidFill>
                  <a:srgbClr val="000000"/>
                </a:solidFill>
                <a:ea typeface="ＭＳ Ｐゴシック" panose="020B0600070205080204" pitchFamily="34" charset="-128"/>
              </a:rPr>
              <a:t>Individuals :</a:t>
            </a:r>
          </a:p>
          <a:p>
            <a:r>
              <a:rPr lang="fr-FR" altLang="en-US" sz="2800" b="1">
                <a:solidFill>
                  <a:srgbClr val="000000"/>
                </a:solidFill>
                <a:ea typeface="ＭＳ Ｐゴシック" panose="020B0600070205080204" pitchFamily="34" charset="-128"/>
              </a:rPr>
              <a:t>Private Data</a:t>
            </a:r>
          </a:p>
        </p:txBody>
      </p:sp>
      <p:sp>
        <p:nvSpPr>
          <p:cNvPr id="7" name="Text Box 9">
            <a:extLst>
              <a:ext uri="{FF2B5EF4-FFF2-40B4-BE49-F238E27FC236}">
                <a16:creationId xmlns:a16="http://schemas.microsoft.com/office/drawing/2014/main" xmlns="" id="{398C5273-3350-42B5-8CC3-C5602708217B}"/>
              </a:ext>
            </a:extLst>
          </p:cNvPr>
          <p:cNvSpPr txBox="1">
            <a:spLocks noChangeArrowheads="1"/>
          </p:cNvSpPr>
          <p:nvPr/>
        </p:nvSpPr>
        <p:spPr bwMode="auto">
          <a:xfrm>
            <a:off x="4675188" y="3060701"/>
            <a:ext cx="1149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a:solidFill>
                  <a:srgbClr val="000000"/>
                </a:solidFill>
                <a:ea typeface="ＭＳ Ｐゴシック" panose="020B0600070205080204" pitchFamily="34" charset="-128"/>
              </a:rPr>
              <a:t>Raw data</a:t>
            </a:r>
          </a:p>
        </p:txBody>
      </p:sp>
      <p:sp>
        <p:nvSpPr>
          <p:cNvPr id="8" name="Text Box 10">
            <a:extLst>
              <a:ext uri="{FF2B5EF4-FFF2-40B4-BE49-F238E27FC236}">
                <a16:creationId xmlns:a16="http://schemas.microsoft.com/office/drawing/2014/main" xmlns="" id="{1C9D604E-0393-4A7A-A4DD-93FEC7878AE2}"/>
              </a:ext>
            </a:extLst>
          </p:cNvPr>
          <p:cNvSpPr txBox="1">
            <a:spLocks noChangeArrowheads="1"/>
          </p:cNvSpPr>
          <p:nvPr/>
        </p:nvSpPr>
        <p:spPr bwMode="auto">
          <a:xfrm>
            <a:off x="7996239" y="3060700"/>
            <a:ext cx="20605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i="1">
                <a:solidFill>
                  <a:srgbClr val="000000"/>
                </a:solidFill>
                <a:ea typeface="ＭＳ Ｐゴシック" panose="020B0600070205080204" pitchFamily="34" charset="-128"/>
              </a:rPr>
              <a:t>Anonymized </a:t>
            </a:r>
            <a:r>
              <a:rPr lang="fr-FR" altLang="en-US">
                <a:solidFill>
                  <a:srgbClr val="000000"/>
                </a:solidFill>
                <a:ea typeface="ＭＳ Ｐゴシック" panose="020B0600070205080204" pitchFamily="34" charset="-128"/>
              </a:rPr>
              <a:t>data (or </a:t>
            </a:r>
            <a:r>
              <a:rPr lang="fr-FR" altLang="en-US" i="1">
                <a:solidFill>
                  <a:srgbClr val="000000"/>
                </a:solidFill>
                <a:ea typeface="ＭＳ Ｐゴシック" panose="020B0600070205080204" pitchFamily="34" charset="-128"/>
              </a:rPr>
              <a:t>sanitized …</a:t>
            </a:r>
            <a:r>
              <a:rPr lang="fr-FR" altLang="en-US">
                <a:solidFill>
                  <a:srgbClr val="000000"/>
                </a:solidFill>
                <a:ea typeface="ＭＳ Ｐゴシック" panose="020B0600070205080204" pitchFamily="34" charset="-128"/>
              </a:rPr>
              <a:t>)</a:t>
            </a:r>
          </a:p>
        </p:txBody>
      </p:sp>
      <p:sp>
        <p:nvSpPr>
          <p:cNvPr id="9" name="AutoShape 11">
            <a:extLst>
              <a:ext uri="{FF2B5EF4-FFF2-40B4-BE49-F238E27FC236}">
                <a16:creationId xmlns:a16="http://schemas.microsoft.com/office/drawing/2014/main" xmlns="" id="{465EBB3E-3084-466A-BD87-8EE277384A7F}"/>
              </a:ext>
            </a:extLst>
          </p:cNvPr>
          <p:cNvSpPr>
            <a:spLocks noChangeArrowheads="1"/>
          </p:cNvSpPr>
          <p:nvPr/>
        </p:nvSpPr>
        <p:spPr bwMode="auto">
          <a:xfrm>
            <a:off x="3333751" y="3060701"/>
            <a:ext cx="576263" cy="360363"/>
          </a:xfrm>
          <a:prstGeom prst="rightArrow">
            <a:avLst>
              <a:gd name="adj1" fmla="val 50000"/>
              <a:gd name="adj2" fmla="val 399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sp>
        <p:nvSpPr>
          <p:cNvPr id="10" name="AutoShape 12">
            <a:extLst>
              <a:ext uri="{FF2B5EF4-FFF2-40B4-BE49-F238E27FC236}">
                <a16:creationId xmlns:a16="http://schemas.microsoft.com/office/drawing/2014/main" xmlns="" id="{D2AA51CF-7B33-4A17-9C97-50AFA55F0DE0}"/>
              </a:ext>
            </a:extLst>
          </p:cNvPr>
          <p:cNvSpPr>
            <a:spLocks noChangeArrowheads="1"/>
          </p:cNvSpPr>
          <p:nvPr/>
        </p:nvSpPr>
        <p:spPr bwMode="auto">
          <a:xfrm>
            <a:off x="6934201" y="3060701"/>
            <a:ext cx="576263" cy="360363"/>
          </a:xfrm>
          <a:prstGeom prst="rightArrow">
            <a:avLst>
              <a:gd name="adj1" fmla="val 50000"/>
              <a:gd name="adj2" fmla="val 39978"/>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a typeface="ＭＳ Ｐゴシック" panose="020B0600070205080204" pitchFamily="34" charset="-128"/>
            </a:endParaRPr>
          </a:p>
        </p:txBody>
      </p:sp>
      <p:pic>
        <p:nvPicPr>
          <p:cNvPr id="11" name="Picture 13" descr="icon-database_lock">
            <a:extLst>
              <a:ext uri="{FF2B5EF4-FFF2-40B4-BE49-F238E27FC236}">
                <a16:creationId xmlns:a16="http://schemas.microsoft.com/office/drawing/2014/main" xmlns="" id="{6B370C20-7B5F-49BA-B09E-ED307858EC6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3613" y="1836738"/>
            <a:ext cx="1223962"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icon-database_accept">
            <a:extLst>
              <a:ext uri="{FF2B5EF4-FFF2-40B4-BE49-F238E27FC236}">
                <a16:creationId xmlns:a16="http://schemas.microsoft.com/office/drawing/2014/main" xmlns="" id="{4BB7A114-E527-4646-9448-EB6B5691F63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45500" y="176530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5">
            <a:extLst>
              <a:ext uri="{FF2B5EF4-FFF2-40B4-BE49-F238E27FC236}">
                <a16:creationId xmlns:a16="http://schemas.microsoft.com/office/drawing/2014/main" xmlns="" id="{D4382E75-97E0-44B7-A91D-AD1DE7208E3C}"/>
              </a:ext>
            </a:extLst>
          </p:cNvPr>
          <p:cNvSpPr txBox="1">
            <a:spLocks noChangeArrowheads="1"/>
          </p:cNvSpPr>
          <p:nvPr/>
        </p:nvSpPr>
        <p:spPr bwMode="auto">
          <a:xfrm>
            <a:off x="4506914" y="5229225"/>
            <a:ext cx="2987675" cy="15557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sz="2800" b="1">
                <a:solidFill>
                  <a:srgbClr val="FF3300"/>
                </a:solidFill>
                <a:ea typeface="ＭＳ Ｐゴシック" panose="020B0600070205080204" pitchFamily="34" charset="-128"/>
              </a:rPr>
              <a:t>Publisher</a:t>
            </a:r>
          </a:p>
          <a:p>
            <a:r>
              <a:rPr lang="fr-FR" altLang="en-US" sz="2800" b="1" i="1">
                <a:solidFill>
                  <a:srgbClr val="FF3300"/>
                </a:solidFill>
                <a:ea typeface="ＭＳ Ｐゴシック" panose="020B0600070205080204" pitchFamily="34" charset="-128"/>
              </a:rPr>
              <a:t>(UNTRUSTED)</a:t>
            </a:r>
          </a:p>
          <a:p>
            <a:pPr>
              <a:buFont typeface="Wingdings" panose="05000000000000000000" pitchFamily="2" charset="2"/>
              <a:buChar char="à"/>
            </a:pPr>
            <a:r>
              <a:rPr lang="fr-FR" altLang="en-US" sz="2000" b="1" i="1">
                <a:solidFill>
                  <a:srgbClr val="FF3300"/>
                </a:solidFill>
                <a:ea typeface="ＭＳ Ｐゴシック" panose="020B0600070205080204" pitchFamily="34" charset="-128"/>
                <a:sym typeface="Wingdings" panose="05000000000000000000" pitchFamily="2" charset="2"/>
              </a:rPr>
              <a:t>Secure Computation </a:t>
            </a:r>
          </a:p>
          <a:p>
            <a:pPr>
              <a:buFont typeface="Wingdings" panose="05000000000000000000" pitchFamily="2" charset="2"/>
              <a:buNone/>
            </a:pPr>
            <a:r>
              <a:rPr lang="fr-FR" altLang="en-US" sz="2000" b="1" i="1">
                <a:solidFill>
                  <a:srgbClr val="FF3300"/>
                </a:solidFill>
                <a:ea typeface="ＭＳ Ｐゴシック" panose="020B0600070205080204" pitchFamily="34" charset="-128"/>
                <a:sym typeface="Wingdings" panose="05000000000000000000" pitchFamily="2" charset="2"/>
              </a:rPr>
              <a:t>Needed</a:t>
            </a:r>
            <a:endParaRPr lang="fr-FR" altLang="en-US" sz="2000" b="1" i="1">
              <a:solidFill>
                <a:srgbClr val="FF3300"/>
              </a:solidFill>
              <a:ea typeface="ＭＳ Ｐゴシック" panose="020B0600070205080204" pitchFamily="34" charset="-128"/>
            </a:endParaRPr>
          </a:p>
        </p:txBody>
      </p:sp>
      <p:sp>
        <p:nvSpPr>
          <p:cNvPr id="14" name="Text Box 16">
            <a:extLst>
              <a:ext uri="{FF2B5EF4-FFF2-40B4-BE49-F238E27FC236}">
                <a16:creationId xmlns:a16="http://schemas.microsoft.com/office/drawing/2014/main" xmlns="" id="{F474D640-4462-4A31-803E-8CEA4DF04293}"/>
              </a:ext>
            </a:extLst>
          </p:cNvPr>
          <p:cNvSpPr txBox="1">
            <a:spLocks noChangeArrowheads="1"/>
          </p:cNvSpPr>
          <p:nvPr/>
        </p:nvSpPr>
        <p:spPr bwMode="auto">
          <a:xfrm>
            <a:off x="7824788" y="5300663"/>
            <a:ext cx="2792412" cy="1281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sz="2000" b="1">
                <a:solidFill>
                  <a:srgbClr val="CC0000"/>
                </a:solidFill>
                <a:ea typeface="ＭＳ Ｐゴシック" panose="020B0600070205080204" pitchFamily="34" charset="-128"/>
              </a:rPr>
              <a:t>Recipients </a:t>
            </a:r>
          </a:p>
          <a:p>
            <a:r>
              <a:rPr lang="fr-FR" altLang="en-US" sz="2000" b="1" i="1">
                <a:solidFill>
                  <a:srgbClr val="CC0000"/>
                </a:solidFill>
                <a:ea typeface="ＭＳ Ｐゴシック" panose="020B0600070205080204" pitchFamily="34" charset="-128"/>
              </a:rPr>
              <a:t>(no trust assumption)</a:t>
            </a:r>
          </a:p>
          <a:p>
            <a:pPr>
              <a:buFont typeface="Wingdings" panose="05000000000000000000" pitchFamily="2" charset="2"/>
              <a:buChar char="à"/>
            </a:pPr>
            <a:r>
              <a:rPr lang="fr-FR" altLang="en-US" sz="2000" b="1" i="1">
                <a:solidFill>
                  <a:srgbClr val="CC0000"/>
                </a:solidFill>
                <a:ea typeface="ＭＳ Ｐゴシック" panose="020B0600070205080204" pitchFamily="34" charset="-128"/>
                <a:sym typeface="Wingdings" panose="05000000000000000000" pitchFamily="2" charset="2"/>
              </a:rPr>
              <a:t>Privacy Models</a:t>
            </a:r>
          </a:p>
          <a:p>
            <a:pPr>
              <a:buFont typeface="Wingdings" panose="05000000000000000000" pitchFamily="2" charset="2"/>
              <a:buNone/>
            </a:pPr>
            <a:r>
              <a:rPr lang="fr-FR" altLang="en-US" b="1" i="1">
                <a:solidFill>
                  <a:srgbClr val="CC0000"/>
                </a:solidFill>
                <a:ea typeface="ＭＳ Ｐゴシック" panose="020B0600070205080204" pitchFamily="34" charset="-128"/>
              </a:rPr>
              <a:t>K-anon, L-div, Dif. Priv.</a:t>
            </a:r>
          </a:p>
        </p:txBody>
      </p:sp>
      <p:pic>
        <p:nvPicPr>
          <p:cNvPr id="15" name="Picture 14">
            <a:extLst>
              <a:ext uri="{FF2B5EF4-FFF2-40B4-BE49-F238E27FC236}">
                <a16:creationId xmlns:a16="http://schemas.microsoft.com/office/drawing/2014/main" xmlns="" id="{4672F1FA-F99E-4FE0-859C-DA456CB384F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03389" y="1641475"/>
            <a:ext cx="8893175" cy="344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xmlns="" id="{DAFF25B4-859E-4FE9-AB5B-FBF1855698A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48300" y="2276476"/>
            <a:ext cx="1238250"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6290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DB524E-81A4-4074-BBD5-8AE5B1D456D1}"/>
              </a:ext>
            </a:extLst>
          </p:cNvPr>
          <p:cNvSpPr>
            <a:spLocks noGrp="1"/>
          </p:cNvSpPr>
          <p:nvPr>
            <p:ph type="title"/>
          </p:nvPr>
        </p:nvSpPr>
        <p:spPr/>
        <p:txBody>
          <a:bodyPr/>
          <a:lstStyle/>
          <a:p>
            <a:r>
              <a:rPr lang="en-GB" i="1" dirty="0"/>
              <a:t>K</a:t>
            </a:r>
            <a:r>
              <a:rPr lang="en-GB" dirty="0"/>
              <a:t>-cores et differential privacy</a:t>
            </a:r>
            <a:br>
              <a:rPr lang="en-GB" dirty="0"/>
            </a:br>
            <a:r>
              <a:rPr lang="en-GB" sz="2800" i="1" dirty="0"/>
              <a:t>Eichler, Rossi, Nguyen, </a:t>
            </a:r>
            <a:r>
              <a:rPr lang="en-GB" sz="2800" i="1" dirty="0" err="1"/>
              <a:t>Berthomé</a:t>
            </a:r>
            <a:r>
              <a:rPr lang="en-GB" sz="2800" i="1" dirty="0"/>
              <a:t>, </a:t>
            </a:r>
            <a:r>
              <a:rPr lang="en-GB" sz="2800" i="1" dirty="0" err="1"/>
              <a:t>Vazirgiannis</a:t>
            </a:r>
            <a:r>
              <a:rPr lang="en-GB" sz="2800" dirty="0"/>
              <a:t> [</a:t>
            </a:r>
            <a:r>
              <a:rPr lang="en-GB" sz="2800" dirty="0" err="1"/>
              <a:t>en</a:t>
            </a:r>
            <a:r>
              <a:rPr lang="en-GB" sz="2800" dirty="0"/>
              <a:t> </a:t>
            </a:r>
            <a:r>
              <a:rPr lang="en-GB" sz="2800" dirty="0" err="1"/>
              <a:t>cours</a:t>
            </a:r>
            <a:r>
              <a:rPr lang="en-GB" sz="2800" dirty="0"/>
              <a:t>]</a:t>
            </a:r>
            <a:endParaRPr lang="en-GB" sz="2800" i="1" dirty="0"/>
          </a:p>
        </p:txBody>
      </p:sp>
      <p:sp>
        <p:nvSpPr>
          <p:cNvPr id="3" name="Espace réservé du contenu 2">
            <a:extLst>
              <a:ext uri="{FF2B5EF4-FFF2-40B4-BE49-F238E27FC236}">
                <a16:creationId xmlns:a16="http://schemas.microsoft.com/office/drawing/2014/main" xmlns="" id="{BE2BA3B9-2419-4DC3-8AA0-51A6B2567069}"/>
              </a:ext>
            </a:extLst>
          </p:cNvPr>
          <p:cNvSpPr>
            <a:spLocks noGrp="1"/>
          </p:cNvSpPr>
          <p:nvPr>
            <p:ph idx="1"/>
          </p:nvPr>
        </p:nvSpPr>
        <p:spPr>
          <a:xfrm>
            <a:off x="838200" y="1825625"/>
            <a:ext cx="6288464" cy="4351338"/>
          </a:xfrm>
        </p:spPr>
        <p:txBody>
          <a:bodyPr>
            <a:normAutofit/>
          </a:bodyPr>
          <a:lstStyle/>
          <a:p>
            <a:pPr marL="0" indent="0">
              <a:buNone/>
            </a:pPr>
            <a:r>
              <a:rPr lang="en-GB" b="1" dirty="0" err="1"/>
              <a:t>Théorème</a:t>
            </a:r>
            <a:r>
              <a:rPr lang="en-GB" b="1" dirty="0"/>
              <a:t> : </a:t>
            </a:r>
          </a:p>
          <a:p>
            <a:pPr marL="0" indent="0">
              <a:buNone/>
            </a:pPr>
            <a:r>
              <a:rPr lang="en-GB" dirty="0"/>
              <a:t>Il </a:t>
            </a:r>
            <a:r>
              <a:rPr lang="en-GB" dirty="0" err="1"/>
              <a:t>est</a:t>
            </a:r>
            <a:r>
              <a:rPr lang="en-GB" dirty="0"/>
              <a:t> possible de </a:t>
            </a:r>
            <a:r>
              <a:rPr lang="en-GB" dirty="0" err="1"/>
              <a:t>publier</a:t>
            </a:r>
            <a:r>
              <a:rPr lang="en-GB" dirty="0"/>
              <a:t> les </a:t>
            </a:r>
            <a:r>
              <a:rPr lang="en-GB" i="1" dirty="0"/>
              <a:t>k</a:t>
            </a:r>
            <a:r>
              <a:rPr lang="en-GB" dirty="0"/>
              <a:t>-cores </a:t>
            </a:r>
            <a:r>
              <a:rPr lang="en-GB" dirty="0" err="1"/>
              <a:t>calculés</a:t>
            </a:r>
            <a:r>
              <a:rPr lang="en-GB" dirty="0"/>
              <a:t> de manière </a:t>
            </a:r>
            <a:r>
              <a:rPr lang="en-GB" dirty="0" err="1"/>
              <a:t>distribuée</a:t>
            </a:r>
            <a:r>
              <a:rPr lang="en-GB" dirty="0"/>
              <a:t> </a:t>
            </a:r>
            <a:r>
              <a:rPr lang="en-GB" dirty="0" err="1"/>
              <a:t>en</a:t>
            </a:r>
            <a:r>
              <a:rPr lang="en-GB" dirty="0"/>
              <a:t> </a:t>
            </a:r>
            <a:r>
              <a:rPr lang="en-GB" dirty="0" err="1"/>
              <a:t>respectant</a:t>
            </a:r>
            <a:r>
              <a:rPr lang="en-GB" dirty="0"/>
              <a:t> le </a:t>
            </a:r>
            <a:r>
              <a:rPr lang="en-GB" dirty="0" err="1"/>
              <a:t>critère</a:t>
            </a:r>
            <a:r>
              <a:rPr lang="en-GB" dirty="0"/>
              <a:t> de differential privacy.</a:t>
            </a:r>
          </a:p>
        </p:txBody>
      </p:sp>
      <p:pic>
        <p:nvPicPr>
          <p:cNvPr id="6" name="Image 5">
            <a:extLst>
              <a:ext uri="{FF2B5EF4-FFF2-40B4-BE49-F238E27FC236}">
                <a16:creationId xmlns:a16="http://schemas.microsoft.com/office/drawing/2014/main" xmlns="" id="{BFB32397-F292-4E2C-8AB4-9AB548755C05}"/>
              </a:ext>
            </a:extLst>
          </p:cNvPr>
          <p:cNvPicPr>
            <a:picLocks noChangeAspect="1"/>
          </p:cNvPicPr>
          <p:nvPr/>
        </p:nvPicPr>
        <p:blipFill>
          <a:blip r:embed="rId2" cstate="print"/>
          <a:stretch>
            <a:fillRect/>
          </a:stretch>
        </p:blipFill>
        <p:spPr>
          <a:xfrm>
            <a:off x="6123403" y="1972795"/>
            <a:ext cx="6068597" cy="2120785"/>
          </a:xfrm>
          <a:prstGeom prst="rect">
            <a:avLst/>
          </a:prstGeom>
        </p:spPr>
      </p:pic>
      <p:sp>
        <p:nvSpPr>
          <p:cNvPr id="7" name="ZoneTexte 6">
            <a:extLst>
              <a:ext uri="{FF2B5EF4-FFF2-40B4-BE49-F238E27FC236}">
                <a16:creationId xmlns:a16="http://schemas.microsoft.com/office/drawing/2014/main" xmlns="" id="{FE9DED34-720E-43B6-AA61-6E49E434D03B}"/>
              </a:ext>
            </a:extLst>
          </p:cNvPr>
          <p:cNvSpPr txBox="1"/>
          <p:nvPr/>
        </p:nvSpPr>
        <p:spPr>
          <a:xfrm>
            <a:off x="443059" y="5369404"/>
            <a:ext cx="7560298" cy="923330"/>
          </a:xfrm>
          <a:prstGeom prst="rect">
            <a:avLst/>
          </a:prstGeom>
          <a:noFill/>
        </p:spPr>
        <p:txBody>
          <a:bodyPr wrap="square" rtlCol="0">
            <a:spAutoFit/>
          </a:bodyPr>
          <a:lstStyle/>
          <a:p>
            <a:r>
              <a:rPr lang="en-GB" i="1" dirty="0"/>
              <a:t>On </a:t>
            </a:r>
            <a:r>
              <a:rPr lang="en-GB" i="1" dirty="0" err="1"/>
              <a:t>peut</a:t>
            </a:r>
            <a:r>
              <a:rPr lang="en-GB" i="1" dirty="0"/>
              <a:t> </a:t>
            </a:r>
            <a:r>
              <a:rPr lang="en-GB" i="1" dirty="0" err="1"/>
              <a:t>donc</a:t>
            </a:r>
            <a:r>
              <a:rPr lang="en-GB" i="1" dirty="0"/>
              <a:t> </a:t>
            </a:r>
            <a:r>
              <a:rPr lang="en-GB" i="1" dirty="0" err="1"/>
              <a:t>sécuriser</a:t>
            </a:r>
            <a:r>
              <a:rPr lang="en-GB" i="1" dirty="0"/>
              <a:t> le </a:t>
            </a:r>
            <a:r>
              <a:rPr lang="en-GB" i="1" dirty="0" err="1"/>
              <a:t>résultat</a:t>
            </a:r>
            <a:r>
              <a:rPr lang="en-GB" i="1" dirty="0"/>
              <a:t>, </a:t>
            </a:r>
            <a:r>
              <a:rPr lang="en-GB" i="1" dirty="0" err="1"/>
              <a:t>mais</a:t>
            </a:r>
            <a:r>
              <a:rPr lang="en-GB" i="1" dirty="0"/>
              <a:t> </a:t>
            </a:r>
            <a:r>
              <a:rPr lang="en-GB" i="1" dirty="0" err="1"/>
              <a:t>peut</a:t>
            </a:r>
            <a:r>
              <a:rPr lang="en-GB" i="1" dirty="0"/>
              <a:t>-on </a:t>
            </a:r>
            <a:r>
              <a:rPr lang="en-GB" i="1" dirty="0" err="1"/>
              <a:t>sécuriser</a:t>
            </a:r>
            <a:r>
              <a:rPr lang="en-GB" i="1" dirty="0"/>
              <a:t> le </a:t>
            </a:r>
            <a:r>
              <a:rPr lang="en-GB" i="1" dirty="0" err="1"/>
              <a:t>processus</a:t>
            </a:r>
            <a:r>
              <a:rPr lang="en-GB" i="1" dirty="0"/>
              <a:t> ? </a:t>
            </a:r>
            <a:r>
              <a:rPr lang="en-GB" i="1" dirty="0" err="1"/>
              <a:t>En</a:t>
            </a:r>
            <a:r>
              <a:rPr lang="en-GB" i="1" dirty="0"/>
              <a:t> </a:t>
            </a:r>
            <a:r>
              <a:rPr lang="en-GB" i="1" dirty="0" err="1"/>
              <a:t>effet</a:t>
            </a:r>
            <a:r>
              <a:rPr lang="en-GB" i="1" dirty="0"/>
              <a:t>, au </a:t>
            </a:r>
            <a:r>
              <a:rPr lang="en-GB" i="1" dirty="0" err="1"/>
              <a:t>cours</a:t>
            </a:r>
            <a:r>
              <a:rPr lang="en-GB" i="1" dirty="0"/>
              <a:t> de </a:t>
            </a:r>
            <a:r>
              <a:rPr lang="en-GB" i="1" dirty="0" err="1"/>
              <a:t>l’exécution</a:t>
            </a:r>
            <a:r>
              <a:rPr lang="en-GB" i="1" dirty="0"/>
              <a:t> de </a:t>
            </a:r>
            <a:r>
              <a:rPr lang="en-GB" i="1" dirty="0" err="1"/>
              <a:t>l’algorithme</a:t>
            </a:r>
            <a:r>
              <a:rPr lang="en-GB" i="1" dirty="0"/>
              <a:t> de Montresor, les </a:t>
            </a:r>
            <a:r>
              <a:rPr lang="en-GB" i="1" dirty="0" err="1"/>
              <a:t>degrés</a:t>
            </a:r>
            <a:r>
              <a:rPr lang="en-GB" i="1" dirty="0"/>
              <a:t> </a:t>
            </a:r>
            <a:r>
              <a:rPr lang="en-GB" i="1" dirty="0" err="1"/>
              <a:t>sont</a:t>
            </a:r>
            <a:r>
              <a:rPr lang="en-GB" i="1" dirty="0"/>
              <a:t> </a:t>
            </a:r>
            <a:r>
              <a:rPr lang="en-GB" i="1" dirty="0" err="1"/>
              <a:t>échangés</a:t>
            </a:r>
            <a:r>
              <a:rPr lang="en-GB" i="1" dirty="0"/>
              <a:t>, or les </a:t>
            </a:r>
            <a:r>
              <a:rPr lang="en-GB" i="1" dirty="0" err="1"/>
              <a:t>degrés</a:t>
            </a:r>
            <a:r>
              <a:rPr lang="en-GB" i="1" dirty="0"/>
              <a:t> ne </a:t>
            </a:r>
            <a:r>
              <a:rPr lang="en-GB" i="1" dirty="0" err="1"/>
              <a:t>sont</a:t>
            </a:r>
            <a:r>
              <a:rPr lang="en-GB" i="1" dirty="0"/>
              <a:t> pas differential private !</a:t>
            </a:r>
          </a:p>
        </p:txBody>
      </p:sp>
      <p:pic>
        <p:nvPicPr>
          <p:cNvPr id="8" name="Espace réservé du contenu 4">
            <a:extLst>
              <a:ext uri="{FF2B5EF4-FFF2-40B4-BE49-F238E27FC236}">
                <a16:creationId xmlns:a16="http://schemas.microsoft.com/office/drawing/2014/main" xmlns="" id="{B3EB7310-F1AC-4702-B1FB-B223DF782737}"/>
              </a:ext>
            </a:extLst>
          </p:cNvPr>
          <p:cNvPicPr>
            <a:picLocks noChangeAspect="1"/>
          </p:cNvPicPr>
          <p:nvPr/>
        </p:nvPicPr>
        <p:blipFill>
          <a:blip r:embed="rId3" cstate="print"/>
          <a:stretch>
            <a:fillRect/>
          </a:stretch>
        </p:blipFill>
        <p:spPr>
          <a:xfrm>
            <a:off x="7521805" y="3857185"/>
            <a:ext cx="4227136" cy="2828627"/>
          </a:xfrm>
          <a:prstGeom prst="rect">
            <a:avLst/>
          </a:prstGeom>
        </p:spPr>
      </p:pic>
      <p:sp>
        <p:nvSpPr>
          <p:cNvPr id="4" name="Espace réservé du pied de page 3">
            <a:extLst>
              <a:ext uri="{FF2B5EF4-FFF2-40B4-BE49-F238E27FC236}">
                <a16:creationId xmlns:a16="http://schemas.microsoft.com/office/drawing/2014/main" xmlns="" id="{A201211E-A861-406B-90B3-9B1D8068BD4F}"/>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158454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DD0442ED-E699-484D-9555-FEBE1F685A9F}"/>
              </a:ext>
            </a:extLst>
          </p:cNvPr>
          <p:cNvSpPr>
            <a:spLocks noGrp="1"/>
          </p:cNvSpPr>
          <p:nvPr>
            <p:ph type="title"/>
          </p:nvPr>
        </p:nvSpPr>
        <p:spPr/>
        <p:txBody>
          <a:bodyPr/>
          <a:lstStyle/>
          <a:p>
            <a:r>
              <a:rPr lang="en-GB" dirty="0" err="1"/>
              <a:t>Enjeu</a:t>
            </a:r>
            <a:r>
              <a:rPr lang="en-GB" dirty="0"/>
              <a:t> : </a:t>
            </a:r>
            <a:r>
              <a:rPr lang="en-GB" dirty="0" err="1"/>
              <a:t>adversaire</a:t>
            </a:r>
            <a:r>
              <a:rPr lang="en-GB" dirty="0"/>
              <a:t> semi-</a:t>
            </a:r>
            <a:r>
              <a:rPr lang="en-GB" dirty="0" err="1"/>
              <a:t>honnête</a:t>
            </a:r>
            <a:r>
              <a:rPr lang="en-GB" dirty="0"/>
              <a:t> (</a:t>
            </a:r>
            <a:r>
              <a:rPr lang="en-GB" dirty="0" err="1"/>
              <a:t>honnête-mais-curieux</a:t>
            </a:r>
            <a:r>
              <a:rPr lang="en-GB" dirty="0"/>
              <a:t>)</a:t>
            </a:r>
          </a:p>
        </p:txBody>
      </p:sp>
      <p:sp>
        <p:nvSpPr>
          <p:cNvPr id="5" name="Espace réservé du contenu 4">
            <a:extLst>
              <a:ext uri="{FF2B5EF4-FFF2-40B4-BE49-F238E27FC236}">
                <a16:creationId xmlns:a16="http://schemas.microsoft.com/office/drawing/2014/main" xmlns="" id="{269B2E22-FFFC-415D-BEF8-564DAE65E2F9}"/>
              </a:ext>
            </a:extLst>
          </p:cNvPr>
          <p:cNvSpPr>
            <a:spLocks noGrp="1"/>
          </p:cNvSpPr>
          <p:nvPr>
            <p:ph idx="1"/>
          </p:nvPr>
        </p:nvSpPr>
        <p:spPr/>
        <p:txBody>
          <a:bodyPr>
            <a:normAutofit lnSpcReduction="10000"/>
          </a:bodyPr>
          <a:lstStyle/>
          <a:p>
            <a:pPr marL="0" indent="0">
              <a:buNone/>
            </a:pPr>
            <a:r>
              <a:rPr lang="en-GB" dirty="0"/>
              <a:t>Les </a:t>
            </a:r>
            <a:r>
              <a:rPr lang="en-GB" dirty="0" err="1"/>
              <a:t>informations</a:t>
            </a:r>
            <a:r>
              <a:rPr lang="en-GB" dirty="0"/>
              <a:t> </a:t>
            </a:r>
            <a:r>
              <a:rPr lang="en-GB" dirty="0" err="1"/>
              <a:t>échangées</a:t>
            </a:r>
            <a:r>
              <a:rPr lang="en-GB" dirty="0"/>
              <a:t> pour </a:t>
            </a:r>
            <a:r>
              <a:rPr lang="en-GB" dirty="0" err="1"/>
              <a:t>calculer</a:t>
            </a:r>
            <a:r>
              <a:rPr lang="en-GB" dirty="0"/>
              <a:t> les </a:t>
            </a:r>
            <a:r>
              <a:rPr lang="en-GB" i="1" dirty="0"/>
              <a:t>k</a:t>
            </a:r>
            <a:r>
              <a:rPr lang="en-GB" dirty="0"/>
              <a:t>-cores </a:t>
            </a:r>
            <a:r>
              <a:rPr lang="en-GB" dirty="0" err="1"/>
              <a:t>sont</a:t>
            </a:r>
            <a:r>
              <a:rPr lang="en-GB" dirty="0"/>
              <a:t> </a:t>
            </a:r>
            <a:r>
              <a:rPr lang="en-GB" dirty="0" err="1"/>
              <a:t>sensibles</a:t>
            </a:r>
            <a:r>
              <a:rPr lang="en-GB" dirty="0"/>
              <a:t> ! </a:t>
            </a:r>
            <a:r>
              <a:rPr lang="en-GB" dirty="0" err="1"/>
              <a:t>En</a:t>
            </a:r>
            <a:r>
              <a:rPr lang="en-GB" dirty="0"/>
              <a:t> </a:t>
            </a:r>
            <a:r>
              <a:rPr lang="en-GB" dirty="0" err="1"/>
              <a:t>particulier</a:t>
            </a:r>
            <a:r>
              <a:rPr lang="en-GB" dirty="0"/>
              <a:t>, la première </a:t>
            </a:r>
            <a:r>
              <a:rPr lang="en-GB" dirty="0" err="1"/>
              <a:t>étape</a:t>
            </a:r>
            <a:r>
              <a:rPr lang="en-GB" dirty="0"/>
              <a:t> </a:t>
            </a:r>
            <a:r>
              <a:rPr lang="en-GB" dirty="0" err="1"/>
              <a:t>est</a:t>
            </a:r>
            <a:r>
              <a:rPr lang="en-GB" dirty="0"/>
              <a:t> </a:t>
            </a:r>
            <a:r>
              <a:rPr lang="en-GB" dirty="0" err="1"/>
              <a:t>d’envoyer</a:t>
            </a:r>
            <a:r>
              <a:rPr lang="en-GB" dirty="0"/>
              <a:t> le </a:t>
            </a:r>
            <a:r>
              <a:rPr lang="en-GB" dirty="0" err="1"/>
              <a:t>degré</a:t>
            </a:r>
            <a:r>
              <a:rPr lang="en-GB" dirty="0"/>
              <a:t>.</a:t>
            </a:r>
          </a:p>
          <a:p>
            <a:pPr marL="0" indent="0">
              <a:buNone/>
            </a:pPr>
            <a:r>
              <a:rPr lang="en-GB" dirty="0">
                <a:sym typeface="Wingdings" panose="05000000000000000000" pitchFamily="2" charset="2"/>
              </a:rPr>
              <a:t>Il </a:t>
            </a:r>
            <a:r>
              <a:rPr lang="en-GB" dirty="0" err="1">
                <a:sym typeface="Wingdings" panose="05000000000000000000" pitchFamily="2" charset="2"/>
              </a:rPr>
              <a:t>faut</a:t>
            </a:r>
            <a:r>
              <a:rPr lang="en-GB" dirty="0">
                <a:sym typeface="Wingdings" panose="05000000000000000000" pitchFamily="2" charset="2"/>
              </a:rPr>
              <a:t> </a:t>
            </a:r>
            <a:r>
              <a:rPr lang="en-GB" dirty="0" err="1">
                <a:sym typeface="Wingdings" panose="05000000000000000000" pitchFamily="2" charset="2"/>
              </a:rPr>
              <a:t>donc</a:t>
            </a:r>
            <a:r>
              <a:rPr lang="en-GB" dirty="0">
                <a:sym typeface="Wingdings" panose="05000000000000000000" pitchFamily="2" charset="2"/>
              </a:rPr>
              <a:t> </a:t>
            </a:r>
            <a:r>
              <a:rPr lang="en-GB" dirty="0" err="1">
                <a:sym typeface="Wingdings" panose="05000000000000000000" pitchFamily="2" charset="2"/>
              </a:rPr>
              <a:t>sécuriser</a:t>
            </a:r>
            <a:r>
              <a:rPr lang="en-GB" dirty="0">
                <a:sym typeface="Wingdings" panose="05000000000000000000" pitchFamily="2" charset="2"/>
              </a:rPr>
              <a:t> </a:t>
            </a:r>
            <a:r>
              <a:rPr lang="en-GB" dirty="0" err="1">
                <a:sym typeface="Wingdings" panose="05000000000000000000" pitchFamily="2" charset="2"/>
              </a:rPr>
              <a:t>l’exécution</a:t>
            </a:r>
            <a:r>
              <a:rPr lang="en-GB" dirty="0">
                <a:sym typeface="Wingdings" panose="05000000000000000000" pitchFamily="2" charset="2"/>
              </a:rPr>
              <a:t> de </a:t>
            </a:r>
            <a:r>
              <a:rPr lang="en-GB" dirty="0" err="1">
                <a:sym typeface="Wingdings" panose="05000000000000000000" pitchFamily="2" charset="2"/>
              </a:rPr>
              <a:t>l’algorithme</a:t>
            </a:r>
            <a:r>
              <a:rPr lang="en-GB" dirty="0">
                <a:sym typeface="Wingdings" panose="05000000000000000000" pitchFamily="2" charset="2"/>
              </a:rPr>
              <a:t> </a:t>
            </a:r>
            <a:r>
              <a:rPr lang="en-GB" dirty="0" err="1">
                <a:sym typeface="Wingdings" panose="05000000000000000000" pitchFamily="2" charset="2"/>
              </a:rPr>
              <a:t>lui</a:t>
            </a:r>
            <a:r>
              <a:rPr lang="en-GB" dirty="0">
                <a:sym typeface="Wingdings" panose="05000000000000000000" pitchFamily="2" charset="2"/>
              </a:rPr>
              <a:t> </a:t>
            </a:r>
            <a:r>
              <a:rPr lang="en-GB" dirty="0" err="1">
                <a:sym typeface="Wingdings" panose="05000000000000000000" pitchFamily="2" charset="2"/>
              </a:rPr>
              <a:t>même</a:t>
            </a:r>
            <a:r>
              <a:rPr lang="en-GB" dirty="0">
                <a:sym typeface="Wingdings" panose="05000000000000000000" pitchFamily="2" charset="2"/>
              </a:rPr>
              <a:t> !</a:t>
            </a:r>
          </a:p>
          <a:p>
            <a:r>
              <a:rPr lang="en-GB" dirty="0">
                <a:sym typeface="Wingdings" panose="05000000000000000000" pitchFamily="2" charset="2"/>
              </a:rPr>
              <a:t>Idée pour </a:t>
            </a:r>
            <a:r>
              <a:rPr lang="en-GB" dirty="0" err="1">
                <a:sym typeface="Wingdings" panose="05000000000000000000" pitchFamily="2" charset="2"/>
              </a:rPr>
              <a:t>l’étape</a:t>
            </a:r>
            <a:r>
              <a:rPr lang="en-GB" dirty="0">
                <a:sym typeface="Wingdings" panose="05000000000000000000" pitchFamily="2" charset="2"/>
              </a:rPr>
              <a:t> 1 (publication des </a:t>
            </a:r>
            <a:r>
              <a:rPr lang="en-GB" dirty="0" err="1">
                <a:sym typeface="Wingdings" panose="05000000000000000000" pitchFamily="2" charset="2"/>
              </a:rPr>
              <a:t>degrés</a:t>
            </a:r>
            <a:r>
              <a:rPr lang="en-GB" dirty="0">
                <a:sym typeface="Wingdings" panose="05000000000000000000" pitchFamily="2" charset="2"/>
              </a:rPr>
              <a:t>) : anonymisation DP du </a:t>
            </a:r>
            <a:r>
              <a:rPr lang="en-GB" dirty="0" err="1">
                <a:sym typeface="Wingdings" panose="05000000000000000000" pitchFamily="2" charset="2"/>
              </a:rPr>
              <a:t>graphe</a:t>
            </a:r>
            <a:r>
              <a:rPr lang="en-GB" dirty="0">
                <a:sym typeface="Wingdings" panose="05000000000000000000" pitchFamily="2" charset="2"/>
              </a:rPr>
              <a:t> (intuition : </a:t>
            </a:r>
            <a:r>
              <a:rPr lang="en-GB" dirty="0" err="1">
                <a:sym typeface="Wingdings" panose="05000000000000000000" pitchFamily="2" charset="2"/>
              </a:rPr>
              <a:t>borner</a:t>
            </a:r>
            <a:r>
              <a:rPr lang="en-GB" dirty="0">
                <a:sym typeface="Wingdings" panose="05000000000000000000" pitchFamily="2" charset="2"/>
              </a:rPr>
              <a:t> le </a:t>
            </a:r>
            <a:r>
              <a:rPr lang="en-GB" dirty="0" err="1">
                <a:sym typeface="Wingdings" panose="05000000000000000000" pitchFamily="2" charset="2"/>
              </a:rPr>
              <a:t>degré</a:t>
            </a:r>
            <a:r>
              <a:rPr lang="en-GB" dirty="0">
                <a:sym typeface="Wingdings" panose="05000000000000000000" pitchFamily="2" charset="2"/>
              </a:rPr>
              <a:t> max du </a:t>
            </a:r>
            <a:r>
              <a:rPr lang="en-GB" dirty="0" err="1">
                <a:sym typeface="Wingdings" panose="05000000000000000000" pitchFamily="2" charset="2"/>
              </a:rPr>
              <a:t>graphe</a:t>
            </a:r>
            <a:r>
              <a:rPr lang="en-GB" dirty="0">
                <a:sym typeface="Wingdings" panose="05000000000000000000" pitchFamily="2" charset="2"/>
              </a:rPr>
              <a:t>).</a:t>
            </a:r>
          </a:p>
          <a:p>
            <a:r>
              <a:rPr lang="en-GB" dirty="0">
                <a:sym typeface="Wingdings" panose="05000000000000000000" pitchFamily="2" charset="2"/>
              </a:rPr>
              <a:t>Idée pour </a:t>
            </a:r>
            <a:r>
              <a:rPr lang="en-GB" dirty="0" err="1">
                <a:sym typeface="Wingdings" panose="05000000000000000000" pitchFamily="2" charset="2"/>
              </a:rPr>
              <a:t>l’étape</a:t>
            </a:r>
            <a:r>
              <a:rPr lang="en-GB" dirty="0">
                <a:sym typeface="Wingdings" panose="05000000000000000000" pitchFamily="2" charset="2"/>
              </a:rPr>
              <a:t> 2 (</a:t>
            </a:r>
            <a:r>
              <a:rPr lang="en-GB" dirty="0" err="1">
                <a:sym typeface="Wingdings" panose="05000000000000000000" pitchFamily="2" charset="2"/>
              </a:rPr>
              <a:t>échange</a:t>
            </a:r>
            <a:r>
              <a:rPr lang="en-GB" dirty="0">
                <a:sym typeface="Wingdings" panose="05000000000000000000" pitchFamily="2" charset="2"/>
              </a:rPr>
              <a:t> </a:t>
            </a:r>
            <a:r>
              <a:rPr lang="en-GB" dirty="0" err="1">
                <a:sym typeface="Wingdings" panose="05000000000000000000" pitchFamily="2" charset="2"/>
              </a:rPr>
              <a:t>sécurisé</a:t>
            </a:r>
            <a:r>
              <a:rPr lang="en-GB" dirty="0">
                <a:sym typeface="Wingdings" panose="05000000000000000000" pitchFamily="2" charset="2"/>
              </a:rPr>
              <a:t> des </a:t>
            </a:r>
            <a:r>
              <a:rPr lang="en-GB" dirty="0" err="1">
                <a:sym typeface="Wingdings" panose="05000000000000000000" pitchFamily="2" charset="2"/>
              </a:rPr>
              <a:t>données</a:t>
            </a:r>
            <a:r>
              <a:rPr lang="en-GB" dirty="0">
                <a:sym typeface="Wingdings" panose="05000000000000000000" pitchFamily="2" charset="2"/>
              </a:rPr>
              <a:t>) : </a:t>
            </a:r>
            <a:r>
              <a:rPr lang="en-GB" dirty="0" err="1">
                <a:sym typeface="Wingdings" panose="05000000000000000000" pitchFamily="2" charset="2"/>
              </a:rPr>
              <a:t>envoyer</a:t>
            </a:r>
            <a:r>
              <a:rPr lang="en-GB" dirty="0">
                <a:sym typeface="Wingdings" panose="05000000000000000000" pitchFamily="2" charset="2"/>
              </a:rPr>
              <a:t> </a:t>
            </a:r>
            <a:r>
              <a:rPr lang="en-GB" dirty="0" err="1">
                <a:sym typeface="Wingdings" panose="05000000000000000000" pitchFamily="2" charset="2"/>
              </a:rPr>
              <a:t>une</a:t>
            </a:r>
            <a:r>
              <a:rPr lang="en-GB" dirty="0">
                <a:sym typeface="Wingdings" panose="05000000000000000000" pitchFamily="2" charset="2"/>
              </a:rPr>
              <a:t> </a:t>
            </a:r>
            <a:r>
              <a:rPr lang="en-GB" dirty="0" err="1">
                <a:sym typeface="Wingdings" panose="05000000000000000000" pitchFamily="2" charset="2"/>
              </a:rPr>
              <a:t>valeur</a:t>
            </a:r>
            <a:r>
              <a:rPr lang="en-GB" dirty="0">
                <a:sym typeface="Wingdings" panose="05000000000000000000" pitchFamily="2" charset="2"/>
              </a:rPr>
              <a:t> DP </a:t>
            </a:r>
            <a:r>
              <a:rPr lang="en-GB" dirty="0" err="1">
                <a:sym typeface="Wingdings" panose="05000000000000000000" pitchFamily="2" charset="2"/>
              </a:rPr>
              <a:t>anonyme</a:t>
            </a:r>
            <a:r>
              <a:rPr lang="en-GB" dirty="0">
                <a:sym typeface="Wingdings" panose="05000000000000000000" pitchFamily="2" charset="2"/>
              </a:rPr>
              <a:t>.</a:t>
            </a:r>
          </a:p>
          <a:p>
            <a:endParaRPr lang="en-GB" dirty="0">
              <a:sym typeface="Wingdings" panose="05000000000000000000" pitchFamily="2" charset="2"/>
            </a:endParaRPr>
          </a:p>
          <a:p>
            <a:r>
              <a:rPr lang="en-GB" b="1" dirty="0" err="1">
                <a:sym typeface="Wingdings" panose="05000000000000000000" pitchFamily="2" charset="2"/>
              </a:rPr>
              <a:t>Problème</a:t>
            </a:r>
            <a:r>
              <a:rPr lang="en-GB" b="1" dirty="0">
                <a:sym typeface="Wingdings" panose="05000000000000000000" pitchFamily="2" charset="2"/>
              </a:rPr>
              <a:t> : </a:t>
            </a:r>
            <a:r>
              <a:rPr lang="en-GB" dirty="0" err="1">
                <a:sym typeface="Wingdings" panose="05000000000000000000" pitchFamily="2" charset="2"/>
              </a:rPr>
              <a:t>l’algorithme</a:t>
            </a:r>
            <a:r>
              <a:rPr lang="en-GB" dirty="0">
                <a:sym typeface="Wingdings" panose="05000000000000000000" pitchFamily="2" charset="2"/>
              </a:rPr>
              <a:t> de Montresor </a:t>
            </a:r>
            <a:r>
              <a:rPr lang="en-GB" dirty="0" err="1">
                <a:sym typeface="Wingdings" panose="05000000000000000000" pitchFamily="2" charset="2"/>
              </a:rPr>
              <a:t>n’est</a:t>
            </a:r>
            <a:r>
              <a:rPr lang="en-GB" dirty="0">
                <a:sym typeface="Wingdings" panose="05000000000000000000" pitchFamily="2" charset="2"/>
              </a:rPr>
              <a:t> pas </a:t>
            </a:r>
            <a:r>
              <a:rPr lang="en-GB" dirty="0" err="1">
                <a:sym typeface="Wingdings" panose="05000000000000000000" pitchFamily="2" charset="2"/>
              </a:rPr>
              <a:t>prévu</a:t>
            </a:r>
            <a:r>
              <a:rPr lang="en-GB" dirty="0">
                <a:sym typeface="Wingdings" panose="05000000000000000000" pitchFamily="2" charset="2"/>
              </a:rPr>
              <a:t> pour, car le </a:t>
            </a:r>
            <a:r>
              <a:rPr lang="en-GB" dirty="0" err="1">
                <a:sym typeface="Wingdings" panose="05000000000000000000" pitchFamily="2" charset="2"/>
              </a:rPr>
              <a:t>comportement</a:t>
            </a:r>
            <a:r>
              <a:rPr lang="en-GB" dirty="0">
                <a:sym typeface="Wingdings" panose="05000000000000000000" pitchFamily="2" charset="2"/>
              </a:rPr>
              <a:t> de la </a:t>
            </a:r>
            <a:r>
              <a:rPr lang="en-GB" dirty="0" err="1">
                <a:sym typeface="Wingdings" panose="05000000000000000000" pitchFamily="2" charset="2"/>
              </a:rPr>
              <a:t>valeur</a:t>
            </a:r>
            <a:r>
              <a:rPr lang="en-GB" dirty="0">
                <a:sym typeface="Wingdings" panose="05000000000000000000" pitchFamily="2" charset="2"/>
              </a:rPr>
              <a:t> du </a:t>
            </a:r>
            <a:r>
              <a:rPr lang="en-GB" i="1" dirty="0">
                <a:sym typeface="Wingdings" panose="05000000000000000000" pitchFamily="2" charset="2"/>
              </a:rPr>
              <a:t>k</a:t>
            </a:r>
            <a:r>
              <a:rPr lang="en-GB" dirty="0">
                <a:sym typeface="Wingdings" panose="05000000000000000000" pitchFamily="2" charset="2"/>
              </a:rPr>
              <a:t>-core local </a:t>
            </a:r>
            <a:r>
              <a:rPr lang="en-GB" dirty="0" err="1">
                <a:sym typeface="Wingdings" panose="05000000000000000000" pitchFamily="2" charset="2"/>
              </a:rPr>
              <a:t>n’est</a:t>
            </a:r>
            <a:r>
              <a:rPr lang="en-GB" dirty="0">
                <a:sym typeface="Wingdings" panose="05000000000000000000" pitchFamily="2" charset="2"/>
              </a:rPr>
              <a:t> plus monotone !</a:t>
            </a:r>
            <a:endParaRPr lang="en-GB" dirty="0"/>
          </a:p>
          <a:p>
            <a:endParaRPr lang="en-GB" dirty="0"/>
          </a:p>
        </p:txBody>
      </p:sp>
      <p:sp>
        <p:nvSpPr>
          <p:cNvPr id="2" name="Espace réservé du pied de page 1">
            <a:extLst>
              <a:ext uri="{FF2B5EF4-FFF2-40B4-BE49-F238E27FC236}">
                <a16:creationId xmlns:a16="http://schemas.microsoft.com/office/drawing/2014/main" xmlns="" id="{5CC3847C-995A-46CC-A312-1F71E24155AD}"/>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74231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35CD0C-7E5C-43B6-901B-503773933EC5}"/>
              </a:ext>
            </a:extLst>
          </p:cNvPr>
          <p:cNvSpPr txBox="1">
            <a:spLocks noGrp="1"/>
          </p:cNvSpPr>
          <p:nvPr>
            <p:ph type="title" idx="4294967295"/>
          </p:nvPr>
        </p:nvSpPr>
        <p:spPr/>
        <p:txBody>
          <a:bodyPr/>
          <a:lstStyle/>
          <a:p>
            <a:pPr lvl="0"/>
            <a:r>
              <a:rPr lang="en-GB" dirty="0" err="1"/>
              <a:t>Legitimité</a:t>
            </a:r>
            <a:r>
              <a:rPr lang="en-GB" dirty="0"/>
              <a:t> d’un </a:t>
            </a:r>
            <a:r>
              <a:rPr lang="en-GB" dirty="0" err="1"/>
              <a:t>processus</a:t>
            </a:r>
            <a:r>
              <a:rPr lang="en-GB" dirty="0"/>
              <a:t> </a:t>
            </a:r>
            <a:r>
              <a:rPr lang="en-GB" dirty="0" err="1"/>
              <a:t>d’anonymization</a:t>
            </a:r>
            <a:r>
              <a:rPr lang="en-GB" dirty="0"/>
              <a:t> :</a:t>
            </a:r>
            <a:br>
              <a:rPr lang="en-GB" dirty="0"/>
            </a:br>
            <a:r>
              <a:rPr lang="en-GB" dirty="0"/>
              <a:t>Avis du WP29 (2014) </a:t>
            </a:r>
          </a:p>
        </p:txBody>
      </p:sp>
      <p:sp>
        <p:nvSpPr>
          <p:cNvPr id="3" name="Espace réservé du texte 2">
            <a:extLst>
              <a:ext uri="{FF2B5EF4-FFF2-40B4-BE49-F238E27FC236}">
                <a16:creationId xmlns:a16="http://schemas.microsoft.com/office/drawing/2014/main" xmlns="" id="{CB8A375A-E555-43F9-88B7-39C1EE356CCE}"/>
              </a:ext>
            </a:extLst>
          </p:cNvPr>
          <p:cNvSpPr txBox="1">
            <a:spLocks noGrp="1"/>
          </p:cNvSpPr>
          <p:nvPr>
            <p:ph type="body" idx="4294967295"/>
          </p:nvPr>
        </p:nvSpPr>
        <p:spPr/>
        <p:txBody>
          <a:bodyPr/>
          <a:lstStyle/>
          <a:p>
            <a:pPr marL="0" lvl="0" indent="0">
              <a:buNone/>
            </a:pPr>
            <a:r>
              <a:rPr lang="en-GB" i="1" dirty="0"/>
              <a:t>Accordingly, the Working Party considers that anonymisation as an instance of further processing of personal data can be considered to be compatible with the original purposes of the processing but only on condition the anonymisation process is such as to reliably produce anonymised information in the sense described in this paper.</a:t>
            </a:r>
          </a:p>
          <a:p>
            <a:pPr marL="0" lvl="0" indent="0">
              <a:buNone/>
            </a:pPr>
            <a:endParaRPr lang="en-GB" i="1" dirty="0"/>
          </a:p>
          <a:p>
            <a:pPr marL="0" lvl="0" indent="0">
              <a:buNone/>
            </a:pPr>
            <a:r>
              <a:rPr lang="en-GB" b="1" dirty="0"/>
              <a:t>Note : </a:t>
            </a:r>
            <a:r>
              <a:rPr lang="en-GB" dirty="0"/>
              <a:t>Le </a:t>
            </a:r>
            <a:r>
              <a:rPr lang="en-GB" dirty="0" err="1"/>
              <a:t>groupe</a:t>
            </a:r>
            <a:r>
              <a:rPr lang="en-GB" dirty="0"/>
              <a:t> de travail </a:t>
            </a:r>
            <a:r>
              <a:rPr lang="en-GB" dirty="0" err="1"/>
              <a:t>dit</a:t>
            </a:r>
            <a:r>
              <a:rPr lang="en-GB" dirty="0"/>
              <a:t> “WP article 29” </a:t>
            </a:r>
            <a:r>
              <a:rPr lang="en-GB" dirty="0" err="1"/>
              <a:t>est</a:t>
            </a:r>
            <a:r>
              <a:rPr lang="en-GB" dirty="0"/>
              <a:t> un </a:t>
            </a:r>
            <a:r>
              <a:rPr lang="en-GB" dirty="0" err="1"/>
              <a:t>groupe</a:t>
            </a:r>
            <a:r>
              <a:rPr lang="en-GB" dirty="0"/>
              <a:t> de travail </a:t>
            </a:r>
            <a:r>
              <a:rPr lang="en-GB" dirty="0" err="1"/>
              <a:t>européen</a:t>
            </a:r>
            <a:r>
              <a:rPr lang="en-GB" dirty="0"/>
              <a:t> </a:t>
            </a:r>
            <a:r>
              <a:rPr lang="en-GB" dirty="0" err="1"/>
              <a:t>regroupant</a:t>
            </a:r>
            <a:r>
              <a:rPr lang="en-GB" dirty="0"/>
              <a:t> </a:t>
            </a:r>
            <a:r>
              <a:rPr lang="en-GB" dirty="0" err="1"/>
              <a:t>l’ensemble</a:t>
            </a:r>
            <a:r>
              <a:rPr lang="en-GB" dirty="0"/>
              <a:t> des CNILs </a:t>
            </a:r>
            <a:r>
              <a:rPr lang="en-GB" dirty="0" err="1"/>
              <a:t>européennes</a:t>
            </a:r>
            <a:endParaRPr lang="en-GB" dirty="0"/>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414693972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559E53-0767-49D0-AC15-450E27D4FACD}"/>
              </a:ext>
            </a:extLst>
          </p:cNvPr>
          <p:cNvSpPr>
            <a:spLocks noGrp="1"/>
          </p:cNvSpPr>
          <p:nvPr>
            <p:ph type="title"/>
          </p:nvPr>
        </p:nvSpPr>
        <p:spPr/>
        <p:txBody>
          <a:bodyPr/>
          <a:lstStyle/>
          <a:p>
            <a:r>
              <a:rPr lang="en-GB" dirty="0" err="1"/>
              <a:t>Algorithme</a:t>
            </a:r>
            <a:r>
              <a:rPr lang="en-GB" dirty="0"/>
              <a:t> </a:t>
            </a:r>
          </a:p>
        </p:txBody>
      </p:sp>
      <p:pic>
        <p:nvPicPr>
          <p:cNvPr id="5" name="Image 4">
            <a:extLst>
              <a:ext uri="{FF2B5EF4-FFF2-40B4-BE49-F238E27FC236}">
                <a16:creationId xmlns:a16="http://schemas.microsoft.com/office/drawing/2014/main" xmlns="" id="{6B52E71A-A11B-46D3-9DB3-F4F011FD47D4}"/>
              </a:ext>
            </a:extLst>
          </p:cNvPr>
          <p:cNvPicPr>
            <a:picLocks noChangeAspect="1"/>
          </p:cNvPicPr>
          <p:nvPr/>
        </p:nvPicPr>
        <p:blipFill>
          <a:blip r:embed="rId2" cstate="print"/>
          <a:stretch>
            <a:fillRect/>
          </a:stretch>
        </p:blipFill>
        <p:spPr>
          <a:xfrm>
            <a:off x="1933575" y="1818322"/>
            <a:ext cx="8324850" cy="3648075"/>
          </a:xfrm>
          <a:prstGeom prst="rect">
            <a:avLst/>
          </a:prstGeom>
        </p:spPr>
      </p:pic>
      <p:sp>
        <p:nvSpPr>
          <p:cNvPr id="6" name="ZoneTexte 5">
            <a:extLst>
              <a:ext uri="{FF2B5EF4-FFF2-40B4-BE49-F238E27FC236}">
                <a16:creationId xmlns:a16="http://schemas.microsoft.com/office/drawing/2014/main" xmlns="" id="{1DBFF23F-4851-421F-B397-84368B779AF4}"/>
              </a:ext>
            </a:extLst>
          </p:cNvPr>
          <p:cNvSpPr txBox="1"/>
          <p:nvPr/>
        </p:nvSpPr>
        <p:spPr>
          <a:xfrm>
            <a:off x="1046481" y="5716579"/>
            <a:ext cx="10778528" cy="523220"/>
          </a:xfrm>
          <a:prstGeom prst="rect">
            <a:avLst/>
          </a:prstGeom>
          <a:noFill/>
        </p:spPr>
        <p:txBody>
          <a:bodyPr wrap="none" rtlCol="0">
            <a:spAutoFit/>
          </a:bodyPr>
          <a:lstStyle/>
          <a:p>
            <a:r>
              <a:rPr lang="en-GB" sz="2800" i="1" dirty="0" err="1"/>
              <a:t>Lorsque</a:t>
            </a:r>
            <a:r>
              <a:rPr lang="en-GB" sz="2800" i="1" dirty="0"/>
              <a:t> la </a:t>
            </a:r>
            <a:r>
              <a:rPr lang="en-GB" sz="2800" i="1" dirty="0" err="1"/>
              <a:t>valeur</a:t>
            </a:r>
            <a:r>
              <a:rPr lang="en-GB" sz="2800" i="1" dirty="0"/>
              <a:t> </a:t>
            </a:r>
            <a:r>
              <a:rPr lang="en-GB" sz="2800" i="1" dirty="0" err="1"/>
              <a:t>déclarée</a:t>
            </a:r>
            <a:r>
              <a:rPr lang="en-GB" sz="2800" i="1" dirty="0"/>
              <a:t> d’un </a:t>
            </a:r>
            <a:r>
              <a:rPr lang="en-GB" sz="2800" i="1" dirty="0" err="1"/>
              <a:t>voisin</a:t>
            </a:r>
            <a:r>
              <a:rPr lang="en-GB" sz="2800" i="1" dirty="0"/>
              <a:t> </a:t>
            </a:r>
            <a:r>
              <a:rPr lang="en-GB" sz="2800" i="1" dirty="0" err="1"/>
              <a:t>augmente</a:t>
            </a:r>
            <a:r>
              <a:rPr lang="en-GB" sz="2800" i="1" dirty="0"/>
              <a:t>, </a:t>
            </a:r>
            <a:r>
              <a:rPr lang="en-GB" sz="2800" i="1" dirty="0" err="1"/>
              <a:t>il</a:t>
            </a:r>
            <a:r>
              <a:rPr lang="en-GB" sz="2800" i="1" dirty="0"/>
              <a:t> </a:t>
            </a:r>
            <a:r>
              <a:rPr lang="en-GB" sz="2800" i="1" dirty="0" err="1"/>
              <a:t>suffit</a:t>
            </a:r>
            <a:r>
              <a:rPr lang="en-GB" sz="2800" i="1" dirty="0"/>
              <a:t> de ne </a:t>
            </a:r>
            <a:r>
              <a:rPr lang="en-GB" sz="2800" i="1" dirty="0" err="1"/>
              <a:t>rien</a:t>
            </a:r>
            <a:r>
              <a:rPr lang="en-GB" sz="2800" i="1" dirty="0"/>
              <a:t> faire !</a:t>
            </a:r>
          </a:p>
        </p:txBody>
      </p:sp>
      <p:sp>
        <p:nvSpPr>
          <p:cNvPr id="3" name="Espace réservé du pied de page 2">
            <a:extLst>
              <a:ext uri="{FF2B5EF4-FFF2-40B4-BE49-F238E27FC236}">
                <a16:creationId xmlns:a16="http://schemas.microsoft.com/office/drawing/2014/main" xmlns="" id="{6F5BDAC0-643D-46E6-8D8C-F1E4BE827464}"/>
              </a:ext>
            </a:extLst>
          </p:cNvPr>
          <p:cNvSpPr>
            <a:spLocks noGrp="1"/>
          </p:cNvSpPr>
          <p:nvPr>
            <p:ph type="ftr" sz="quarter" idx="11"/>
          </p:nvPr>
        </p:nvSpPr>
        <p:spPr/>
        <p:txBody>
          <a:bodyPr/>
          <a:lstStyle/>
          <a:p>
            <a:r>
              <a:rPr lang="fr-FR" smtClean="0"/>
              <a:t>B. Nguyen – M2 IMIS/MIAGE – 2020-03-30</a:t>
            </a:r>
            <a:endParaRPr lang="en-GB"/>
          </a:p>
        </p:txBody>
      </p:sp>
    </p:spTree>
    <p:extLst>
      <p:ext uri="{BB962C8B-B14F-4D97-AF65-F5344CB8AC3E}">
        <p14:creationId xmlns:p14="http://schemas.microsoft.com/office/powerpoint/2010/main" xmlns="" val="617703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5">
            <a:extLst>
              <a:ext uri="{FF2B5EF4-FFF2-40B4-BE49-F238E27FC236}">
                <a16:creationId xmlns:a16="http://schemas.microsoft.com/office/drawing/2014/main" xmlns="" id="{73C6725B-06BB-4720-B260-9297A5B05302}"/>
              </a:ext>
            </a:extLst>
          </p:cNvPr>
          <p:cNvSpPr>
            <a:spLocks noGrp="1"/>
          </p:cNvSpPr>
          <p:nvPr>
            <p:ph type="ftr" sz="quarter" idx="4294967295"/>
          </p:nvPr>
        </p:nvSpPr>
        <p:spPr bwMode="auto">
          <a:xfrm>
            <a:off x="2873376" y="6488114"/>
            <a:ext cx="6118225" cy="3698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en-US" smtClean="0"/>
              <a:t>B. Nguyen – M2 IMIS/MIAGE – 2020-03-30</a:t>
            </a:r>
            <a:endParaRPr lang="en-US" altLang="en-US"/>
          </a:p>
        </p:txBody>
      </p:sp>
      <p:sp>
        <p:nvSpPr>
          <p:cNvPr id="2" name="Title 1">
            <a:extLst>
              <a:ext uri="{FF2B5EF4-FFF2-40B4-BE49-F238E27FC236}">
                <a16:creationId xmlns:a16="http://schemas.microsoft.com/office/drawing/2014/main" xmlns="" id="{214E7E74-3571-4409-A3B5-5F621CB515DE}"/>
              </a:ext>
            </a:extLst>
          </p:cNvPr>
          <p:cNvSpPr>
            <a:spLocks noGrp="1"/>
          </p:cNvSpPr>
          <p:nvPr>
            <p:ph type="title" idx="4294967295"/>
          </p:nvPr>
        </p:nvSpPr>
        <p:spPr>
          <a:xfrm>
            <a:off x="1703388" y="-76200"/>
            <a:ext cx="8812212" cy="1119188"/>
          </a:xfrm>
        </p:spPr>
        <p:txBody>
          <a:bodyPr>
            <a:normAutofit/>
          </a:bodyPr>
          <a:lstStyle/>
          <a:p>
            <a:pPr lvl="1">
              <a:buFont typeface="Times New Roman" pitchFamily="16" charset="0"/>
              <a:buNone/>
              <a:defRPr/>
            </a:pPr>
            <a:endParaRPr lang="en-US" kern="1200" dirty="0"/>
          </a:p>
        </p:txBody>
      </p:sp>
      <p:sp>
        <p:nvSpPr>
          <p:cNvPr id="27653" name="Titre 5">
            <a:extLst>
              <a:ext uri="{FF2B5EF4-FFF2-40B4-BE49-F238E27FC236}">
                <a16:creationId xmlns:a16="http://schemas.microsoft.com/office/drawing/2014/main" xmlns="" id="{700E8683-63DB-4364-BD23-62148D573C71}"/>
              </a:ext>
            </a:extLst>
          </p:cNvPr>
          <p:cNvSpPr txBox="1">
            <a:spLocks/>
          </p:cNvSpPr>
          <p:nvPr/>
        </p:nvSpPr>
        <p:spPr bwMode="auto">
          <a:xfrm>
            <a:off x="1219200" y="338678"/>
            <a:ext cx="9448800"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bg1"/>
                </a:solidFill>
                <a:latin typeface="Arial" panose="020B0604020202020204" pitchFamily="34" charset="0"/>
                <a:ea typeface="ＭＳ Ｐゴシック" panose="020B0600070205080204" pitchFamily="34" charset="-128"/>
              </a:defRPr>
            </a:lvl1pPr>
            <a:lvl2pPr defTabSz="457200" eaLnBrk="0" hangingPunct="0">
              <a:defRPr>
                <a:solidFill>
                  <a:schemeClr val="bg1"/>
                </a:solidFill>
                <a:latin typeface="Arial" panose="020B0604020202020204" pitchFamily="34" charset="0"/>
                <a:ea typeface="ＭＳ Ｐゴシック" panose="020B0600070205080204" pitchFamily="34" charset="-128"/>
              </a:defRPr>
            </a:lvl2pPr>
            <a:lvl3pPr defTabSz="457200" eaLnBrk="0" hangingPunct="0">
              <a:defRPr>
                <a:solidFill>
                  <a:schemeClr val="bg1"/>
                </a:solidFill>
                <a:latin typeface="Arial" panose="020B0604020202020204" pitchFamily="34" charset="0"/>
                <a:ea typeface="ＭＳ Ｐゴシック" panose="020B0600070205080204" pitchFamily="34" charset="-128"/>
              </a:defRPr>
            </a:lvl3pPr>
            <a:lvl4pPr defTabSz="457200" eaLnBrk="0" hangingPunct="0">
              <a:defRPr>
                <a:solidFill>
                  <a:schemeClr val="bg1"/>
                </a:solidFill>
                <a:latin typeface="Arial" panose="020B0604020202020204" pitchFamily="34" charset="0"/>
                <a:ea typeface="ＭＳ Ｐゴシック" panose="020B0600070205080204" pitchFamily="34" charset="-128"/>
              </a:defRPr>
            </a:lvl4pPr>
            <a:lvl5pPr defTabSz="457200" eaLnBrk="0" hangingPunct="0">
              <a:defRPr>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ＭＳ Ｐゴシック" panose="020B0600070205080204" pitchFamily="34" charset="-128"/>
              </a:defRPr>
            </a:lvl9pPr>
          </a:lstStyle>
          <a:p>
            <a:pPr algn="ctr">
              <a:lnSpc>
                <a:spcPct val="93000"/>
              </a:lnSpc>
            </a:pPr>
            <a:r>
              <a:rPr lang="en-US" altLang="en-US" sz="3600" dirty="0" err="1">
                <a:solidFill>
                  <a:srgbClr val="000000"/>
                </a:solidFill>
              </a:rPr>
              <a:t>Laboratoire</a:t>
            </a:r>
            <a:r>
              <a:rPr lang="en-US" altLang="en-US" sz="3600" dirty="0">
                <a:solidFill>
                  <a:srgbClr val="000000"/>
                </a:solidFill>
              </a:rPr>
              <a:t> </a:t>
            </a:r>
            <a:r>
              <a:rPr lang="en-US" altLang="en-US" sz="3600" dirty="0" err="1">
                <a:solidFill>
                  <a:srgbClr val="000000"/>
                </a:solidFill>
              </a:rPr>
              <a:t>d’expérimentation</a:t>
            </a:r>
            <a:r>
              <a:rPr lang="en-US" altLang="en-US" sz="3600" dirty="0">
                <a:solidFill>
                  <a:srgbClr val="000000"/>
                </a:solidFill>
              </a:rPr>
              <a:t> </a:t>
            </a:r>
            <a:r>
              <a:rPr lang="en-US" altLang="en-US" sz="3600" dirty="0" err="1">
                <a:solidFill>
                  <a:srgbClr val="000000"/>
                </a:solidFill>
              </a:rPr>
              <a:t>sociale</a:t>
            </a:r>
            <a:r>
              <a:rPr lang="en-US" altLang="en-US" sz="3600" dirty="0">
                <a:solidFill>
                  <a:srgbClr val="000000"/>
                </a:solidFill>
              </a:rPr>
              <a:t> mobile </a:t>
            </a:r>
          </a:p>
          <a:p>
            <a:pPr algn="ctr">
              <a:lnSpc>
                <a:spcPct val="93000"/>
              </a:lnSpc>
            </a:pPr>
            <a:r>
              <a:rPr lang="en-US" altLang="en-US" sz="2800" dirty="0" err="1">
                <a:solidFill>
                  <a:srgbClr val="000000"/>
                </a:solidFill>
              </a:rPr>
              <a:t>Katsouraki</a:t>
            </a:r>
            <a:r>
              <a:rPr lang="en-US" altLang="en-US" sz="2800" dirty="0">
                <a:solidFill>
                  <a:srgbClr val="000000"/>
                </a:solidFill>
              </a:rPr>
              <a:t>, </a:t>
            </a:r>
            <a:r>
              <a:rPr lang="en-US" altLang="en-US" sz="2800" dirty="0" err="1">
                <a:solidFill>
                  <a:srgbClr val="000000"/>
                </a:solidFill>
              </a:rPr>
              <a:t>Bouganim</a:t>
            </a:r>
            <a:r>
              <a:rPr lang="en-US" altLang="en-US" sz="2800" dirty="0">
                <a:solidFill>
                  <a:srgbClr val="000000"/>
                </a:solidFill>
              </a:rPr>
              <a:t>, Nguyen (EDBT, 2016)</a:t>
            </a:r>
            <a:endParaRPr lang="en-US" altLang="en-US" sz="2400" dirty="0">
              <a:solidFill>
                <a:srgbClr val="000000"/>
              </a:solidFill>
            </a:endParaRPr>
          </a:p>
        </p:txBody>
      </p:sp>
      <p:grpSp>
        <p:nvGrpSpPr>
          <p:cNvPr id="3" name="Group 83">
            <a:extLst>
              <a:ext uri="{FF2B5EF4-FFF2-40B4-BE49-F238E27FC236}">
                <a16:creationId xmlns:a16="http://schemas.microsoft.com/office/drawing/2014/main" xmlns="" id="{0D386775-6315-4532-8B41-AA20838748C9}"/>
              </a:ext>
            </a:extLst>
          </p:cNvPr>
          <p:cNvGrpSpPr>
            <a:grpSpLocks/>
          </p:cNvGrpSpPr>
          <p:nvPr/>
        </p:nvGrpSpPr>
        <p:grpSpPr bwMode="auto">
          <a:xfrm>
            <a:off x="2089150" y="1389063"/>
            <a:ext cx="7429500" cy="4974088"/>
            <a:chOff x="284097" y="928527"/>
            <a:chExt cx="8466443" cy="5879274"/>
          </a:xfrm>
        </p:grpSpPr>
        <p:pic>
          <p:nvPicPr>
            <p:cNvPr id="27656" name="Image 5">
              <a:extLst>
                <a:ext uri="{FF2B5EF4-FFF2-40B4-BE49-F238E27FC236}">
                  <a16:creationId xmlns:a16="http://schemas.microsoft.com/office/drawing/2014/main" xmlns="" id="{5B146D45-1DAD-4AC0-A3AD-CEC299D60304}"/>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996801">
              <a:off x="720063" y="3189062"/>
              <a:ext cx="361663" cy="35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Image 6">
              <a:extLst>
                <a:ext uri="{FF2B5EF4-FFF2-40B4-BE49-F238E27FC236}">
                  <a16:creationId xmlns:a16="http://schemas.microsoft.com/office/drawing/2014/main" xmlns="" id="{DAA76795-E464-478C-9719-60831E7AD8C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559" y="1168106"/>
              <a:ext cx="1404675" cy="1169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8" name="Image 7">
              <a:extLst>
                <a:ext uri="{FF2B5EF4-FFF2-40B4-BE49-F238E27FC236}">
                  <a16:creationId xmlns:a16="http://schemas.microsoft.com/office/drawing/2014/main" xmlns="" id="{7DC43234-C288-4DB0-BA4B-1346A48A74D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9054" y="1527692"/>
              <a:ext cx="956061" cy="71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9" name="Image 8">
              <a:extLst>
                <a:ext uri="{FF2B5EF4-FFF2-40B4-BE49-F238E27FC236}">
                  <a16:creationId xmlns:a16="http://schemas.microsoft.com/office/drawing/2014/main" xmlns="" id="{DE9181D4-B8FC-4C3B-88CB-9224A7424BBB}"/>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1184" y="1198721"/>
              <a:ext cx="1759153" cy="137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0" name="Image 9">
              <a:extLst>
                <a:ext uri="{FF2B5EF4-FFF2-40B4-BE49-F238E27FC236}">
                  <a16:creationId xmlns:a16="http://schemas.microsoft.com/office/drawing/2014/main" xmlns="" id="{6F522B8B-F8C1-44EB-9EF3-DE29E134A177}"/>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91387" y="1198721"/>
              <a:ext cx="1759153" cy="137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1" name="ZoneTexte 10">
              <a:extLst>
                <a:ext uri="{FF2B5EF4-FFF2-40B4-BE49-F238E27FC236}">
                  <a16:creationId xmlns:a16="http://schemas.microsoft.com/office/drawing/2014/main" xmlns="" id="{7E1FB0AB-F852-48CC-AB56-936F8EA9675C}"/>
                </a:ext>
              </a:extLst>
            </p:cNvPr>
            <p:cNvSpPr txBox="1">
              <a:spLocks noChangeArrowheads="1"/>
            </p:cNvSpPr>
            <p:nvPr/>
          </p:nvSpPr>
          <p:spPr bwMode="auto">
            <a:xfrm>
              <a:off x="3314250" y="1792844"/>
              <a:ext cx="661888" cy="60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sp>
          <p:nvSpPr>
            <p:cNvPr id="27662" name="ZoneTexte 11">
              <a:extLst>
                <a:ext uri="{FF2B5EF4-FFF2-40B4-BE49-F238E27FC236}">
                  <a16:creationId xmlns:a16="http://schemas.microsoft.com/office/drawing/2014/main" xmlns="" id="{2CDD5296-2945-4E18-8CC8-1BD6E8746C4E}"/>
                </a:ext>
              </a:extLst>
            </p:cNvPr>
            <p:cNvSpPr txBox="1">
              <a:spLocks noChangeArrowheads="1"/>
            </p:cNvSpPr>
            <p:nvPr/>
          </p:nvSpPr>
          <p:spPr bwMode="auto">
            <a:xfrm>
              <a:off x="6366122" y="1941305"/>
              <a:ext cx="661888" cy="60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cxnSp>
          <p:nvCxnSpPr>
            <p:cNvPr id="92" name="Connecteur droit 13">
              <a:extLst>
                <a:ext uri="{FF2B5EF4-FFF2-40B4-BE49-F238E27FC236}">
                  <a16:creationId xmlns:a16="http://schemas.microsoft.com/office/drawing/2014/main" xmlns="" id="{6897343A-2936-457F-9BF5-8CFAC358E783}"/>
                </a:ext>
              </a:extLst>
            </p:cNvPr>
            <p:cNvCxnSpPr/>
            <p:nvPr/>
          </p:nvCxnSpPr>
          <p:spPr>
            <a:xfrm>
              <a:off x="3773792" y="1191222"/>
              <a:ext cx="0" cy="921309"/>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3" name="Connecteur droit 14">
              <a:extLst>
                <a:ext uri="{FF2B5EF4-FFF2-40B4-BE49-F238E27FC236}">
                  <a16:creationId xmlns:a16="http://schemas.microsoft.com/office/drawing/2014/main" xmlns="" id="{23811DA2-7516-4172-A75B-A814F3448CBC}"/>
                </a:ext>
              </a:extLst>
            </p:cNvPr>
            <p:cNvCxnSpPr/>
            <p:nvPr/>
          </p:nvCxnSpPr>
          <p:spPr>
            <a:xfrm>
              <a:off x="3766555" y="2105025"/>
              <a:ext cx="188143" cy="0"/>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4" name="Connecteur droit 16">
              <a:extLst>
                <a:ext uri="{FF2B5EF4-FFF2-40B4-BE49-F238E27FC236}">
                  <a16:creationId xmlns:a16="http://schemas.microsoft.com/office/drawing/2014/main" xmlns="" id="{7D5D947D-7359-4A21-A5D1-8A6EADD136DA}"/>
                </a:ext>
              </a:extLst>
            </p:cNvPr>
            <p:cNvCxnSpPr/>
            <p:nvPr/>
          </p:nvCxnSpPr>
          <p:spPr>
            <a:xfrm>
              <a:off x="2561715" y="1191222"/>
              <a:ext cx="0" cy="921309"/>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5" name="Connecteur droit 17">
              <a:extLst>
                <a:ext uri="{FF2B5EF4-FFF2-40B4-BE49-F238E27FC236}">
                  <a16:creationId xmlns:a16="http://schemas.microsoft.com/office/drawing/2014/main" xmlns="" id="{B281B148-B55D-4EEF-93E4-0F67FE2D8417}"/>
                </a:ext>
              </a:extLst>
            </p:cNvPr>
            <p:cNvCxnSpPr/>
            <p:nvPr/>
          </p:nvCxnSpPr>
          <p:spPr>
            <a:xfrm>
              <a:off x="2554479" y="2105025"/>
              <a:ext cx="188143" cy="0"/>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6" name="Connecteur droit 19">
              <a:extLst>
                <a:ext uri="{FF2B5EF4-FFF2-40B4-BE49-F238E27FC236}">
                  <a16:creationId xmlns:a16="http://schemas.microsoft.com/office/drawing/2014/main" xmlns="" id="{35C8B4F0-6111-45BD-A037-B23F9F70342C}"/>
                </a:ext>
              </a:extLst>
            </p:cNvPr>
            <p:cNvCxnSpPr/>
            <p:nvPr/>
          </p:nvCxnSpPr>
          <p:spPr>
            <a:xfrm>
              <a:off x="4994913" y="1191222"/>
              <a:ext cx="0" cy="1033892"/>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7" name="Connecteur droit 20">
              <a:extLst>
                <a:ext uri="{FF2B5EF4-FFF2-40B4-BE49-F238E27FC236}">
                  <a16:creationId xmlns:a16="http://schemas.microsoft.com/office/drawing/2014/main" xmlns="" id="{3AEEBE9C-1BFA-44D8-A477-53412A2385AA}"/>
                </a:ext>
              </a:extLst>
            </p:cNvPr>
            <p:cNvCxnSpPr/>
            <p:nvPr/>
          </p:nvCxnSpPr>
          <p:spPr>
            <a:xfrm>
              <a:off x="4987676" y="2215733"/>
              <a:ext cx="188143" cy="0"/>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8" name="Connecteur droit 22">
              <a:extLst>
                <a:ext uri="{FF2B5EF4-FFF2-40B4-BE49-F238E27FC236}">
                  <a16:creationId xmlns:a16="http://schemas.microsoft.com/office/drawing/2014/main" xmlns="" id="{3818997A-7F68-4AE1-B211-D35C38300E57}"/>
                </a:ext>
              </a:extLst>
            </p:cNvPr>
            <p:cNvCxnSpPr/>
            <p:nvPr/>
          </p:nvCxnSpPr>
          <p:spPr>
            <a:xfrm>
              <a:off x="6890817" y="1191222"/>
              <a:ext cx="0" cy="1033892"/>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99" name="Connecteur droit 23">
              <a:extLst>
                <a:ext uri="{FF2B5EF4-FFF2-40B4-BE49-F238E27FC236}">
                  <a16:creationId xmlns:a16="http://schemas.microsoft.com/office/drawing/2014/main" xmlns="" id="{5AE332BE-E84C-4E74-AFB0-78BD3C29A824}"/>
                </a:ext>
              </a:extLst>
            </p:cNvPr>
            <p:cNvCxnSpPr/>
            <p:nvPr/>
          </p:nvCxnSpPr>
          <p:spPr>
            <a:xfrm>
              <a:off x="6883581" y="2215733"/>
              <a:ext cx="186335" cy="0"/>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100" name="Connecteur droit 24">
              <a:extLst>
                <a:ext uri="{FF2B5EF4-FFF2-40B4-BE49-F238E27FC236}">
                  <a16:creationId xmlns:a16="http://schemas.microsoft.com/office/drawing/2014/main" xmlns="" id="{FA572CF5-EC50-457C-9F7D-742EBEA45E8F}"/>
                </a:ext>
              </a:extLst>
            </p:cNvPr>
            <p:cNvCxnSpPr>
              <a:stCxn id="103" idx="3"/>
            </p:cNvCxnSpPr>
            <p:nvPr/>
          </p:nvCxnSpPr>
          <p:spPr>
            <a:xfrm>
              <a:off x="439677" y="1191222"/>
              <a:ext cx="6451140" cy="7506"/>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101" name="Connecteur droit 26">
              <a:extLst>
                <a:ext uri="{FF2B5EF4-FFF2-40B4-BE49-F238E27FC236}">
                  <a16:creationId xmlns:a16="http://schemas.microsoft.com/office/drawing/2014/main" xmlns="" id="{DE032F62-46B5-4E3D-9D25-63DF2DC6D613}"/>
                </a:ext>
              </a:extLst>
            </p:cNvPr>
            <p:cNvCxnSpPr/>
            <p:nvPr/>
          </p:nvCxnSpPr>
          <p:spPr>
            <a:xfrm>
              <a:off x="560885" y="1198728"/>
              <a:ext cx="0" cy="921309"/>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cxnSp>
          <p:nvCxnSpPr>
            <p:cNvPr id="102" name="Connecteur droit 27">
              <a:extLst>
                <a:ext uri="{FF2B5EF4-FFF2-40B4-BE49-F238E27FC236}">
                  <a16:creationId xmlns:a16="http://schemas.microsoft.com/office/drawing/2014/main" xmlns="" id="{D826A9ED-2927-4CB9-B7B5-4DB3E1FAAF93}"/>
                </a:ext>
              </a:extLst>
            </p:cNvPr>
            <p:cNvCxnSpPr/>
            <p:nvPr/>
          </p:nvCxnSpPr>
          <p:spPr>
            <a:xfrm>
              <a:off x="551839" y="2112531"/>
              <a:ext cx="188143" cy="0"/>
            </a:xfrm>
            <a:prstGeom prst="line">
              <a:avLst/>
            </a:prstGeom>
            <a:ln>
              <a:solidFill>
                <a:srgbClr val="FC0206"/>
              </a:solidFill>
            </a:ln>
            <a:effectLst/>
          </p:spPr>
          <p:style>
            <a:lnRef idx="2">
              <a:schemeClr val="accent1"/>
            </a:lnRef>
            <a:fillRef idx="0">
              <a:schemeClr val="accent1"/>
            </a:fillRef>
            <a:effectRef idx="1">
              <a:schemeClr val="accent1"/>
            </a:effectRef>
            <a:fontRef idx="minor">
              <a:schemeClr val="tx1"/>
            </a:fontRef>
          </p:style>
        </p:cxnSp>
        <p:pic>
          <p:nvPicPr>
            <p:cNvPr id="27674" name="Image 28">
              <a:extLst>
                <a:ext uri="{FF2B5EF4-FFF2-40B4-BE49-F238E27FC236}">
                  <a16:creationId xmlns:a16="http://schemas.microsoft.com/office/drawing/2014/main" xmlns="" id="{1BEBA084-0258-48A0-B48F-6DFA17C5C08C}"/>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4097" y="943156"/>
              <a:ext cx="156064" cy="496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75" name="Image 30">
              <a:extLst>
                <a:ext uri="{FF2B5EF4-FFF2-40B4-BE49-F238E27FC236}">
                  <a16:creationId xmlns:a16="http://schemas.microsoft.com/office/drawing/2014/main" xmlns="" id="{2F758CA7-96C1-49EA-AFC2-6B3B2CA89BB4}"/>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59763" y="3692410"/>
              <a:ext cx="2321667" cy="1649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76" name="Image 31">
              <a:extLst>
                <a:ext uri="{FF2B5EF4-FFF2-40B4-BE49-F238E27FC236}">
                  <a16:creationId xmlns:a16="http://schemas.microsoft.com/office/drawing/2014/main" xmlns="" id="{D3919E8B-1694-459F-B92E-681EE300337A}"/>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79079" y="3872231"/>
              <a:ext cx="1865920" cy="127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 name="Forme libre 32">
              <a:extLst>
                <a:ext uri="{FF2B5EF4-FFF2-40B4-BE49-F238E27FC236}">
                  <a16:creationId xmlns:a16="http://schemas.microsoft.com/office/drawing/2014/main" xmlns="" id="{D971E4D5-2EAD-47F6-8C3D-30D4B78217AD}"/>
                </a:ext>
              </a:extLst>
            </p:cNvPr>
            <p:cNvSpPr/>
            <p:nvPr/>
          </p:nvSpPr>
          <p:spPr>
            <a:xfrm>
              <a:off x="7820679" y="4949639"/>
              <a:ext cx="284024" cy="219539"/>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07" name="Rectangle 106">
              <a:extLst>
                <a:ext uri="{FF2B5EF4-FFF2-40B4-BE49-F238E27FC236}">
                  <a16:creationId xmlns:a16="http://schemas.microsoft.com/office/drawing/2014/main" xmlns="" id="{1D5E51FA-FC17-4D46-B2CC-6F207C97D93F}"/>
                </a:ext>
              </a:extLst>
            </p:cNvPr>
            <p:cNvSpPr/>
            <p:nvPr/>
          </p:nvSpPr>
          <p:spPr>
            <a:xfrm>
              <a:off x="8045003" y="5056594"/>
              <a:ext cx="578902" cy="18951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sp>
          <p:nvSpPr>
            <p:cNvPr id="108" name="Forme libre 34">
              <a:extLst>
                <a:ext uri="{FF2B5EF4-FFF2-40B4-BE49-F238E27FC236}">
                  <a16:creationId xmlns:a16="http://schemas.microsoft.com/office/drawing/2014/main" xmlns="" id="{093D531C-A21F-4426-BCB8-2ABBF352D7AF}"/>
                </a:ext>
              </a:extLst>
            </p:cNvPr>
            <p:cNvSpPr/>
            <p:nvPr/>
          </p:nvSpPr>
          <p:spPr>
            <a:xfrm>
              <a:off x="1821806" y="2140677"/>
              <a:ext cx="224325" cy="78809"/>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09" name="Rectangle 108">
              <a:extLst>
                <a:ext uri="{FF2B5EF4-FFF2-40B4-BE49-F238E27FC236}">
                  <a16:creationId xmlns:a16="http://schemas.microsoft.com/office/drawing/2014/main" xmlns="" id="{90318304-299F-4E4E-93D6-DA6B1D8C0894}"/>
                </a:ext>
              </a:extLst>
            </p:cNvPr>
            <p:cNvSpPr/>
            <p:nvPr/>
          </p:nvSpPr>
          <p:spPr>
            <a:xfrm>
              <a:off x="1997286" y="2168823"/>
              <a:ext cx="457694" cy="14260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681" name="Grouper 57">
              <a:extLst>
                <a:ext uri="{FF2B5EF4-FFF2-40B4-BE49-F238E27FC236}">
                  <a16:creationId xmlns:a16="http://schemas.microsoft.com/office/drawing/2014/main" xmlns="" id="{9F04F958-9628-4899-BEB7-DA335361F2C7}"/>
                </a:ext>
              </a:extLst>
            </p:cNvPr>
            <p:cNvGrpSpPr>
              <a:grpSpLocks/>
            </p:cNvGrpSpPr>
            <p:nvPr/>
          </p:nvGrpSpPr>
          <p:grpSpPr bwMode="auto">
            <a:xfrm>
              <a:off x="530033" y="3638246"/>
              <a:ext cx="619776" cy="482086"/>
              <a:chOff x="6182193" y="2337906"/>
              <a:chExt cx="2627110" cy="1739277"/>
            </a:xfrm>
          </p:grpSpPr>
          <p:pic>
            <p:nvPicPr>
              <p:cNvPr id="27791" name="Image 60">
                <a:extLst>
                  <a:ext uri="{FF2B5EF4-FFF2-40B4-BE49-F238E27FC236}">
                    <a16:creationId xmlns:a16="http://schemas.microsoft.com/office/drawing/2014/main" xmlns="" id="{D5E8F07B-8EC9-4BE8-9A96-EAFAC552CA59}"/>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92" name="Image 61">
                <a:extLst>
                  <a:ext uri="{FF2B5EF4-FFF2-40B4-BE49-F238E27FC236}">
                    <a16:creationId xmlns:a16="http://schemas.microsoft.com/office/drawing/2014/main" xmlns="" id="{2F28AB4F-00A9-40C8-8D61-9D8C36F7C48A}"/>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1" name="Forme libre 58">
              <a:extLst>
                <a:ext uri="{FF2B5EF4-FFF2-40B4-BE49-F238E27FC236}">
                  <a16:creationId xmlns:a16="http://schemas.microsoft.com/office/drawing/2014/main" xmlns="" id="{FD4CC091-DBA7-4278-BD05-E56A1CC1E8B3}"/>
                </a:ext>
              </a:extLst>
            </p:cNvPr>
            <p:cNvSpPr/>
            <p:nvPr/>
          </p:nvSpPr>
          <p:spPr>
            <a:xfrm>
              <a:off x="1134359" y="4005813"/>
              <a:ext cx="75981"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12" name="Rectangle 111">
              <a:extLst>
                <a:ext uri="{FF2B5EF4-FFF2-40B4-BE49-F238E27FC236}">
                  <a16:creationId xmlns:a16="http://schemas.microsoft.com/office/drawing/2014/main" xmlns="" id="{5F0AB3DE-7E98-4BEF-86E0-12967AA750B6}"/>
                </a:ext>
              </a:extLst>
            </p:cNvPr>
            <p:cNvSpPr/>
            <p:nvPr/>
          </p:nvSpPr>
          <p:spPr>
            <a:xfrm>
              <a:off x="1194059" y="4037711"/>
              <a:ext cx="153770"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684" name="Grouper 52">
              <a:extLst>
                <a:ext uri="{FF2B5EF4-FFF2-40B4-BE49-F238E27FC236}">
                  <a16:creationId xmlns:a16="http://schemas.microsoft.com/office/drawing/2014/main" xmlns="" id="{7092E2B6-B8F6-47E4-B534-3567ADDC0286}"/>
                </a:ext>
              </a:extLst>
            </p:cNvPr>
            <p:cNvGrpSpPr>
              <a:grpSpLocks/>
            </p:cNvGrpSpPr>
            <p:nvPr/>
          </p:nvGrpSpPr>
          <p:grpSpPr bwMode="auto">
            <a:xfrm>
              <a:off x="1438146" y="3638246"/>
              <a:ext cx="619776" cy="482086"/>
              <a:chOff x="6182193" y="2337906"/>
              <a:chExt cx="2627110" cy="1739277"/>
            </a:xfrm>
          </p:grpSpPr>
          <p:pic>
            <p:nvPicPr>
              <p:cNvPr id="27789" name="Image 55">
                <a:extLst>
                  <a:ext uri="{FF2B5EF4-FFF2-40B4-BE49-F238E27FC236}">
                    <a16:creationId xmlns:a16="http://schemas.microsoft.com/office/drawing/2014/main" xmlns="" id="{B484B2FE-9ADF-4CED-82A5-CB5B1CB60FC5}"/>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90" name="Image 56">
                <a:extLst>
                  <a:ext uri="{FF2B5EF4-FFF2-40B4-BE49-F238E27FC236}">
                    <a16:creationId xmlns:a16="http://schemas.microsoft.com/office/drawing/2014/main" xmlns="" id="{266A0584-781D-475C-B693-8EFBBECABC9C}"/>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4" name="Forme libre 53">
              <a:extLst>
                <a:ext uri="{FF2B5EF4-FFF2-40B4-BE49-F238E27FC236}">
                  <a16:creationId xmlns:a16="http://schemas.microsoft.com/office/drawing/2014/main" xmlns="" id="{0D1DA4C7-34DD-42B2-B575-FE0A180DCC03}"/>
                </a:ext>
              </a:extLst>
            </p:cNvPr>
            <p:cNvSpPr/>
            <p:nvPr/>
          </p:nvSpPr>
          <p:spPr>
            <a:xfrm>
              <a:off x="2042512" y="4005813"/>
              <a:ext cx="74172"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solidFill>
              <a:srgbClr val="FF0000"/>
            </a:solidFill>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15" name="Rectangle 114">
              <a:extLst>
                <a:ext uri="{FF2B5EF4-FFF2-40B4-BE49-F238E27FC236}">
                  <a16:creationId xmlns:a16="http://schemas.microsoft.com/office/drawing/2014/main" xmlns="" id="{3B33CEAD-0FF4-4CA9-8A4C-40AB0AB9AE9E}"/>
                </a:ext>
              </a:extLst>
            </p:cNvPr>
            <p:cNvSpPr/>
            <p:nvPr/>
          </p:nvSpPr>
          <p:spPr>
            <a:xfrm>
              <a:off x="2102212" y="4037711"/>
              <a:ext cx="153770"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687" name="Grouper 47">
              <a:extLst>
                <a:ext uri="{FF2B5EF4-FFF2-40B4-BE49-F238E27FC236}">
                  <a16:creationId xmlns:a16="http://schemas.microsoft.com/office/drawing/2014/main" xmlns="" id="{F2FA6B0D-51FA-44D9-B0E9-93250357CCF3}"/>
                </a:ext>
              </a:extLst>
            </p:cNvPr>
            <p:cNvGrpSpPr>
              <a:grpSpLocks/>
            </p:cNvGrpSpPr>
            <p:nvPr/>
          </p:nvGrpSpPr>
          <p:grpSpPr bwMode="auto">
            <a:xfrm>
              <a:off x="2346259" y="3638246"/>
              <a:ext cx="619776" cy="482086"/>
              <a:chOff x="6182193" y="2337906"/>
              <a:chExt cx="2627110" cy="1739277"/>
            </a:xfrm>
          </p:grpSpPr>
          <p:pic>
            <p:nvPicPr>
              <p:cNvPr id="27787" name="Image 50">
                <a:extLst>
                  <a:ext uri="{FF2B5EF4-FFF2-40B4-BE49-F238E27FC236}">
                    <a16:creationId xmlns:a16="http://schemas.microsoft.com/office/drawing/2014/main" xmlns="" id="{3648C843-1E78-442F-85E4-208DCCE77474}"/>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88" name="Image 51">
                <a:extLst>
                  <a:ext uri="{FF2B5EF4-FFF2-40B4-BE49-F238E27FC236}">
                    <a16:creationId xmlns:a16="http://schemas.microsoft.com/office/drawing/2014/main" xmlns="" id="{BA0E1704-0FE0-4A0C-9F11-F44E525382F6}"/>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7" name="Forme libre 48">
              <a:extLst>
                <a:ext uri="{FF2B5EF4-FFF2-40B4-BE49-F238E27FC236}">
                  <a16:creationId xmlns:a16="http://schemas.microsoft.com/office/drawing/2014/main" xmlns="" id="{86157BC3-D181-47FB-8422-ED3346C3A7DD}"/>
                </a:ext>
              </a:extLst>
            </p:cNvPr>
            <p:cNvSpPr/>
            <p:nvPr/>
          </p:nvSpPr>
          <p:spPr>
            <a:xfrm>
              <a:off x="2950665" y="4005813"/>
              <a:ext cx="74172"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18" name="Rectangle 117">
              <a:extLst>
                <a:ext uri="{FF2B5EF4-FFF2-40B4-BE49-F238E27FC236}">
                  <a16:creationId xmlns:a16="http://schemas.microsoft.com/office/drawing/2014/main" xmlns="" id="{E7EACDB0-4B88-404E-AF7D-844945437206}"/>
                </a:ext>
              </a:extLst>
            </p:cNvPr>
            <p:cNvSpPr/>
            <p:nvPr/>
          </p:nvSpPr>
          <p:spPr>
            <a:xfrm>
              <a:off x="3010365" y="4037711"/>
              <a:ext cx="153770"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690" name="Grouper 42">
              <a:extLst>
                <a:ext uri="{FF2B5EF4-FFF2-40B4-BE49-F238E27FC236}">
                  <a16:creationId xmlns:a16="http://schemas.microsoft.com/office/drawing/2014/main" xmlns="" id="{E43C892A-1669-4679-8850-91FBF8353393}"/>
                </a:ext>
              </a:extLst>
            </p:cNvPr>
            <p:cNvGrpSpPr>
              <a:grpSpLocks/>
            </p:cNvGrpSpPr>
            <p:nvPr/>
          </p:nvGrpSpPr>
          <p:grpSpPr bwMode="auto">
            <a:xfrm>
              <a:off x="3817125" y="3638246"/>
              <a:ext cx="619776" cy="482086"/>
              <a:chOff x="6182193" y="2337906"/>
              <a:chExt cx="2627110" cy="1739277"/>
            </a:xfrm>
          </p:grpSpPr>
          <p:pic>
            <p:nvPicPr>
              <p:cNvPr id="27785" name="Image 45">
                <a:extLst>
                  <a:ext uri="{FF2B5EF4-FFF2-40B4-BE49-F238E27FC236}">
                    <a16:creationId xmlns:a16="http://schemas.microsoft.com/office/drawing/2014/main" xmlns="" id="{2512FEE0-AC94-4423-99A4-DE51148722C6}"/>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86" name="Image 46">
                <a:extLst>
                  <a:ext uri="{FF2B5EF4-FFF2-40B4-BE49-F238E27FC236}">
                    <a16:creationId xmlns:a16="http://schemas.microsoft.com/office/drawing/2014/main" xmlns="" id="{F94E4993-151F-4D64-AB5F-B2E619531DBA}"/>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0" name="Forme libre 43">
              <a:extLst>
                <a:ext uri="{FF2B5EF4-FFF2-40B4-BE49-F238E27FC236}">
                  <a16:creationId xmlns:a16="http://schemas.microsoft.com/office/drawing/2014/main" xmlns="" id="{02C14EA9-8754-4AF4-AC0B-B3F9DEF750D2}"/>
                </a:ext>
              </a:extLst>
            </p:cNvPr>
            <p:cNvSpPr/>
            <p:nvPr/>
          </p:nvSpPr>
          <p:spPr>
            <a:xfrm>
              <a:off x="4421438" y="4005813"/>
              <a:ext cx="75981"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21" name="Rectangle 120">
              <a:extLst>
                <a:ext uri="{FF2B5EF4-FFF2-40B4-BE49-F238E27FC236}">
                  <a16:creationId xmlns:a16="http://schemas.microsoft.com/office/drawing/2014/main" xmlns="" id="{EEEC5ADD-1A50-441D-992B-D868E4FB6C56}"/>
                </a:ext>
              </a:extLst>
            </p:cNvPr>
            <p:cNvSpPr/>
            <p:nvPr/>
          </p:nvSpPr>
          <p:spPr>
            <a:xfrm>
              <a:off x="4481137" y="4037711"/>
              <a:ext cx="153771"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sp>
          <p:nvSpPr>
            <p:cNvPr id="27693" name="ZoneTexte 41">
              <a:extLst>
                <a:ext uri="{FF2B5EF4-FFF2-40B4-BE49-F238E27FC236}">
                  <a16:creationId xmlns:a16="http://schemas.microsoft.com/office/drawing/2014/main" xmlns="" id="{8A6948C7-0A07-49A3-845B-D94D2EF00E76}"/>
                </a:ext>
              </a:extLst>
            </p:cNvPr>
            <p:cNvSpPr txBox="1">
              <a:spLocks noChangeArrowheads="1"/>
            </p:cNvSpPr>
            <p:nvPr/>
          </p:nvSpPr>
          <p:spPr bwMode="auto">
            <a:xfrm>
              <a:off x="3086091" y="3419353"/>
              <a:ext cx="661888" cy="60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grpSp>
          <p:nvGrpSpPr>
            <p:cNvPr id="27694" name="Grouper 83">
              <a:extLst>
                <a:ext uri="{FF2B5EF4-FFF2-40B4-BE49-F238E27FC236}">
                  <a16:creationId xmlns:a16="http://schemas.microsoft.com/office/drawing/2014/main" xmlns="" id="{0F15AE60-F489-4329-BC6F-72F7740712B7}"/>
                </a:ext>
              </a:extLst>
            </p:cNvPr>
            <p:cNvGrpSpPr>
              <a:grpSpLocks/>
            </p:cNvGrpSpPr>
            <p:nvPr/>
          </p:nvGrpSpPr>
          <p:grpSpPr bwMode="auto">
            <a:xfrm>
              <a:off x="530033" y="4204576"/>
              <a:ext cx="619776" cy="482086"/>
              <a:chOff x="6182193" y="2337906"/>
              <a:chExt cx="2627110" cy="1739277"/>
            </a:xfrm>
          </p:grpSpPr>
          <p:pic>
            <p:nvPicPr>
              <p:cNvPr id="27783" name="Image 86">
                <a:extLst>
                  <a:ext uri="{FF2B5EF4-FFF2-40B4-BE49-F238E27FC236}">
                    <a16:creationId xmlns:a16="http://schemas.microsoft.com/office/drawing/2014/main" xmlns="" id="{301ACD7F-60E7-4EAF-B4D4-DC7A56B0E969}"/>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84" name="Image 87">
                <a:extLst>
                  <a:ext uri="{FF2B5EF4-FFF2-40B4-BE49-F238E27FC236}">
                    <a16:creationId xmlns:a16="http://schemas.microsoft.com/office/drawing/2014/main" xmlns="" id="{ABD5E61C-1D73-4578-95AC-0521A09C51A2}"/>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4" name="Forme libre 84">
              <a:extLst>
                <a:ext uri="{FF2B5EF4-FFF2-40B4-BE49-F238E27FC236}">
                  <a16:creationId xmlns:a16="http://schemas.microsoft.com/office/drawing/2014/main" xmlns="" id="{0BCD977E-6A21-497E-AA5E-946A78CD7E55}"/>
                </a:ext>
              </a:extLst>
            </p:cNvPr>
            <p:cNvSpPr/>
            <p:nvPr/>
          </p:nvSpPr>
          <p:spPr>
            <a:xfrm>
              <a:off x="1134359" y="4572484"/>
              <a:ext cx="75981"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25" name="Rectangle 124">
              <a:extLst>
                <a:ext uri="{FF2B5EF4-FFF2-40B4-BE49-F238E27FC236}">
                  <a16:creationId xmlns:a16="http://schemas.microsoft.com/office/drawing/2014/main" xmlns="" id="{236D4806-B0BF-401A-8509-9240D0FE5DB7}"/>
                </a:ext>
              </a:extLst>
            </p:cNvPr>
            <p:cNvSpPr/>
            <p:nvPr/>
          </p:nvSpPr>
          <p:spPr>
            <a:xfrm>
              <a:off x="1194059" y="4602506"/>
              <a:ext cx="153770"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697" name="Grouper 78">
              <a:extLst>
                <a:ext uri="{FF2B5EF4-FFF2-40B4-BE49-F238E27FC236}">
                  <a16:creationId xmlns:a16="http://schemas.microsoft.com/office/drawing/2014/main" xmlns="" id="{49C52D36-CCEF-4558-A4CE-32A25573400F}"/>
                </a:ext>
              </a:extLst>
            </p:cNvPr>
            <p:cNvGrpSpPr>
              <a:grpSpLocks/>
            </p:cNvGrpSpPr>
            <p:nvPr/>
          </p:nvGrpSpPr>
          <p:grpSpPr bwMode="auto">
            <a:xfrm>
              <a:off x="1438146" y="4204576"/>
              <a:ext cx="619776" cy="482086"/>
              <a:chOff x="6182193" y="2337906"/>
              <a:chExt cx="2627110" cy="1739277"/>
            </a:xfrm>
          </p:grpSpPr>
          <p:pic>
            <p:nvPicPr>
              <p:cNvPr id="27781" name="Image 81">
                <a:extLst>
                  <a:ext uri="{FF2B5EF4-FFF2-40B4-BE49-F238E27FC236}">
                    <a16:creationId xmlns:a16="http://schemas.microsoft.com/office/drawing/2014/main" xmlns="" id="{7F604F2F-6F38-4EB2-9E52-3F4371F42DDD}"/>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82" name="Image 82">
                <a:extLst>
                  <a:ext uri="{FF2B5EF4-FFF2-40B4-BE49-F238E27FC236}">
                    <a16:creationId xmlns:a16="http://schemas.microsoft.com/office/drawing/2014/main" xmlns="" id="{C3918FF6-12A3-4A87-82AC-BF8696DDB3CA}"/>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7" name="Forme libre 79">
              <a:extLst>
                <a:ext uri="{FF2B5EF4-FFF2-40B4-BE49-F238E27FC236}">
                  <a16:creationId xmlns:a16="http://schemas.microsoft.com/office/drawing/2014/main" xmlns="" id="{27C5D6C1-A104-4281-B248-098A61561B34}"/>
                </a:ext>
              </a:extLst>
            </p:cNvPr>
            <p:cNvSpPr/>
            <p:nvPr/>
          </p:nvSpPr>
          <p:spPr>
            <a:xfrm>
              <a:off x="2042512" y="4572484"/>
              <a:ext cx="74172"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solidFill>
              <a:srgbClr val="FF0000"/>
            </a:solidFill>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28" name="Rectangle 127">
              <a:extLst>
                <a:ext uri="{FF2B5EF4-FFF2-40B4-BE49-F238E27FC236}">
                  <a16:creationId xmlns:a16="http://schemas.microsoft.com/office/drawing/2014/main" xmlns="" id="{CB7C5941-00DE-40FE-85A7-7775D5EBFF76}"/>
                </a:ext>
              </a:extLst>
            </p:cNvPr>
            <p:cNvSpPr/>
            <p:nvPr/>
          </p:nvSpPr>
          <p:spPr>
            <a:xfrm>
              <a:off x="2102212" y="4602506"/>
              <a:ext cx="153770"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700" name="Grouper 73">
              <a:extLst>
                <a:ext uri="{FF2B5EF4-FFF2-40B4-BE49-F238E27FC236}">
                  <a16:creationId xmlns:a16="http://schemas.microsoft.com/office/drawing/2014/main" xmlns="" id="{DC81B019-CD73-4CCB-B171-D15C472DC554}"/>
                </a:ext>
              </a:extLst>
            </p:cNvPr>
            <p:cNvGrpSpPr>
              <a:grpSpLocks/>
            </p:cNvGrpSpPr>
            <p:nvPr/>
          </p:nvGrpSpPr>
          <p:grpSpPr bwMode="auto">
            <a:xfrm>
              <a:off x="2346259" y="4204576"/>
              <a:ext cx="619776" cy="482086"/>
              <a:chOff x="6182193" y="2337906"/>
              <a:chExt cx="2627110" cy="1739277"/>
            </a:xfrm>
          </p:grpSpPr>
          <p:pic>
            <p:nvPicPr>
              <p:cNvPr id="27779" name="Image 76">
                <a:extLst>
                  <a:ext uri="{FF2B5EF4-FFF2-40B4-BE49-F238E27FC236}">
                    <a16:creationId xmlns:a16="http://schemas.microsoft.com/office/drawing/2014/main" xmlns="" id="{9C72D4C3-3C58-4245-B261-284D4723BC7A}"/>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80" name="Image 77">
                <a:extLst>
                  <a:ext uri="{FF2B5EF4-FFF2-40B4-BE49-F238E27FC236}">
                    <a16:creationId xmlns:a16="http://schemas.microsoft.com/office/drawing/2014/main" xmlns="" id="{0CCC2A30-7C5E-4E93-97E8-5B779CAEE858}"/>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0" name="Forme libre 74">
              <a:extLst>
                <a:ext uri="{FF2B5EF4-FFF2-40B4-BE49-F238E27FC236}">
                  <a16:creationId xmlns:a16="http://schemas.microsoft.com/office/drawing/2014/main" xmlns="" id="{D4EB2662-816F-4FAB-8B4E-AC2BC3FF6960}"/>
                </a:ext>
              </a:extLst>
            </p:cNvPr>
            <p:cNvSpPr/>
            <p:nvPr/>
          </p:nvSpPr>
          <p:spPr>
            <a:xfrm>
              <a:off x="2950665" y="4572484"/>
              <a:ext cx="74172"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31" name="Rectangle 130">
              <a:extLst>
                <a:ext uri="{FF2B5EF4-FFF2-40B4-BE49-F238E27FC236}">
                  <a16:creationId xmlns:a16="http://schemas.microsoft.com/office/drawing/2014/main" xmlns="" id="{4F3E895D-F036-4B54-9019-D33325F40230}"/>
                </a:ext>
              </a:extLst>
            </p:cNvPr>
            <p:cNvSpPr/>
            <p:nvPr/>
          </p:nvSpPr>
          <p:spPr>
            <a:xfrm>
              <a:off x="3010365" y="4602506"/>
              <a:ext cx="153770"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703" name="Grouper 68">
              <a:extLst>
                <a:ext uri="{FF2B5EF4-FFF2-40B4-BE49-F238E27FC236}">
                  <a16:creationId xmlns:a16="http://schemas.microsoft.com/office/drawing/2014/main" xmlns="" id="{CADE0192-BEF7-4348-B7DB-7BD9DF19F013}"/>
                </a:ext>
              </a:extLst>
            </p:cNvPr>
            <p:cNvGrpSpPr>
              <a:grpSpLocks/>
            </p:cNvGrpSpPr>
            <p:nvPr/>
          </p:nvGrpSpPr>
          <p:grpSpPr bwMode="auto">
            <a:xfrm>
              <a:off x="3817125" y="4204576"/>
              <a:ext cx="619776" cy="482086"/>
              <a:chOff x="6182193" y="2337906"/>
              <a:chExt cx="2627110" cy="1739277"/>
            </a:xfrm>
          </p:grpSpPr>
          <p:pic>
            <p:nvPicPr>
              <p:cNvPr id="27777" name="Image 71">
                <a:extLst>
                  <a:ext uri="{FF2B5EF4-FFF2-40B4-BE49-F238E27FC236}">
                    <a16:creationId xmlns:a16="http://schemas.microsoft.com/office/drawing/2014/main" xmlns="" id="{80457B22-19EB-4456-8F23-4DFF8D470A25}"/>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78" name="Image 72">
                <a:extLst>
                  <a:ext uri="{FF2B5EF4-FFF2-40B4-BE49-F238E27FC236}">
                    <a16:creationId xmlns:a16="http://schemas.microsoft.com/office/drawing/2014/main" xmlns="" id="{C33DF8BC-F9E7-4D7A-9F44-572A34302C95}"/>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3" name="Forme libre 69">
              <a:extLst>
                <a:ext uri="{FF2B5EF4-FFF2-40B4-BE49-F238E27FC236}">
                  <a16:creationId xmlns:a16="http://schemas.microsoft.com/office/drawing/2014/main" xmlns="" id="{65B67172-D129-47FB-A7B2-B2913A3B7BC5}"/>
                </a:ext>
              </a:extLst>
            </p:cNvPr>
            <p:cNvSpPr/>
            <p:nvPr/>
          </p:nvSpPr>
          <p:spPr>
            <a:xfrm>
              <a:off x="4421438" y="4572484"/>
              <a:ext cx="75981"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34" name="Rectangle 133">
              <a:extLst>
                <a:ext uri="{FF2B5EF4-FFF2-40B4-BE49-F238E27FC236}">
                  <a16:creationId xmlns:a16="http://schemas.microsoft.com/office/drawing/2014/main" xmlns="" id="{4E6285A1-877F-4989-B1D5-CF21DF344C08}"/>
                </a:ext>
              </a:extLst>
            </p:cNvPr>
            <p:cNvSpPr/>
            <p:nvPr/>
          </p:nvSpPr>
          <p:spPr>
            <a:xfrm>
              <a:off x="4481137" y="4602506"/>
              <a:ext cx="153771"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sp>
          <p:nvSpPr>
            <p:cNvPr id="27706" name="ZoneTexte 67">
              <a:extLst>
                <a:ext uri="{FF2B5EF4-FFF2-40B4-BE49-F238E27FC236}">
                  <a16:creationId xmlns:a16="http://schemas.microsoft.com/office/drawing/2014/main" xmlns="" id="{27B7267E-DAA6-4191-B093-32ACE8DAF5C5}"/>
                </a:ext>
              </a:extLst>
            </p:cNvPr>
            <p:cNvSpPr txBox="1">
              <a:spLocks noChangeArrowheads="1"/>
            </p:cNvSpPr>
            <p:nvPr/>
          </p:nvSpPr>
          <p:spPr bwMode="auto">
            <a:xfrm>
              <a:off x="3086091" y="3985683"/>
              <a:ext cx="661888" cy="60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pic>
          <p:nvPicPr>
            <p:cNvPr id="27707" name="Image 92">
              <a:extLst>
                <a:ext uri="{FF2B5EF4-FFF2-40B4-BE49-F238E27FC236}">
                  <a16:creationId xmlns:a16="http://schemas.microsoft.com/office/drawing/2014/main" xmlns="" id="{98B93930-AAEB-4454-AD42-9EA056D25427}"/>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30033" y="4790731"/>
              <a:ext cx="619776" cy="48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8" name="Image 93">
              <a:extLst>
                <a:ext uri="{FF2B5EF4-FFF2-40B4-BE49-F238E27FC236}">
                  <a16:creationId xmlns:a16="http://schemas.microsoft.com/office/drawing/2014/main" xmlns="" id="{0AB7C5F9-E4FD-496D-9838-1F5A1D330D78}"/>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88580" y="4843292"/>
              <a:ext cx="498113" cy="373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Forme libre 90">
              <a:extLst>
                <a:ext uri="{FF2B5EF4-FFF2-40B4-BE49-F238E27FC236}">
                  <a16:creationId xmlns:a16="http://schemas.microsoft.com/office/drawing/2014/main" xmlns="" id="{6F087F9C-FB29-4E4B-88A9-E3988105B50B}"/>
                </a:ext>
              </a:extLst>
            </p:cNvPr>
            <p:cNvSpPr/>
            <p:nvPr/>
          </p:nvSpPr>
          <p:spPr>
            <a:xfrm>
              <a:off x="1134359" y="5157919"/>
              <a:ext cx="75981"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39" name="Rectangle 138">
              <a:extLst>
                <a:ext uri="{FF2B5EF4-FFF2-40B4-BE49-F238E27FC236}">
                  <a16:creationId xmlns:a16="http://schemas.microsoft.com/office/drawing/2014/main" xmlns="" id="{1A00FAA1-AA5D-48E0-8701-C399995F7956}"/>
                </a:ext>
              </a:extLst>
            </p:cNvPr>
            <p:cNvSpPr/>
            <p:nvPr/>
          </p:nvSpPr>
          <p:spPr>
            <a:xfrm>
              <a:off x="1194059" y="5189817"/>
              <a:ext cx="153770"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pic>
          <p:nvPicPr>
            <p:cNvPr id="27711" name="Image 98">
              <a:extLst>
                <a:ext uri="{FF2B5EF4-FFF2-40B4-BE49-F238E27FC236}">
                  <a16:creationId xmlns:a16="http://schemas.microsoft.com/office/drawing/2014/main" xmlns="" id="{E1138483-4D33-4DB1-A764-C739375B8C39}"/>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38146" y="4790731"/>
              <a:ext cx="619776" cy="48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2" name="Image 99">
              <a:extLst>
                <a:ext uri="{FF2B5EF4-FFF2-40B4-BE49-F238E27FC236}">
                  <a16:creationId xmlns:a16="http://schemas.microsoft.com/office/drawing/2014/main" xmlns="" id="{40B2D245-17DA-40E7-A372-9C55098CD172}"/>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96693" y="4843292"/>
              <a:ext cx="498113" cy="373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 name="Forme libre 96">
              <a:extLst>
                <a:ext uri="{FF2B5EF4-FFF2-40B4-BE49-F238E27FC236}">
                  <a16:creationId xmlns:a16="http://schemas.microsoft.com/office/drawing/2014/main" xmlns="" id="{87C0BB70-FB70-4C12-8331-D33970B42285}"/>
                </a:ext>
              </a:extLst>
            </p:cNvPr>
            <p:cNvSpPr/>
            <p:nvPr/>
          </p:nvSpPr>
          <p:spPr>
            <a:xfrm>
              <a:off x="2042512" y="5157919"/>
              <a:ext cx="74172"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solidFill>
              <a:srgbClr val="FF0000"/>
            </a:solidFill>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43" name="Rectangle 142">
              <a:extLst>
                <a:ext uri="{FF2B5EF4-FFF2-40B4-BE49-F238E27FC236}">
                  <a16:creationId xmlns:a16="http://schemas.microsoft.com/office/drawing/2014/main" xmlns="" id="{56833A29-2E7B-42BB-827A-643D7CD6EA3D}"/>
                </a:ext>
              </a:extLst>
            </p:cNvPr>
            <p:cNvSpPr/>
            <p:nvPr/>
          </p:nvSpPr>
          <p:spPr>
            <a:xfrm>
              <a:off x="2102212" y="5189817"/>
              <a:ext cx="153770"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pic>
          <p:nvPicPr>
            <p:cNvPr id="27715" name="Image 104">
              <a:extLst>
                <a:ext uri="{FF2B5EF4-FFF2-40B4-BE49-F238E27FC236}">
                  <a16:creationId xmlns:a16="http://schemas.microsoft.com/office/drawing/2014/main" xmlns="" id="{E3852BAA-762A-4851-910E-0D4E20E54A2D}"/>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46259" y="4790731"/>
              <a:ext cx="619776" cy="48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6" name="Image 105">
              <a:extLst>
                <a:ext uri="{FF2B5EF4-FFF2-40B4-BE49-F238E27FC236}">
                  <a16:creationId xmlns:a16="http://schemas.microsoft.com/office/drawing/2014/main" xmlns="" id="{1D60FA4A-47F9-4F04-9964-A3D18E5F3D1A}"/>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04806" y="4843292"/>
              <a:ext cx="498113" cy="373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 name="Forme libre 102">
              <a:extLst>
                <a:ext uri="{FF2B5EF4-FFF2-40B4-BE49-F238E27FC236}">
                  <a16:creationId xmlns:a16="http://schemas.microsoft.com/office/drawing/2014/main" xmlns="" id="{AF8A8DC4-0F8B-45BC-A49E-BA145059B8AF}"/>
                </a:ext>
              </a:extLst>
            </p:cNvPr>
            <p:cNvSpPr/>
            <p:nvPr/>
          </p:nvSpPr>
          <p:spPr>
            <a:xfrm>
              <a:off x="2950665" y="5157919"/>
              <a:ext cx="74172"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47" name="Rectangle 146">
              <a:extLst>
                <a:ext uri="{FF2B5EF4-FFF2-40B4-BE49-F238E27FC236}">
                  <a16:creationId xmlns:a16="http://schemas.microsoft.com/office/drawing/2014/main" xmlns="" id="{6FB1EDB6-CC47-429D-97FA-C695DC87E2BA}"/>
                </a:ext>
              </a:extLst>
            </p:cNvPr>
            <p:cNvSpPr/>
            <p:nvPr/>
          </p:nvSpPr>
          <p:spPr>
            <a:xfrm>
              <a:off x="3010365" y="5189817"/>
              <a:ext cx="153770"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pic>
          <p:nvPicPr>
            <p:cNvPr id="27719" name="Image 110">
              <a:extLst>
                <a:ext uri="{FF2B5EF4-FFF2-40B4-BE49-F238E27FC236}">
                  <a16:creationId xmlns:a16="http://schemas.microsoft.com/office/drawing/2014/main" xmlns="" id="{F7608AB1-16A4-472F-BCB1-81F6DBE82186}"/>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817125" y="4790731"/>
              <a:ext cx="619776" cy="48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0" name="Image 111">
              <a:extLst>
                <a:ext uri="{FF2B5EF4-FFF2-40B4-BE49-F238E27FC236}">
                  <a16:creationId xmlns:a16="http://schemas.microsoft.com/office/drawing/2014/main" xmlns="" id="{68C8F28D-BF9B-47CE-84A9-833153686A02}"/>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875672" y="4843292"/>
              <a:ext cx="498113" cy="373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0" name="Forme libre 108">
              <a:extLst>
                <a:ext uri="{FF2B5EF4-FFF2-40B4-BE49-F238E27FC236}">
                  <a16:creationId xmlns:a16="http://schemas.microsoft.com/office/drawing/2014/main" xmlns="" id="{F51619EB-27A2-4FA2-B877-B7FC96998417}"/>
                </a:ext>
              </a:extLst>
            </p:cNvPr>
            <p:cNvSpPr/>
            <p:nvPr/>
          </p:nvSpPr>
          <p:spPr>
            <a:xfrm>
              <a:off x="4421438" y="5157919"/>
              <a:ext cx="75981" cy="63797"/>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51" name="Rectangle 150">
              <a:extLst>
                <a:ext uri="{FF2B5EF4-FFF2-40B4-BE49-F238E27FC236}">
                  <a16:creationId xmlns:a16="http://schemas.microsoft.com/office/drawing/2014/main" xmlns="" id="{AE1254DE-E2F6-496A-AF60-888FB6EC4D18}"/>
                </a:ext>
              </a:extLst>
            </p:cNvPr>
            <p:cNvSpPr/>
            <p:nvPr/>
          </p:nvSpPr>
          <p:spPr>
            <a:xfrm>
              <a:off x="4481137" y="5189817"/>
              <a:ext cx="153771" cy="5441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sp>
          <p:nvSpPr>
            <p:cNvPr id="27723" name="ZoneTexte 112">
              <a:extLst>
                <a:ext uri="{FF2B5EF4-FFF2-40B4-BE49-F238E27FC236}">
                  <a16:creationId xmlns:a16="http://schemas.microsoft.com/office/drawing/2014/main" xmlns="" id="{D8991C23-79EC-431A-9024-A2AC45DC37BC}"/>
                </a:ext>
              </a:extLst>
            </p:cNvPr>
            <p:cNvSpPr txBox="1">
              <a:spLocks noChangeArrowheads="1"/>
            </p:cNvSpPr>
            <p:nvPr/>
          </p:nvSpPr>
          <p:spPr bwMode="auto">
            <a:xfrm>
              <a:off x="3086090" y="4571836"/>
              <a:ext cx="661888" cy="60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sp>
          <p:nvSpPr>
            <p:cNvPr id="27724" name="ZoneTexte 113">
              <a:extLst>
                <a:ext uri="{FF2B5EF4-FFF2-40B4-BE49-F238E27FC236}">
                  <a16:creationId xmlns:a16="http://schemas.microsoft.com/office/drawing/2014/main" xmlns="" id="{CAAE6715-7093-49E0-8AE0-70609D839FDB}"/>
                </a:ext>
              </a:extLst>
            </p:cNvPr>
            <p:cNvSpPr txBox="1">
              <a:spLocks noChangeArrowheads="1"/>
            </p:cNvSpPr>
            <p:nvPr/>
          </p:nvSpPr>
          <p:spPr bwMode="auto">
            <a:xfrm rot="5400000">
              <a:off x="634143" y="5313674"/>
              <a:ext cx="677414" cy="595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sp>
          <p:nvSpPr>
            <p:cNvPr id="27725" name="ZoneTexte 114">
              <a:extLst>
                <a:ext uri="{FF2B5EF4-FFF2-40B4-BE49-F238E27FC236}">
                  <a16:creationId xmlns:a16="http://schemas.microsoft.com/office/drawing/2014/main" xmlns="" id="{65B59443-3F11-44B0-9544-972B62FA9ABD}"/>
                </a:ext>
              </a:extLst>
            </p:cNvPr>
            <p:cNvSpPr txBox="1">
              <a:spLocks noChangeArrowheads="1"/>
            </p:cNvSpPr>
            <p:nvPr/>
          </p:nvSpPr>
          <p:spPr bwMode="auto">
            <a:xfrm rot="5400000">
              <a:off x="1556593" y="5313674"/>
              <a:ext cx="677414" cy="595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sp>
          <p:nvSpPr>
            <p:cNvPr id="27726" name="ZoneTexte 115">
              <a:extLst>
                <a:ext uri="{FF2B5EF4-FFF2-40B4-BE49-F238E27FC236}">
                  <a16:creationId xmlns:a16="http://schemas.microsoft.com/office/drawing/2014/main" xmlns="" id="{DA3CAC51-FB62-41CA-983F-0C77925913BE}"/>
                </a:ext>
              </a:extLst>
            </p:cNvPr>
            <p:cNvSpPr txBox="1">
              <a:spLocks noChangeArrowheads="1"/>
            </p:cNvSpPr>
            <p:nvPr/>
          </p:nvSpPr>
          <p:spPr bwMode="auto">
            <a:xfrm rot="5400000">
              <a:off x="2471722" y="5313674"/>
              <a:ext cx="677414" cy="595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sp>
          <p:nvSpPr>
            <p:cNvPr id="27727" name="ZoneTexte 116">
              <a:extLst>
                <a:ext uri="{FF2B5EF4-FFF2-40B4-BE49-F238E27FC236}">
                  <a16:creationId xmlns:a16="http://schemas.microsoft.com/office/drawing/2014/main" xmlns="" id="{B05D18BA-8B11-425A-A06F-4DEBF444CEAD}"/>
                </a:ext>
              </a:extLst>
            </p:cNvPr>
            <p:cNvSpPr txBox="1">
              <a:spLocks noChangeArrowheads="1"/>
            </p:cNvSpPr>
            <p:nvPr/>
          </p:nvSpPr>
          <p:spPr bwMode="auto">
            <a:xfrm rot="5400000">
              <a:off x="3946573" y="5313674"/>
              <a:ext cx="677414" cy="595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grpSp>
          <p:nvGrpSpPr>
            <p:cNvPr id="27728" name="Grouper 138">
              <a:extLst>
                <a:ext uri="{FF2B5EF4-FFF2-40B4-BE49-F238E27FC236}">
                  <a16:creationId xmlns:a16="http://schemas.microsoft.com/office/drawing/2014/main" xmlns="" id="{C3F9B69C-89D6-42C7-BEA5-DF8136BEBA61}"/>
                </a:ext>
              </a:extLst>
            </p:cNvPr>
            <p:cNvGrpSpPr>
              <a:grpSpLocks/>
            </p:cNvGrpSpPr>
            <p:nvPr/>
          </p:nvGrpSpPr>
          <p:grpSpPr bwMode="auto">
            <a:xfrm>
              <a:off x="530033" y="5997681"/>
              <a:ext cx="619776" cy="482086"/>
              <a:chOff x="6182193" y="2337906"/>
              <a:chExt cx="2627110" cy="1739277"/>
            </a:xfrm>
          </p:grpSpPr>
          <p:pic>
            <p:nvPicPr>
              <p:cNvPr id="27775" name="Image 141">
                <a:extLst>
                  <a:ext uri="{FF2B5EF4-FFF2-40B4-BE49-F238E27FC236}">
                    <a16:creationId xmlns:a16="http://schemas.microsoft.com/office/drawing/2014/main" xmlns="" id="{CAC957B3-FD54-471E-9019-071656BEE92D}"/>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76" name="Image 142">
                <a:extLst>
                  <a:ext uri="{FF2B5EF4-FFF2-40B4-BE49-F238E27FC236}">
                    <a16:creationId xmlns:a16="http://schemas.microsoft.com/office/drawing/2014/main" xmlns="" id="{909D1BA4-C896-42F3-8F8C-FA90AD49F6B3}"/>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8" name="Forme libre 139">
              <a:extLst>
                <a:ext uri="{FF2B5EF4-FFF2-40B4-BE49-F238E27FC236}">
                  <a16:creationId xmlns:a16="http://schemas.microsoft.com/office/drawing/2014/main" xmlns="" id="{8115F5EC-E105-47A1-B82D-35B029712D16}"/>
                </a:ext>
              </a:extLst>
            </p:cNvPr>
            <p:cNvSpPr/>
            <p:nvPr/>
          </p:nvSpPr>
          <p:spPr>
            <a:xfrm>
              <a:off x="1134359" y="6364439"/>
              <a:ext cx="75981" cy="65674"/>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59" name="Rectangle 158">
              <a:extLst>
                <a:ext uri="{FF2B5EF4-FFF2-40B4-BE49-F238E27FC236}">
                  <a16:creationId xmlns:a16="http://schemas.microsoft.com/office/drawing/2014/main" xmlns="" id="{F2817FD6-4B5A-48F9-8BDB-9F8518CFECD1}"/>
                </a:ext>
              </a:extLst>
            </p:cNvPr>
            <p:cNvSpPr/>
            <p:nvPr/>
          </p:nvSpPr>
          <p:spPr>
            <a:xfrm>
              <a:off x="1194059" y="6396339"/>
              <a:ext cx="153770"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731" name="Grouper 133">
              <a:extLst>
                <a:ext uri="{FF2B5EF4-FFF2-40B4-BE49-F238E27FC236}">
                  <a16:creationId xmlns:a16="http://schemas.microsoft.com/office/drawing/2014/main" xmlns="" id="{DA14E5FA-63F9-4BAD-B5B9-C6FC87953F81}"/>
                </a:ext>
              </a:extLst>
            </p:cNvPr>
            <p:cNvGrpSpPr>
              <a:grpSpLocks/>
            </p:cNvGrpSpPr>
            <p:nvPr/>
          </p:nvGrpSpPr>
          <p:grpSpPr bwMode="auto">
            <a:xfrm>
              <a:off x="1438146" y="5997681"/>
              <a:ext cx="619776" cy="482086"/>
              <a:chOff x="6182193" y="2337906"/>
              <a:chExt cx="2627110" cy="1739277"/>
            </a:xfrm>
          </p:grpSpPr>
          <p:pic>
            <p:nvPicPr>
              <p:cNvPr id="27773" name="Image 136">
                <a:extLst>
                  <a:ext uri="{FF2B5EF4-FFF2-40B4-BE49-F238E27FC236}">
                    <a16:creationId xmlns:a16="http://schemas.microsoft.com/office/drawing/2014/main" xmlns="" id="{4886511A-860D-4CB0-934A-16206EED76A8}"/>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74" name="Image 137">
                <a:extLst>
                  <a:ext uri="{FF2B5EF4-FFF2-40B4-BE49-F238E27FC236}">
                    <a16:creationId xmlns:a16="http://schemas.microsoft.com/office/drawing/2014/main" xmlns="" id="{8E9D3588-593C-4C04-93B7-D0BD058ED5B1}"/>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1" name="Forme libre 134">
              <a:extLst>
                <a:ext uri="{FF2B5EF4-FFF2-40B4-BE49-F238E27FC236}">
                  <a16:creationId xmlns:a16="http://schemas.microsoft.com/office/drawing/2014/main" xmlns="" id="{31C75536-0FC0-4D5C-8B90-FF5C2C6064FA}"/>
                </a:ext>
              </a:extLst>
            </p:cNvPr>
            <p:cNvSpPr/>
            <p:nvPr/>
          </p:nvSpPr>
          <p:spPr>
            <a:xfrm>
              <a:off x="2042512" y="6364439"/>
              <a:ext cx="74172" cy="65674"/>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solidFill>
              <a:srgbClr val="FF0000"/>
            </a:solidFill>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62" name="Rectangle 161">
              <a:extLst>
                <a:ext uri="{FF2B5EF4-FFF2-40B4-BE49-F238E27FC236}">
                  <a16:creationId xmlns:a16="http://schemas.microsoft.com/office/drawing/2014/main" xmlns="" id="{9FB7DD8B-CA45-4475-97F1-A1B6AEE6A205}"/>
                </a:ext>
              </a:extLst>
            </p:cNvPr>
            <p:cNvSpPr/>
            <p:nvPr/>
          </p:nvSpPr>
          <p:spPr>
            <a:xfrm>
              <a:off x="2102212" y="6396339"/>
              <a:ext cx="153770"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734" name="Grouper 128">
              <a:extLst>
                <a:ext uri="{FF2B5EF4-FFF2-40B4-BE49-F238E27FC236}">
                  <a16:creationId xmlns:a16="http://schemas.microsoft.com/office/drawing/2014/main" xmlns="" id="{3DBAC9F9-3BC0-456D-A016-542E48B7ED3F}"/>
                </a:ext>
              </a:extLst>
            </p:cNvPr>
            <p:cNvGrpSpPr>
              <a:grpSpLocks/>
            </p:cNvGrpSpPr>
            <p:nvPr/>
          </p:nvGrpSpPr>
          <p:grpSpPr bwMode="auto">
            <a:xfrm>
              <a:off x="2346259" y="5997681"/>
              <a:ext cx="619776" cy="482086"/>
              <a:chOff x="6182193" y="2337906"/>
              <a:chExt cx="2627110" cy="1739277"/>
            </a:xfrm>
          </p:grpSpPr>
          <p:pic>
            <p:nvPicPr>
              <p:cNvPr id="27771" name="Image 131">
                <a:extLst>
                  <a:ext uri="{FF2B5EF4-FFF2-40B4-BE49-F238E27FC236}">
                    <a16:creationId xmlns:a16="http://schemas.microsoft.com/office/drawing/2014/main" xmlns="" id="{C41DF0C7-616D-4AAC-918E-9D625BA7F7BC}"/>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72" name="Image 132">
                <a:extLst>
                  <a:ext uri="{FF2B5EF4-FFF2-40B4-BE49-F238E27FC236}">
                    <a16:creationId xmlns:a16="http://schemas.microsoft.com/office/drawing/2014/main" xmlns="" id="{2C6F6E35-20EA-4511-850A-A673F066589E}"/>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4" name="Forme libre 129">
              <a:extLst>
                <a:ext uri="{FF2B5EF4-FFF2-40B4-BE49-F238E27FC236}">
                  <a16:creationId xmlns:a16="http://schemas.microsoft.com/office/drawing/2014/main" xmlns="" id="{76D03A8A-AC66-41B2-B71D-B808013D69A7}"/>
                </a:ext>
              </a:extLst>
            </p:cNvPr>
            <p:cNvSpPr/>
            <p:nvPr/>
          </p:nvSpPr>
          <p:spPr>
            <a:xfrm>
              <a:off x="2950665" y="6364439"/>
              <a:ext cx="74172" cy="65674"/>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65" name="Rectangle 164">
              <a:extLst>
                <a:ext uri="{FF2B5EF4-FFF2-40B4-BE49-F238E27FC236}">
                  <a16:creationId xmlns:a16="http://schemas.microsoft.com/office/drawing/2014/main" xmlns="" id="{6915652C-3BFC-460E-97DE-81156307D132}"/>
                </a:ext>
              </a:extLst>
            </p:cNvPr>
            <p:cNvSpPr/>
            <p:nvPr/>
          </p:nvSpPr>
          <p:spPr>
            <a:xfrm>
              <a:off x="3010365" y="6396339"/>
              <a:ext cx="153770"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grpSp>
          <p:nvGrpSpPr>
            <p:cNvPr id="27737" name="Grouper 123">
              <a:extLst>
                <a:ext uri="{FF2B5EF4-FFF2-40B4-BE49-F238E27FC236}">
                  <a16:creationId xmlns:a16="http://schemas.microsoft.com/office/drawing/2014/main" xmlns="" id="{86729C15-37F8-450C-9DE7-3B843940FCCB}"/>
                </a:ext>
              </a:extLst>
            </p:cNvPr>
            <p:cNvGrpSpPr>
              <a:grpSpLocks/>
            </p:cNvGrpSpPr>
            <p:nvPr/>
          </p:nvGrpSpPr>
          <p:grpSpPr bwMode="auto">
            <a:xfrm>
              <a:off x="3817125" y="5997681"/>
              <a:ext cx="619776" cy="482086"/>
              <a:chOff x="6182193" y="2337906"/>
              <a:chExt cx="2627110" cy="1739277"/>
            </a:xfrm>
          </p:grpSpPr>
          <p:pic>
            <p:nvPicPr>
              <p:cNvPr id="27769" name="Image 126">
                <a:extLst>
                  <a:ext uri="{FF2B5EF4-FFF2-40B4-BE49-F238E27FC236}">
                    <a16:creationId xmlns:a16="http://schemas.microsoft.com/office/drawing/2014/main" xmlns="" id="{C015CCFB-CC79-44CB-8026-DBB4D178EB33}"/>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182193" y="2337906"/>
                <a:ext cx="2627110" cy="173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70" name="Image 127">
                <a:extLst>
                  <a:ext uri="{FF2B5EF4-FFF2-40B4-BE49-F238E27FC236}">
                    <a16:creationId xmlns:a16="http://schemas.microsoft.com/office/drawing/2014/main" xmlns="" id="{C1A56C61-A4B4-4E75-B17F-58CBBA99214E}"/>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30363" y="2527538"/>
                <a:ext cx="2111404" cy="134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7" name="Forme libre 124">
              <a:extLst>
                <a:ext uri="{FF2B5EF4-FFF2-40B4-BE49-F238E27FC236}">
                  <a16:creationId xmlns:a16="http://schemas.microsoft.com/office/drawing/2014/main" xmlns="" id="{6B278B38-7B6F-47DE-ABE1-DC4ED5F74868}"/>
                </a:ext>
              </a:extLst>
            </p:cNvPr>
            <p:cNvSpPr/>
            <p:nvPr/>
          </p:nvSpPr>
          <p:spPr>
            <a:xfrm>
              <a:off x="4421438" y="6364439"/>
              <a:ext cx="75981" cy="65674"/>
            </a:xfrm>
            <a:custGeom>
              <a:avLst/>
              <a:gdLst>
                <a:gd name="connsiteX0" fmla="*/ 0 w 306860"/>
                <a:gd name="connsiteY0" fmla="*/ 18043 h 219443"/>
                <a:gd name="connsiteX1" fmla="*/ 187526 w 306860"/>
                <a:gd name="connsiteY1" fmla="*/ 18043 h 219443"/>
                <a:gd name="connsiteX2" fmla="*/ 230145 w 306860"/>
                <a:gd name="connsiteY2" fmla="*/ 205554 h 219443"/>
                <a:gd name="connsiteX3" fmla="*/ 306860 w 306860"/>
                <a:gd name="connsiteY3" fmla="*/ 205554 h 219443"/>
                <a:gd name="connsiteX0" fmla="*/ 0 w 392099"/>
                <a:gd name="connsiteY0" fmla="*/ 10592 h 229038"/>
                <a:gd name="connsiteX1" fmla="*/ 272765 w 392099"/>
                <a:gd name="connsiteY1" fmla="*/ 27638 h 229038"/>
                <a:gd name="connsiteX2" fmla="*/ 315384 w 392099"/>
                <a:gd name="connsiteY2" fmla="*/ 215149 h 229038"/>
                <a:gd name="connsiteX3" fmla="*/ 392099 w 392099"/>
                <a:gd name="connsiteY3" fmla="*/ 215149 h 229038"/>
                <a:gd name="connsiteX0" fmla="*/ 0 w 655159"/>
                <a:gd name="connsiteY0" fmla="*/ 10592 h 232264"/>
                <a:gd name="connsiteX1" fmla="*/ 272765 w 655159"/>
                <a:gd name="connsiteY1" fmla="*/ 27638 h 232264"/>
                <a:gd name="connsiteX2" fmla="*/ 315384 w 655159"/>
                <a:gd name="connsiteY2" fmla="*/ 215149 h 232264"/>
                <a:gd name="connsiteX3" fmla="*/ 655159 w 655159"/>
                <a:gd name="connsiteY3" fmla="*/ 223672 h 232264"/>
              </a:gdLst>
              <a:ahLst/>
              <a:cxnLst>
                <a:cxn ang="0">
                  <a:pos x="connsiteX0" y="connsiteY0"/>
                </a:cxn>
                <a:cxn ang="0">
                  <a:pos x="connsiteX1" y="connsiteY1"/>
                </a:cxn>
                <a:cxn ang="0">
                  <a:pos x="connsiteX2" y="connsiteY2"/>
                </a:cxn>
                <a:cxn ang="0">
                  <a:pos x="connsiteX3" y="connsiteY3"/>
                </a:cxn>
              </a:cxnLst>
              <a:rect l="l" t="t" r="r" b="b"/>
              <a:pathLst>
                <a:path w="655159" h="232264">
                  <a:moveTo>
                    <a:pt x="0" y="10592"/>
                  </a:moveTo>
                  <a:cubicBezTo>
                    <a:pt x="74584" y="-5034"/>
                    <a:pt x="220201" y="-6455"/>
                    <a:pt x="272765" y="27638"/>
                  </a:cubicBezTo>
                  <a:cubicBezTo>
                    <a:pt x="325329" y="61731"/>
                    <a:pt x="251652" y="182477"/>
                    <a:pt x="315384" y="215149"/>
                  </a:cubicBezTo>
                  <a:cubicBezTo>
                    <a:pt x="379116" y="247821"/>
                    <a:pt x="655159" y="223672"/>
                    <a:pt x="655159" y="223672"/>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lIns="80330" tIns="40165" rIns="80330" bIns="40165" anchor="ctr"/>
            <a:lstStyle/>
            <a:p>
              <a:pPr algn="ctr">
                <a:buFont typeface="Times New Roman" pitchFamily="16" charset="0"/>
                <a:buNone/>
                <a:defRPr/>
              </a:pPr>
              <a:endParaRPr lang="en-US" dirty="0"/>
            </a:p>
          </p:txBody>
        </p:sp>
        <p:sp>
          <p:nvSpPr>
            <p:cNvPr id="168" name="Rectangle 167">
              <a:extLst>
                <a:ext uri="{FF2B5EF4-FFF2-40B4-BE49-F238E27FC236}">
                  <a16:creationId xmlns:a16="http://schemas.microsoft.com/office/drawing/2014/main" xmlns="" id="{F078EF01-015E-416C-87D1-D071CB3E62AD}"/>
                </a:ext>
              </a:extLst>
            </p:cNvPr>
            <p:cNvSpPr/>
            <p:nvPr/>
          </p:nvSpPr>
          <p:spPr>
            <a:xfrm>
              <a:off x="4481137" y="6396339"/>
              <a:ext cx="153771" cy="5629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80330" tIns="40165" rIns="80330" bIns="40165" anchor="ctr"/>
            <a:lstStyle/>
            <a:p>
              <a:pPr algn="ctr">
                <a:buFont typeface="Times New Roman" pitchFamily="16" charset="0"/>
                <a:buNone/>
                <a:defRPr/>
              </a:pPr>
              <a:endParaRPr lang="en-US" dirty="0"/>
            </a:p>
          </p:txBody>
        </p:sp>
        <p:sp>
          <p:nvSpPr>
            <p:cNvPr id="27740" name="ZoneTexte 122">
              <a:extLst>
                <a:ext uri="{FF2B5EF4-FFF2-40B4-BE49-F238E27FC236}">
                  <a16:creationId xmlns:a16="http://schemas.microsoft.com/office/drawing/2014/main" xmlns="" id="{FB080BEE-F429-4DC2-BA62-9B821134F928}"/>
                </a:ext>
              </a:extLst>
            </p:cNvPr>
            <p:cNvSpPr txBox="1">
              <a:spLocks noChangeArrowheads="1"/>
            </p:cNvSpPr>
            <p:nvPr/>
          </p:nvSpPr>
          <p:spPr bwMode="auto">
            <a:xfrm>
              <a:off x="3086091" y="5778787"/>
              <a:ext cx="661888" cy="60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0"/>
            <a:lstStyle/>
            <a:p>
              <a:r>
                <a:rPr lang="en-US" altLang="en-US" sz="8400" baseline="30000"/>
                <a:t>…</a:t>
              </a:r>
            </a:p>
          </p:txBody>
        </p:sp>
        <p:pic>
          <p:nvPicPr>
            <p:cNvPr id="27741" name="Image 143">
              <a:extLst>
                <a:ext uri="{FF2B5EF4-FFF2-40B4-BE49-F238E27FC236}">
                  <a16:creationId xmlns:a16="http://schemas.microsoft.com/office/drawing/2014/main" xmlns="" id="{3219EB0E-8126-4E0A-9210-2E6E92D64C90}"/>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234195">
              <a:off x="1628176" y="3206806"/>
              <a:ext cx="361663" cy="35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2" name="Image 144">
              <a:extLst>
                <a:ext uri="{FF2B5EF4-FFF2-40B4-BE49-F238E27FC236}">
                  <a16:creationId xmlns:a16="http://schemas.microsoft.com/office/drawing/2014/main" xmlns="" id="{6820F63D-9121-484D-B651-6AFAF931358F}"/>
                </a:ext>
              </a:extLst>
            </p:cNvPr>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915827">
              <a:off x="2524194" y="3209050"/>
              <a:ext cx="353375" cy="36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3" name="Image 145">
              <a:extLst>
                <a:ext uri="{FF2B5EF4-FFF2-40B4-BE49-F238E27FC236}">
                  <a16:creationId xmlns:a16="http://schemas.microsoft.com/office/drawing/2014/main" xmlns="" id="{A76454BB-BC39-4BE5-ABC8-2D03ED43EFE3}"/>
                </a:ext>
              </a:extLst>
            </p:cNvPr>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513593">
              <a:off x="3889352" y="3184914"/>
              <a:ext cx="353375" cy="36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3" name="Connecteur droit 146">
              <a:extLst>
                <a:ext uri="{FF2B5EF4-FFF2-40B4-BE49-F238E27FC236}">
                  <a16:creationId xmlns:a16="http://schemas.microsoft.com/office/drawing/2014/main" xmlns="" id="{F471E072-7236-4F80-B6EC-5A2F4A2DF695}"/>
                </a:ext>
              </a:extLst>
            </p:cNvPr>
            <p:cNvCxnSpPr/>
            <p:nvPr/>
          </p:nvCxnSpPr>
          <p:spPr>
            <a:xfrm flipV="1">
              <a:off x="4634909" y="3784398"/>
              <a:ext cx="976897" cy="1048904"/>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74" name="Connecteur droit 147">
              <a:extLst>
                <a:ext uri="{FF2B5EF4-FFF2-40B4-BE49-F238E27FC236}">
                  <a16:creationId xmlns:a16="http://schemas.microsoft.com/office/drawing/2014/main" xmlns="" id="{48A8D055-FB88-4CDA-BE7E-CCBB6105EAC7}"/>
                </a:ext>
              </a:extLst>
            </p:cNvPr>
            <p:cNvCxnSpPr/>
            <p:nvPr/>
          </p:nvCxnSpPr>
          <p:spPr>
            <a:xfrm>
              <a:off x="4669280" y="5253614"/>
              <a:ext cx="890062" cy="18764"/>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7746" name="ZoneTexte 148">
              <a:extLst>
                <a:ext uri="{FF2B5EF4-FFF2-40B4-BE49-F238E27FC236}">
                  <a16:creationId xmlns:a16="http://schemas.microsoft.com/office/drawing/2014/main" xmlns="" id="{92232F42-02B4-41EE-8F99-912079A5D009}"/>
                </a:ext>
              </a:extLst>
            </p:cNvPr>
            <p:cNvSpPr txBox="1">
              <a:spLocks noChangeArrowheads="1"/>
            </p:cNvSpPr>
            <p:nvPr/>
          </p:nvSpPr>
          <p:spPr bwMode="auto">
            <a:xfrm>
              <a:off x="6258616" y="5299953"/>
              <a:ext cx="606848"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100" b="1"/>
                <a:t>Tablet</a:t>
              </a:r>
            </a:p>
          </p:txBody>
        </p:sp>
        <p:sp>
          <p:nvSpPr>
            <p:cNvPr id="27747" name="ZoneTexte 149">
              <a:extLst>
                <a:ext uri="{FF2B5EF4-FFF2-40B4-BE49-F238E27FC236}">
                  <a16:creationId xmlns:a16="http://schemas.microsoft.com/office/drawing/2014/main" xmlns="" id="{7FC918F1-3575-4CE9-BDFD-3A92EFADBA7B}"/>
                </a:ext>
              </a:extLst>
            </p:cNvPr>
            <p:cNvSpPr txBox="1">
              <a:spLocks noChangeArrowheads="1"/>
            </p:cNvSpPr>
            <p:nvPr/>
          </p:nvSpPr>
          <p:spPr bwMode="auto">
            <a:xfrm>
              <a:off x="8037466" y="5265439"/>
              <a:ext cx="594061"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100" b="1"/>
                <a:t>Token</a:t>
              </a:r>
            </a:p>
          </p:txBody>
        </p:sp>
        <p:sp>
          <p:nvSpPr>
            <p:cNvPr id="27748" name="ZoneTexte 150">
              <a:extLst>
                <a:ext uri="{FF2B5EF4-FFF2-40B4-BE49-F238E27FC236}">
                  <a16:creationId xmlns:a16="http://schemas.microsoft.com/office/drawing/2014/main" xmlns="" id="{FDFCAF24-4BF1-41EB-899A-BF047FF8B7AD}"/>
                </a:ext>
              </a:extLst>
            </p:cNvPr>
            <p:cNvSpPr txBox="1">
              <a:spLocks noChangeArrowheads="1"/>
            </p:cNvSpPr>
            <p:nvPr/>
          </p:nvSpPr>
          <p:spPr bwMode="auto">
            <a:xfrm>
              <a:off x="5855311" y="2412789"/>
              <a:ext cx="1414265"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100" b="1"/>
                <a:t>Docks for charging</a:t>
              </a:r>
            </a:p>
          </p:txBody>
        </p:sp>
        <p:sp>
          <p:nvSpPr>
            <p:cNvPr id="27749" name="ZoneTexte 151">
              <a:extLst>
                <a:ext uri="{FF2B5EF4-FFF2-40B4-BE49-F238E27FC236}">
                  <a16:creationId xmlns:a16="http://schemas.microsoft.com/office/drawing/2014/main" xmlns="" id="{35A038FA-D572-472D-ABED-AB7C92E28B31}"/>
                </a:ext>
              </a:extLst>
            </p:cNvPr>
            <p:cNvSpPr txBox="1">
              <a:spLocks noChangeArrowheads="1"/>
            </p:cNvSpPr>
            <p:nvPr/>
          </p:nvSpPr>
          <p:spPr bwMode="auto">
            <a:xfrm>
              <a:off x="3101724" y="2296913"/>
              <a:ext cx="1010556"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100" b="1"/>
                <a:t>WIFI routers</a:t>
              </a:r>
            </a:p>
          </p:txBody>
        </p:sp>
        <p:sp>
          <p:nvSpPr>
            <p:cNvPr id="27750" name="ZoneTexte 152">
              <a:extLst>
                <a:ext uri="{FF2B5EF4-FFF2-40B4-BE49-F238E27FC236}">
                  <a16:creationId xmlns:a16="http://schemas.microsoft.com/office/drawing/2014/main" xmlns="" id="{F0573E7A-F18E-4CC7-A7E5-7D7CA694BA45}"/>
                </a:ext>
              </a:extLst>
            </p:cNvPr>
            <p:cNvSpPr txBox="1">
              <a:spLocks noChangeArrowheads="1"/>
            </p:cNvSpPr>
            <p:nvPr/>
          </p:nvSpPr>
          <p:spPr bwMode="auto">
            <a:xfrm>
              <a:off x="418344" y="2310642"/>
              <a:ext cx="1704716"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pPr algn="ctr"/>
              <a:r>
                <a:rPr lang="en-US" altLang="en-US" sz="1100" b="1"/>
                <a:t>Server/administration </a:t>
              </a:r>
            </a:p>
          </p:txBody>
        </p:sp>
        <p:sp>
          <p:nvSpPr>
            <p:cNvPr id="27751" name="ZoneTexte 153">
              <a:extLst>
                <a:ext uri="{FF2B5EF4-FFF2-40B4-BE49-F238E27FC236}">
                  <a16:creationId xmlns:a16="http://schemas.microsoft.com/office/drawing/2014/main" xmlns="" id="{E5BC16D3-BA54-4F9C-999F-1FCE30B9E258}"/>
                </a:ext>
              </a:extLst>
            </p:cNvPr>
            <p:cNvSpPr txBox="1">
              <a:spLocks noChangeArrowheads="1"/>
            </p:cNvSpPr>
            <p:nvPr/>
          </p:nvSpPr>
          <p:spPr bwMode="auto">
            <a:xfrm>
              <a:off x="1276935" y="6511843"/>
              <a:ext cx="2205241"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100" b="1"/>
                <a:t>Tablets during the experiment</a:t>
              </a:r>
            </a:p>
          </p:txBody>
        </p:sp>
        <p:sp>
          <p:nvSpPr>
            <p:cNvPr id="27752" name="ZoneTexte 154">
              <a:extLst>
                <a:ext uri="{FF2B5EF4-FFF2-40B4-BE49-F238E27FC236}">
                  <a16:creationId xmlns:a16="http://schemas.microsoft.com/office/drawing/2014/main" xmlns="" id="{84E2DB64-5C77-457E-83DF-2F3202220E67}"/>
                </a:ext>
              </a:extLst>
            </p:cNvPr>
            <p:cNvSpPr txBox="1">
              <a:spLocks noChangeArrowheads="1"/>
            </p:cNvSpPr>
            <p:nvPr/>
          </p:nvSpPr>
          <p:spPr bwMode="auto">
            <a:xfrm>
              <a:off x="5462152" y="2575169"/>
              <a:ext cx="1845375" cy="29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100"/>
                <a:t>(Before experimentation)</a:t>
              </a:r>
            </a:p>
          </p:txBody>
        </p:sp>
        <p:pic>
          <p:nvPicPr>
            <p:cNvPr id="27753" name="Image 155">
              <a:extLst>
                <a:ext uri="{FF2B5EF4-FFF2-40B4-BE49-F238E27FC236}">
                  <a16:creationId xmlns:a16="http://schemas.microsoft.com/office/drawing/2014/main" xmlns="" id="{903AA6AC-B0EE-42D5-B557-B38A9510F041}"/>
                </a:ext>
              </a:extLst>
            </p:cNvPr>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0477338">
              <a:off x="2772614" y="2342533"/>
              <a:ext cx="353375" cy="36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4" name="Image 156">
              <a:extLst>
                <a:ext uri="{FF2B5EF4-FFF2-40B4-BE49-F238E27FC236}">
                  <a16:creationId xmlns:a16="http://schemas.microsoft.com/office/drawing/2014/main" xmlns="" id="{21BB379C-C308-4A9A-8050-75FE60D0EF01}"/>
                </a:ext>
              </a:extLst>
            </p:cNvPr>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0122863">
              <a:off x="4251068" y="2394339"/>
              <a:ext cx="353375" cy="36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84" name="Connecteur droit 157">
              <a:extLst>
                <a:ext uri="{FF2B5EF4-FFF2-40B4-BE49-F238E27FC236}">
                  <a16:creationId xmlns:a16="http://schemas.microsoft.com/office/drawing/2014/main" xmlns="" id="{89FA3375-03F9-4992-BB39-95CFF955820E}"/>
                </a:ext>
              </a:extLst>
            </p:cNvPr>
            <p:cNvCxnSpPr/>
            <p:nvPr/>
          </p:nvCxnSpPr>
          <p:spPr>
            <a:xfrm flipH="1">
              <a:off x="1810951" y="1941780"/>
              <a:ext cx="2143747"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85" name="Connecteur droit 158">
              <a:extLst>
                <a:ext uri="{FF2B5EF4-FFF2-40B4-BE49-F238E27FC236}">
                  <a16:creationId xmlns:a16="http://schemas.microsoft.com/office/drawing/2014/main" xmlns="" id="{40792FB7-4B8A-48A5-A9A9-D8CAD31D4719}"/>
                </a:ext>
              </a:extLst>
            </p:cNvPr>
            <p:cNvCxnSpPr/>
            <p:nvPr/>
          </p:nvCxnSpPr>
          <p:spPr>
            <a:xfrm flipH="1">
              <a:off x="1810951" y="1981183"/>
              <a:ext cx="1548563"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27757" name="Image 159">
              <a:extLst>
                <a:ext uri="{FF2B5EF4-FFF2-40B4-BE49-F238E27FC236}">
                  <a16:creationId xmlns:a16="http://schemas.microsoft.com/office/drawing/2014/main" xmlns="" id="{1B98BBB2-0CE9-40B0-96B1-34D085BF6987}"/>
                </a:ext>
              </a:extLst>
            </p:cNvPr>
            <p:cNvPicPr>
              <a:picLocks noChangeAspect="1"/>
            </p:cNvPicPr>
            <p:nvPr/>
          </p:nvPicPr>
          <p:blipFill>
            <a:blip r:embed="rId13" cstate="print">
              <a:extLst>
                <a:ext uri="{28A0092B-C50C-407E-A947-70E740481C1C}">
                  <a14:useLocalDpi xmlns:a14="http://schemas.microsoft.com/office/drawing/2010/main" xmlns="" val="0"/>
                </a:ext>
              </a:extLst>
            </a:blip>
            <a:srcRect l="2322"/>
            <a:stretch>
              <a:fillRect/>
            </a:stretch>
          </p:blipFill>
          <p:spPr bwMode="auto">
            <a:xfrm>
              <a:off x="2637804" y="1527692"/>
              <a:ext cx="933847" cy="71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58" name="ZoneTexte 160">
              <a:extLst>
                <a:ext uri="{FF2B5EF4-FFF2-40B4-BE49-F238E27FC236}">
                  <a16:creationId xmlns:a16="http://schemas.microsoft.com/office/drawing/2014/main" xmlns="" id="{E5A8C7C5-787E-4AE9-AD79-6B8DE4600081}"/>
                </a:ext>
              </a:extLst>
            </p:cNvPr>
            <p:cNvSpPr txBox="1">
              <a:spLocks noChangeArrowheads="1"/>
            </p:cNvSpPr>
            <p:nvPr/>
          </p:nvSpPr>
          <p:spPr bwMode="auto">
            <a:xfrm>
              <a:off x="1955444" y="2246142"/>
              <a:ext cx="950275" cy="27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000"/>
                <a:t>Token (stats)</a:t>
              </a:r>
            </a:p>
          </p:txBody>
        </p:sp>
        <p:sp>
          <p:nvSpPr>
            <p:cNvPr id="27759" name="ZoneTexte 161">
              <a:extLst>
                <a:ext uri="{FF2B5EF4-FFF2-40B4-BE49-F238E27FC236}">
                  <a16:creationId xmlns:a16="http://schemas.microsoft.com/office/drawing/2014/main" xmlns="" id="{57E631DA-9CD2-4215-9E7F-251377EB2F88}"/>
                </a:ext>
              </a:extLst>
            </p:cNvPr>
            <p:cNvSpPr txBox="1">
              <a:spLocks noChangeArrowheads="1"/>
            </p:cNvSpPr>
            <p:nvPr/>
          </p:nvSpPr>
          <p:spPr bwMode="auto">
            <a:xfrm>
              <a:off x="433443" y="928527"/>
              <a:ext cx="566660" cy="27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330" tIns="40165" rIns="80330" bIns="40165">
              <a:spAutoFit/>
            </a:bodyPr>
            <a:lstStyle/>
            <a:p>
              <a:r>
                <a:rPr lang="en-US" altLang="en-US" sz="1000"/>
                <a:t>power</a:t>
              </a:r>
            </a:p>
          </p:txBody>
        </p:sp>
        <p:sp>
          <p:nvSpPr>
            <p:cNvPr id="27760" name="ZoneTexte 162">
              <a:extLst>
                <a:ext uri="{FF2B5EF4-FFF2-40B4-BE49-F238E27FC236}">
                  <a16:creationId xmlns:a16="http://schemas.microsoft.com/office/drawing/2014/main" xmlns="" id="{2357630A-3EAE-4101-AEA8-239FE69A81A3}"/>
                </a:ext>
              </a:extLst>
            </p:cNvPr>
            <p:cNvSpPr txBox="1">
              <a:spLocks noChangeArrowheads="1"/>
            </p:cNvSpPr>
            <p:nvPr/>
          </p:nvSpPr>
          <p:spPr bwMode="auto">
            <a:xfrm>
              <a:off x="1740836" y="1719987"/>
              <a:ext cx="1074298" cy="27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330" tIns="40165" rIns="80330" bIns="40165">
              <a:spAutoFit/>
            </a:bodyPr>
            <a:lstStyle/>
            <a:p>
              <a:r>
                <a:rPr lang="en-US" altLang="en-US" sz="1000"/>
                <a:t>Local network</a:t>
              </a:r>
            </a:p>
          </p:txBody>
        </p:sp>
        <p:cxnSp>
          <p:nvCxnSpPr>
            <p:cNvPr id="190" name="Connecteur droit 163">
              <a:extLst>
                <a:ext uri="{FF2B5EF4-FFF2-40B4-BE49-F238E27FC236}">
                  <a16:creationId xmlns:a16="http://schemas.microsoft.com/office/drawing/2014/main" xmlns="" id="{9C673637-D8B3-4732-BC09-13928DA594E0}"/>
                </a:ext>
              </a:extLst>
            </p:cNvPr>
            <p:cNvCxnSpPr>
              <a:stCxn id="182" idx="0"/>
              <a:endCxn id="85" idx="0"/>
            </p:cNvCxnSpPr>
            <p:nvPr/>
          </p:nvCxnSpPr>
          <p:spPr>
            <a:xfrm flipH="1">
              <a:off x="1063806" y="2703596"/>
              <a:ext cx="1868768" cy="591063"/>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1" name="Connecteur droit 164">
              <a:extLst>
                <a:ext uri="{FF2B5EF4-FFF2-40B4-BE49-F238E27FC236}">
                  <a16:creationId xmlns:a16="http://schemas.microsoft.com/office/drawing/2014/main" xmlns="" id="{68A4C6F8-5084-4FEE-BBEC-FFD13872D5C2}"/>
                </a:ext>
              </a:extLst>
            </p:cNvPr>
            <p:cNvCxnSpPr>
              <a:stCxn id="183" idx="0"/>
            </p:cNvCxnSpPr>
            <p:nvPr/>
          </p:nvCxnSpPr>
          <p:spPr>
            <a:xfrm flipH="1">
              <a:off x="1034861" y="2752382"/>
              <a:ext cx="3357632" cy="542277"/>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2" name="Connecteur droit 165">
              <a:extLst>
                <a:ext uri="{FF2B5EF4-FFF2-40B4-BE49-F238E27FC236}">
                  <a16:creationId xmlns:a16="http://schemas.microsoft.com/office/drawing/2014/main" xmlns="" id="{B2A4B2F8-19E3-44EE-B1FC-FCE75F6B5277}"/>
                </a:ext>
              </a:extLst>
            </p:cNvPr>
            <p:cNvCxnSpPr>
              <a:stCxn id="182" idx="0"/>
              <a:endCxn id="170" idx="0"/>
            </p:cNvCxnSpPr>
            <p:nvPr/>
          </p:nvCxnSpPr>
          <p:spPr>
            <a:xfrm flipH="1">
              <a:off x="1952059" y="2703596"/>
              <a:ext cx="980515" cy="574177"/>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3" name="Connecteur droit 166">
              <a:extLst>
                <a:ext uri="{FF2B5EF4-FFF2-40B4-BE49-F238E27FC236}">
                  <a16:creationId xmlns:a16="http://schemas.microsoft.com/office/drawing/2014/main" xmlns="" id="{F31FE456-DAF7-45BE-BF88-E7396E7ADB60}"/>
                </a:ext>
              </a:extLst>
            </p:cNvPr>
            <p:cNvCxnSpPr>
              <a:stCxn id="182" idx="0"/>
            </p:cNvCxnSpPr>
            <p:nvPr/>
          </p:nvCxnSpPr>
          <p:spPr>
            <a:xfrm flipH="1">
              <a:off x="2757095" y="2703596"/>
              <a:ext cx="175479" cy="574177"/>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4" name="Connecteur droit 167">
              <a:extLst>
                <a:ext uri="{FF2B5EF4-FFF2-40B4-BE49-F238E27FC236}">
                  <a16:creationId xmlns:a16="http://schemas.microsoft.com/office/drawing/2014/main" xmlns="" id="{B23C2FC7-07A4-4766-9A11-AE1985FE8772}"/>
                </a:ext>
              </a:extLst>
            </p:cNvPr>
            <p:cNvCxnSpPr>
              <a:stCxn id="182" idx="0"/>
              <a:endCxn id="172" idx="0"/>
            </p:cNvCxnSpPr>
            <p:nvPr/>
          </p:nvCxnSpPr>
          <p:spPr>
            <a:xfrm>
              <a:off x="2932574" y="2703596"/>
              <a:ext cx="1058306" cy="499121"/>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5" name="Connecteur droit 168">
              <a:extLst>
                <a:ext uri="{FF2B5EF4-FFF2-40B4-BE49-F238E27FC236}">
                  <a16:creationId xmlns:a16="http://schemas.microsoft.com/office/drawing/2014/main" xmlns="" id="{605550D3-9E77-4740-BB47-13DDF46364A1}"/>
                </a:ext>
              </a:extLst>
            </p:cNvPr>
            <p:cNvCxnSpPr>
              <a:stCxn id="183" idx="0"/>
              <a:endCxn id="172" idx="0"/>
            </p:cNvCxnSpPr>
            <p:nvPr/>
          </p:nvCxnSpPr>
          <p:spPr>
            <a:xfrm flipH="1">
              <a:off x="3990880" y="2752382"/>
              <a:ext cx="401613" cy="450335"/>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6" name="Connecteur droit 169">
              <a:extLst>
                <a:ext uri="{FF2B5EF4-FFF2-40B4-BE49-F238E27FC236}">
                  <a16:creationId xmlns:a16="http://schemas.microsoft.com/office/drawing/2014/main" xmlns="" id="{1D49ABBB-686F-4C6E-8DB0-A095A3155615}"/>
                </a:ext>
              </a:extLst>
            </p:cNvPr>
            <p:cNvCxnSpPr>
              <a:stCxn id="183" idx="0"/>
              <a:endCxn id="171" idx="0"/>
            </p:cNvCxnSpPr>
            <p:nvPr/>
          </p:nvCxnSpPr>
          <p:spPr>
            <a:xfrm flipH="1">
              <a:off x="2748049" y="2752382"/>
              <a:ext cx="1644444" cy="463469"/>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7" name="Connecteur droit 170">
              <a:extLst>
                <a:ext uri="{FF2B5EF4-FFF2-40B4-BE49-F238E27FC236}">
                  <a16:creationId xmlns:a16="http://schemas.microsoft.com/office/drawing/2014/main" xmlns="" id="{1BBB820A-D108-436B-83B5-E86641F748C1}"/>
                </a:ext>
              </a:extLst>
            </p:cNvPr>
            <p:cNvCxnSpPr>
              <a:stCxn id="183" idx="0"/>
              <a:endCxn id="170" idx="0"/>
            </p:cNvCxnSpPr>
            <p:nvPr/>
          </p:nvCxnSpPr>
          <p:spPr>
            <a:xfrm flipH="1">
              <a:off x="1952059" y="2752382"/>
              <a:ext cx="2440435" cy="525390"/>
            </a:xfrm>
            <a:prstGeom prst="line">
              <a:avLst/>
            </a:prstGeom>
            <a:ln w="3175" cmpd="sng">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22" name="Espace réservé du contenu 3">
            <a:extLst>
              <a:ext uri="{FF2B5EF4-FFF2-40B4-BE49-F238E27FC236}">
                <a16:creationId xmlns:a16="http://schemas.microsoft.com/office/drawing/2014/main" xmlns="" id="{06B552E8-673D-44DB-A2B1-F072F5048309}"/>
              </a:ext>
            </a:extLst>
          </p:cNvPr>
          <p:cNvSpPr txBox="1">
            <a:spLocks/>
          </p:cNvSpPr>
          <p:nvPr/>
        </p:nvSpPr>
        <p:spPr>
          <a:xfrm>
            <a:off x="1828801" y="1668463"/>
            <a:ext cx="10042525" cy="5594350"/>
          </a:xfrm>
          <a:prstGeom prst="rect">
            <a:avLst/>
          </a:prstGeom>
        </p:spPr>
        <p:txBody>
          <a:bodyPr/>
          <a:lstStyle>
            <a:lvl1pPr marL="342900" indent="-342900" algn="l" defTabSz="457200" rtl="0" eaLnBrk="0" fontAlgn="base" hangingPunct="0">
              <a:lnSpc>
                <a:spcPct val="117000"/>
              </a:lnSpc>
              <a:spcBef>
                <a:spcPct val="0"/>
              </a:spcBef>
              <a:spcAft>
                <a:spcPts val="1425"/>
              </a:spcAft>
              <a:buClr>
                <a:srgbClr val="000000"/>
              </a:buClr>
              <a:buSzPct val="100000"/>
              <a:buFont typeface="Times New Roman" pitchFamily="16" charset="0"/>
              <a:defRPr sz="1600">
                <a:solidFill>
                  <a:srgbClr val="808080"/>
                </a:solidFill>
                <a:latin typeface="+mn-lt"/>
                <a:ea typeface="+mn-ea"/>
                <a:cs typeface="+mn-cs"/>
              </a:defRPr>
            </a:lvl1pPr>
            <a:lvl2pPr marL="742950" indent="-285750" algn="l" defTabSz="457200" rtl="0" eaLnBrk="0" fontAlgn="base" hangingPunct="0">
              <a:lnSpc>
                <a:spcPct val="117000"/>
              </a:lnSpc>
              <a:spcBef>
                <a:spcPct val="0"/>
              </a:spcBef>
              <a:spcAft>
                <a:spcPts val="1138"/>
              </a:spcAft>
              <a:buClr>
                <a:srgbClr val="000000"/>
              </a:buClr>
              <a:buSzPct val="100000"/>
              <a:buFont typeface="Times New Roman" pitchFamily="16" charset="0"/>
              <a:defRPr sz="1600">
                <a:solidFill>
                  <a:srgbClr val="808080"/>
                </a:solidFill>
                <a:latin typeface="+mn-lt"/>
                <a:ea typeface="+mn-ea"/>
                <a:cs typeface="+mn-cs"/>
              </a:defRPr>
            </a:lvl2pPr>
            <a:lvl3pPr marL="1143000" indent="-228600" algn="l" defTabSz="457200" rtl="0" eaLnBrk="0" fontAlgn="base" hangingPunct="0">
              <a:lnSpc>
                <a:spcPct val="117000"/>
              </a:lnSpc>
              <a:spcBef>
                <a:spcPct val="0"/>
              </a:spcBef>
              <a:spcAft>
                <a:spcPts val="850"/>
              </a:spcAft>
              <a:buClr>
                <a:srgbClr val="000000"/>
              </a:buClr>
              <a:buSzPct val="100000"/>
              <a:buFont typeface="Times New Roman" pitchFamily="16" charset="0"/>
              <a:defRPr sz="1400">
                <a:solidFill>
                  <a:srgbClr val="808080"/>
                </a:solidFill>
                <a:latin typeface="+mn-lt"/>
                <a:ea typeface="+mn-ea"/>
                <a:cs typeface="+mn-cs"/>
              </a:defRPr>
            </a:lvl3pPr>
            <a:lvl4pPr marL="1600200" indent="-228600" algn="l" defTabSz="457200" rtl="0" eaLnBrk="0" fontAlgn="base" hangingPunct="0">
              <a:lnSpc>
                <a:spcPct val="117000"/>
              </a:lnSpc>
              <a:spcBef>
                <a:spcPct val="0"/>
              </a:spcBef>
              <a:spcAft>
                <a:spcPts val="575"/>
              </a:spcAft>
              <a:buClr>
                <a:srgbClr val="000000"/>
              </a:buClr>
              <a:buSzPct val="100000"/>
              <a:buFont typeface="Times New Roman" pitchFamily="16" charset="0"/>
              <a:defRPr sz="1200">
                <a:solidFill>
                  <a:srgbClr val="808080"/>
                </a:solidFill>
                <a:latin typeface="+mn-lt"/>
                <a:ea typeface="+mn-ea"/>
                <a:cs typeface="+mn-cs"/>
              </a:defRPr>
            </a:lvl4pPr>
            <a:lvl5pPr marL="2057400" indent="-228600" algn="l" defTabSz="457200" rtl="0" eaLnBrk="0" fontAlgn="base" hangingPunct="0">
              <a:lnSpc>
                <a:spcPct val="117000"/>
              </a:lnSpc>
              <a:spcBef>
                <a:spcPct val="0"/>
              </a:spcBef>
              <a:spcAft>
                <a:spcPts val="288"/>
              </a:spcAft>
              <a:buClr>
                <a:srgbClr val="000000"/>
              </a:buClr>
              <a:buSzPct val="100000"/>
              <a:buFont typeface="Times New Roman" pitchFamily="16" charset="0"/>
              <a:defRPr sz="2000">
                <a:solidFill>
                  <a:srgbClr val="808080"/>
                </a:solidFill>
                <a:latin typeface="+mn-lt"/>
                <a:ea typeface="+mn-ea"/>
                <a:cs typeface="+mn-cs"/>
              </a:defRPr>
            </a:lvl5pPr>
            <a:lvl6pPr marL="2514600" indent="-228600" algn="l" defTabSz="457200" rtl="0" fontAlgn="base" hangingPunct="0">
              <a:lnSpc>
                <a:spcPct val="117000"/>
              </a:lnSpc>
              <a:spcBef>
                <a:spcPct val="0"/>
              </a:spcBef>
              <a:spcAft>
                <a:spcPts val="288"/>
              </a:spcAft>
              <a:buClr>
                <a:srgbClr val="000000"/>
              </a:buClr>
              <a:buSzPct val="100000"/>
              <a:buFont typeface="Times New Roman" pitchFamily="16" charset="0"/>
              <a:defRPr sz="2000">
                <a:solidFill>
                  <a:srgbClr val="808080"/>
                </a:solidFill>
                <a:latin typeface="+mn-lt"/>
                <a:ea typeface="+mn-ea"/>
                <a:cs typeface="+mn-cs"/>
              </a:defRPr>
            </a:lvl6pPr>
            <a:lvl7pPr marL="2971800" indent="-228600" algn="l" defTabSz="457200" rtl="0" fontAlgn="base" hangingPunct="0">
              <a:lnSpc>
                <a:spcPct val="117000"/>
              </a:lnSpc>
              <a:spcBef>
                <a:spcPct val="0"/>
              </a:spcBef>
              <a:spcAft>
                <a:spcPts val="288"/>
              </a:spcAft>
              <a:buClr>
                <a:srgbClr val="000000"/>
              </a:buClr>
              <a:buSzPct val="100000"/>
              <a:buFont typeface="Times New Roman" pitchFamily="16" charset="0"/>
              <a:defRPr sz="2000">
                <a:solidFill>
                  <a:srgbClr val="808080"/>
                </a:solidFill>
                <a:latin typeface="+mn-lt"/>
                <a:ea typeface="+mn-ea"/>
                <a:cs typeface="+mn-cs"/>
              </a:defRPr>
            </a:lvl7pPr>
            <a:lvl8pPr marL="3429000" indent="-228600" algn="l" defTabSz="457200" rtl="0" fontAlgn="base" hangingPunct="0">
              <a:lnSpc>
                <a:spcPct val="117000"/>
              </a:lnSpc>
              <a:spcBef>
                <a:spcPct val="0"/>
              </a:spcBef>
              <a:spcAft>
                <a:spcPts val="288"/>
              </a:spcAft>
              <a:buClr>
                <a:srgbClr val="000000"/>
              </a:buClr>
              <a:buSzPct val="100000"/>
              <a:buFont typeface="Times New Roman" pitchFamily="16" charset="0"/>
              <a:defRPr sz="2000">
                <a:solidFill>
                  <a:srgbClr val="808080"/>
                </a:solidFill>
                <a:latin typeface="+mn-lt"/>
                <a:ea typeface="+mn-ea"/>
                <a:cs typeface="+mn-cs"/>
              </a:defRPr>
            </a:lvl8pPr>
            <a:lvl9pPr marL="3886200" indent="-228600" algn="l" defTabSz="457200" rtl="0" fontAlgn="base" hangingPunct="0">
              <a:lnSpc>
                <a:spcPct val="117000"/>
              </a:lnSpc>
              <a:spcBef>
                <a:spcPct val="0"/>
              </a:spcBef>
              <a:spcAft>
                <a:spcPts val="288"/>
              </a:spcAft>
              <a:buClr>
                <a:srgbClr val="000000"/>
              </a:buClr>
              <a:buSzPct val="100000"/>
              <a:buFont typeface="Times New Roman" pitchFamily="16" charset="0"/>
              <a:defRPr sz="2000">
                <a:solidFill>
                  <a:srgbClr val="808080"/>
                </a:solidFill>
                <a:latin typeface="+mn-lt"/>
                <a:ea typeface="+mn-ea"/>
                <a:cs typeface="+mn-cs"/>
              </a:defRPr>
            </a:lvl9pPr>
          </a:lstStyle>
          <a:p>
            <a:pPr>
              <a:buFont typeface="Wingdings" pitchFamily="2" charset="2"/>
              <a:buChar char="Ø"/>
              <a:defRPr/>
            </a:pPr>
            <a:r>
              <a:rPr lang="en-US" sz="1800" dirty="0">
                <a:solidFill>
                  <a:schemeClr val="tx1"/>
                </a:solidFill>
              </a:rPr>
              <a:t>Based on the pre-experimentation: </a:t>
            </a:r>
          </a:p>
          <a:p>
            <a:pPr lvl="1">
              <a:buFont typeface="Wingdings" pitchFamily="2" charset="2"/>
              <a:buChar char="q"/>
              <a:defRPr/>
            </a:pPr>
            <a:r>
              <a:rPr lang="en-US" sz="1800" dirty="0">
                <a:solidFill>
                  <a:schemeClr val="tx1"/>
                </a:solidFill>
              </a:rPr>
              <a:t>A </a:t>
            </a:r>
            <a:r>
              <a:rPr lang="en-US" sz="1800" u="sng" dirty="0">
                <a:solidFill>
                  <a:schemeClr val="tx1"/>
                </a:solidFill>
              </a:rPr>
              <a:t>secure and mobile</a:t>
            </a:r>
            <a:r>
              <a:rPr lang="en-US" sz="1800" dirty="0">
                <a:solidFill>
                  <a:schemeClr val="tx1"/>
                </a:solidFill>
              </a:rPr>
              <a:t> platform for experimental economy</a:t>
            </a:r>
          </a:p>
          <a:p>
            <a:pPr marL="800100" lvl="1" indent="-342900">
              <a:buFont typeface="Wingdings" pitchFamily="2" charset="2"/>
              <a:buChar char="ü"/>
              <a:defRPr/>
            </a:pPr>
            <a:r>
              <a:rPr lang="en-US" sz="1800" b="1" dirty="0">
                <a:solidFill>
                  <a:schemeClr val="tx1"/>
                </a:solidFill>
              </a:rPr>
              <a:t>Mobile</a:t>
            </a:r>
            <a:r>
              <a:rPr lang="en-US" sz="1800" dirty="0">
                <a:solidFill>
                  <a:schemeClr val="tx1"/>
                </a:solidFill>
              </a:rPr>
              <a:t>: transportable &amp; autonomous</a:t>
            </a:r>
          </a:p>
          <a:p>
            <a:pPr marL="800100" lvl="1" indent="-342900">
              <a:buFont typeface="Wingdings" pitchFamily="2" charset="2"/>
              <a:buChar char="ü"/>
              <a:defRPr/>
            </a:pPr>
            <a:r>
              <a:rPr lang="en-US" sz="1800" b="1" dirty="0">
                <a:solidFill>
                  <a:schemeClr val="tx1"/>
                </a:solidFill>
              </a:rPr>
              <a:t>Simplified logistic: </a:t>
            </a:r>
            <a:r>
              <a:rPr lang="en-US" sz="1800" dirty="0">
                <a:solidFill>
                  <a:schemeClr val="tx1"/>
                </a:solidFill>
              </a:rPr>
              <a:t>simple deployment: no repeated manipulations</a:t>
            </a:r>
          </a:p>
          <a:p>
            <a:pPr marL="800100" lvl="1" indent="-342900">
              <a:buFont typeface="Wingdings" pitchFamily="2" charset="2"/>
              <a:buChar char="ü"/>
              <a:defRPr/>
            </a:pPr>
            <a:r>
              <a:rPr lang="en-US" sz="1800" b="1" dirty="0">
                <a:solidFill>
                  <a:schemeClr val="tx1"/>
                </a:solidFill>
              </a:rPr>
              <a:t>Ergonomic: </a:t>
            </a:r>
            <a:r>
              <a:rPr lang="en-US" sz="1800" dirty="0">
                <a:solidFill>
                  <a:schemeClr val="tx1"/>
                </a:solidFill>
              </a:rPr>
              <a:t>current standards (e.g. apps on tablets) </a:t>
            </a:r>
          </a:p>
          <a:p>
            <a:pPr marL="800100" lvl="1" indent="-342900">
              <a:buFont typeface="Wingdings" pitchFamily="2" charset="2"/>
              <a:buChar char="ü"/>
              <a:defRPr/>
            </a:pPr>
            <a:r>
              <a:rPr lang="en-US" sz="1800" b="1" dirty="0">
                <a:solidFill>
                  <a:schemeClr val="tx1"/>
                </a:solidFill>
              </a:rPr>
              <a:t>Independent of Internet connection:  </a:t>
            </a:r>
            <a:r>
              <a:rPr lang="en-US" sz="1800" dirty="0">
                <a:solidFill>
                  <a:schemeClr val="tx1"/>
                </a:solidFill>
              </a:rPr>
              <a:t>local network</a:t>
            </a:r>
          </a:p>
          <a:p>
            <a:pPr marL="800100" lvl="1" indent="-342900">
              <a:buFont typeface="Wingdings" pitchFamily="2" charset="2"/>
              <a:buChar char="ü"/>
              <a:defRPr/>
            </a:pPr>
            <a:endParaRPr lang="en-US" sz="1800" dirty="0">
              <a:solidFill>
                <a:schemeClr val="tx1"/>
              </a:solidFill>
            </a:endParaRPr>
          </a:p>
          <a:p>
            <a:pPr marL="800100" lvl="1" indent="-342900">
              <a:buFont typeface="Wingdings" pitchFamily="2" charset="2"/>
              <a:buChar char="ü"/>
              <a:defRPr/>
            </a:pPr>
            <a:r>
              <a:rPr lang="en-US" sz="1800" dirty="0">
                <a:solidFill>
                  <a:schemeClr val="tx1"/>
                </a:solidFill>
              </a:rPr>
              <a:t>Secure computations (like in pre-</a:t>
            </a:r>
            <a:r>
              <a:rPr lang="en-US" sz="1800" dirty="0" err="1">
                <a:solidFill>
                  <a:schemeClr val="tx1"/>
                </a:solidFill>
              </a:rPr>
              <a:t>expe</a:t>
            </a:r>
            <a:r>
              <a:rPr lang="en-US" sz="1800" dirty="0">
                <a:solidFill>
                  <a:schemeClr val="tx1"/>
                </a:solidFill>
              </a:rPr>
              <a:t>) of statistical results:  </a:t>
            </a:r>
          </a:p>
          <a:p>
            <a:pPr marL="457200" lvl="1" indent="0">
              <a:defRPr/>
            </a:pPr>
            <a:r>
              <a:rPr lang="en-US" sz="1800" dirty="0">
                <a:solidFill>
                  <a:schemeClr val="tx1"/>
                </a:solidFill>
              </a:rPr>
              <a:t>                                                                                no personal data disclosure </a:t>
            </a:r>
          </a:p>
        </p:txBody>
      </p:sp>
    </p:spTree>
    <p:extLst>
      <p:ext uri="{BB962C8B-B14F-4D97-AF65-F5344CB8AC3E}">
        <p14:creationId xmlns:p14="http://schemas.microsoft.com/office/powerpoint/2010/main" xmlns="" val="1954434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22"/>
                                        </p:tgtEl>
                                      </p:cBhvr>
                                    </p:animEffect>
                                    <p:set>
                                      <p:cBhvr>
                                        <p:cTn id="7" dur="1" fill="hold">
                                          <p:stCondLst>
                                            <p:cond delay="499"/>
                                          </p:stCondLst>
                                        </p:cTn>
                                        <p:tgtEl>
                                          <p:spTgt spid="2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Conclusion</a:t>
            </a:r>
          </a:p>
        </p:txBody>
      </p:sp>
      <p:sp>
        <p:nvSpPr>
          <p:cNvPr id="4" name="Sous-titre 3"/>
          <p:cNvSpPr>
            <a:spLocks noGrp="1"/>
          </p:cNvSpPr>
          <p:nvPr>
            <p:ph type="subTitle" idx="1"/>
          </p:nvPr>
        </p:nvSpPr>
        <p:spPr/>
        <p:txBody>
          <a:bodyPr/>
          <a:lstStyle/>
          <a:p>
            <a:endParaRPr lang="fr-FR"/>
          </a:p>
        </p:txBody>
      </p:sp>
      <p:sp>
        <p:nvSpPr>
          <p:cNvPr id="2" name="Espace réservé du pied de page 1"/>
          <p:cNvSpPr>
            <a:spLocks noGrp="1"/>
          </p:cNvSpPr>
          <p:nvPr>
            <p:ph type="ftr" sz="quarter" idx="11"/>
          </p:nvPr>
        </p:nvSpPr>
        <p:spPr/>
        <p:txBody>
          <a:bodyPr/>
          <a:lstStyle/>
          <a:p>
            <a:r>
              <a:rPr lang="fr-FR" smtClean="0"/>
              <a:t>B. Nguyen – M2 IMIS/MIAGE – 2020-03-30</a:t>
            </a:r>
            <a:endParaRPr lang="en-GB"/>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L’anonymisation est un compromis</a:t>
            </a:r>
          </a:p>
        </p:txBody>
      </p:sp>
      <p:sp>
        <p:nvSpPr>
          <p:cNvPr id="3" name="Espace réservé du contenu 2"/>
          <p:cNvSpPr>
            <a:spLocks noGrp="1"/>
          </p:cNvSpPr>
          <p:nvPr>
            <p:ph idx="1"/>
          </p:nvPr>
        </p:nvSpPr>
        <p:spPr/>
        <p:txBody>
          <a:bodyPr/>
          <a:lstStyle/>
          <a:p>
            <a:r>
              <a:rPr lang="fr-FR" dirty="0"/>
              <a:t>Il est capital</a:t>
            </a:r>
          </a:p>
          <a:p>
            <a:pPr lvl="1"/>
            <a:r>
              <a:rPr lang="fr-FR" dirty="0"/>
              <a:t>D’être capable d’évaluer le risque</a:t>
            </a:r>
          </a:p>
          <a:p>
            <a:pPr lvl="1"/>
            <a:r>
              <a:rPr lang="fr-FR" dirty="0"/>
              <a:t>D’être capable d’évaluer l’utilité des données une fois </a:t>
            </a:r>
            <a:r>
              <a:rPr lang="fr-FR" dirty="0" err="1"/>
              <a:t>anonymisées</a:t>
            </a:r>
            <a:endParaRPr lang="fr-FR" dirty="0"/>
          </a:p>
          <a:p>
            <a:r>
              <a:rPr lang="fr-FR" dirty="0"/>
              <a:t>Quel modèle utiliser ?</a:t>
            </a:r>
          </a:p>
          <a:p>
            <a:pPr lvl="1"/>
            <a:r>
              <a:rPr lang="fr-FR" dirty="0"/>
              <a:t>La technique de </a:t>
            </a:r>
            <a:r>
              <a:rPr lang="fr-FR" i="1" dirty="0" err="1"/>
              <a:t>differential</a:t>
            </a:r>
            <a:r>
              <a:rPr lang="fr-FR" i="1" dirty="0"/>
              <a:t> </a:t>
            </a:r>
            <a:r>
              <a:rPr lang="fr-FR" i="1" dirty="0" err="1"/>
              <a:t>privacy</a:t>
            </a:r>
            <a:r>
              <a:rPr lang="fr-FR" dirty="0"/>
              <a:t> assez à la mode ces dernières années dans la communauté de recherche en informatique</a:t>
            </a:r>
          </a:p>
          <a:p>
            <a:pPr lvl="1"/>
            <a:r>
              <a:rPr lang="fr-FR" dirty="0"/>
              <a:t>Les techniques « syntaxiques » restent une approche souvent pragmatique de réduction de risque (tout comme la </a:t>
            </a:r>
            <a:r>
              <a:rPr lang="fr-FR" dirty="0" err="1"/>
              <a:t>pseudonymisation</a:t>
            </a:r>
            <a:r>
              <a:rPr lang="fr-FR" dirty="0"/>
              <a:t>)</a:t>
            </a:r>
          </a:p>
          <a:p>
            <a:r>
              <a:rPr lang="fr-FR" dirty="0"/>
              <a:t>Il n’est pas possible de donner de garanties absolues !</a:t>
            </a:r>
          </a:p>
          <a:p>
            <a:pPr lvl="1"/>
            <a:r>
              <a:rPr lang="fr-FR" dirty="0"/>
              <a:t>Le RGPD demande une obligation de moyens</a:t>
            </a:r>
          </a:p>
          <a:p>
            <a:endParaRPr lang="fr-FR" dirty="0"/>
          </a:p>
        </p:txBody>
      </p:sp>
      <p:sp>
        <p:nvSpPr>
          <p:cNvPr id="4" name="Espace réservé du pied de page 3"/>
          <p:cNvSpPr>
            <a:spLocks noGrp="1"/>
          </p:cNvSpPr>
          <p:nvPr>
            <p:ph type="ftr" sz="quarter" idx="11"/>
          </p:nvPr>
        </p:nvSpPr>
        <p:spPr/>
        <p:txBody>
          <a:bodyPr/>
          <a:lstStyle/>
          <a:p>
            <a:r>
              <a:rPr lang="fr-FR" smtClean="0"/>
              <a:t>B. Nguyen – M2 IMIS/MIAGE – 2020-03-30</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7A9FB8-B8B5-4057-B9B1-599F486C7C6B}"/>
              </a:ext>
            </a:extLst>
          </p:cNvPr>
          <p:cNvSpPr>
            <a:spLocks noGrp="1"/>
          </p:cNvSpPr>
          <p:nvPr>
            <p:ph type="title"/>
          </p:nvPr>
        </p:nvSpPr>
        <p:spPr/>
        <p:txBody>
          <a:bodyPr/>
          <a:lstStyle/>
          <a:p>
            <a:r>
              <a:rPr lang="en-GB" dirty="0" err="1"/>
              <a:t>Pourquoi</a:t>
            </a:r>
            <a:r>
              <a:rPr lang="en-GB" dirty="0"/>
              <a:t> anonymiser ?</a:t>
            </a:r>
          </a:p>
        </p:txBody>
      </p:sp>
      <p:sp>
        <p:nvSpPr>
          <p:cNvPr id="3" name="Espace réservé du contenu 2">
            <a:extLst>
              <a:ext uri="{FF2B5EF4-FFF2-40B4-BE49-F238E27FC236}">
                <a16:creationId xmlns:a16="http://schemas.microsoft.com/office/drawing/2014/main" xmlns="" id="{7BAAF55E-66D0-4D83-9549-B0296AD3EC23}"/>
              </a:ext>
            </a:extLst>
          </p:cNvPr>
          <p:cNvSpPr>
            <a:spLocks noGrp="1"/>
          </p:cNvSpPr>
          <p:nvPr>
            <p:ph idx="1"/>
          </p:nvPr>
        </p:nvSpPr>
        <p:spPr>
          <a:xfrm>
            <a:off x="838200" y="1825625"/>
            <a:ext cx="6957767" cy="4351338"/>
          </a:xfrm>
        </p:spPr>
        <p:txBody>
          <a:bodyPr>
            <a:normAutofit fontScale="92500" lnSpcReduction="10000"/>
          </a:bodyPr>
          <a:lstStyle/>
          <a:p>
            <a:r>
              <a:rPr lang="en-GB" b="1" dirty="0" err="1"/>
              <a:t>Juridique</a:t>
            </a:r>
            <a:r>
              <a:rPr lang="en-GB" b="1" dirty="0"/>
              <a:t> : </a:t>
            </a:r>
            <a:r>
              <a:rPr lang="en-GB" dirty="0" err="1"/>
              <a:t>Problématique</a:t>
            </a:r>
            <a:r>
              <a:rPr lang="en-GB" dirty="0"/>
              <a:t> de la </a:t>
            </a:r>
            <a:r>
              <a:rPr lang="en-GB" dirty="0" err="1"/>
              <a:t>gestion</a:t>
            </a:r>
            <a:r>
              <a:rPr lang="en-GB" dirty="0"/>
              <a:t> de </a:t>
            </a:r>
            <a:r>
              <a:rPr lang="en-GB" dirty="0" err="1"/>
              <a:t>données</a:t>
            </a:r>
            <a:r>
              <a:rPr lang="en-GB" dirty="0"/>
              <a:t> </a:t>
            </a:r>
            <a:r>
              <a:rPr lang="en-GB" dirty="0" err="1"/>
              <a:t>personnelles</a:t>
            </a:r>
            <a:r>
              <a:rPr lang="en-GB" dirty="0"/>
              <a:t> (cf. RGPD)</a:t>
            </a:r>
          </a:p>
          <a:p>
            <a:pPr marL="0" indent="0">
              <a:buNone/>
            </a:pPr>
            <a:r>
              <a:rPr lang="en-GB" dirty="0"/>
              <a:t>Des </a:t>
            </a:r>
            <a:r>
              <a:rPr lang="en-GB" dirty="0" err="1"/>
              <a:t>données</a:t>
            </a:r>
            <a:r>
              <a:rPr lang="en-GB" dirty="0"/>
              <a:t> </a:t>
            </a:r>
            <a:r>
              <a:rPr lang="en-GB" dirty="0" err="1"/>
              <a:t>anonymes</a:t>
            </a:r>
            <a:r>
              <a:rPr lang="en-GB" dirty="0"/>
              <a:t> ne </a:t>
            </a:r>
            <a:r>
              <a:rPr lang="en-GB" dirty="0" err="1"/>
              <a:t>tombent</a:t>
            </a:r>
            <a:r>
              <a:rPr lang="en-GB" dirty="0"/>
              <a:t> pas sous le coup du RGPD, le </a:t>
            </a:r>
            <a:r>
              <a:rPr lang="en-GB" dirty="0" err="1"/>
              <a:t>processus</a:t>
            </a:r>
            <a:r>
              <a:rPr lang="en-GB" dirty="0"/>
              <a:t> </a:t>
            </a:r>
            <a:r>
              <a:rPr lang="en-GB" dirty="0" err="1"/>
              <a:t>d’anonymisation</a:t>
            </a:r>
            <a:r>
              <a:rPr lang="en-GB" dirty="0"/>
              <a:t>, </a:t>
            </a:r>
            <a:r>
              <a:rPr lang="en-GB" dirty="0" err="1"/>
              <a:t>si</a:t>
            </a:r>
            <a:endParaRPr lang="en-GB" dirty="0"/>
          </a:p>
          <a:p>
            <a:r>
              <a:rPr lang="en-GB" b="1" dirty="0"/>
              <a:t>Vie </a:t>
            </a:r>
            <a:r>
              <a:rPr lang="en-GB" b="1" dirty="0" err="1"/>
              <a:t>privée</a:t>
            </a:r>
            <a:r>
              <a:rPr lang="en-GB" b="1" dirty="0"/>
              <a:t> / </a:t>
            </a:r>
            <a:r>
              <a:rPr lang="en-GB" b="1" dirty="0" err="1"/>
              <a:t>éthique</a:t>
            </a:r>
            <a:r>
              <a:rPr lang="en-GB" b="1" dirty="0"/>
              <a:t> : </a:t>
            </a:r>
            <a:r>
              <a:rPr lang="en-GB" dirty="0" err="1"/>
              <a:t>Aucune</a:t>
            </a:r>
            <a:r>
              <a:rPr lang="en-GB" dirty="0"/>
              <a:t> raison de conserver des </a:t>
            </a:r>
            <a:r>
              <a:rPr lang="en-GB" dirty="0" err="1"/>
              <a:t>informations</a:t>
            </a:r>
            <a:r>
              <a:rPr lang="en-GB" dirty="0"/>
              <a:t> (</a:t>
            </a:r>
            <a:r>
              <a:rPr lang="en-GB" dirty="0" err="1"/>
              <a:t>identifiantes</a:t>
            </a:r>
            <a:r>
              <a:rPr lang="en-GB" dirty="0"/>
              <a:t>) </a:t>
            </a:r>
            <a:r>
              <a:rPr lang="en-GB" dirty="0" err="1"/>
              <a:t>si</a:t>
            </a:r>
            <a:r>
              <a:rPr lang="en-GB" dirty="0"/>
              <a:t> </a:t>
            </a:r>
            <a:r>
              <a:rPr lang="en-GB" dirty="0" err="1"/>
              <a:t>cette</a:t>
            </a:r>
            <a:r>
              <a:rPr lang="en-GB" dirty="0"/>
              <a:t> information </a:t>
            </a:r>
            <a:r>
              <a:rPr lang="en-GB" dirty="0" err="1"/>
              <a:t>n’est</a:t>
            </a:r>
            <a:r>
              <a:rPr lang="en-GB" dirty="0"/>
              <a:t> pas </a:t>
            </a:r>
            <a:r>
              <a:rPr lang="en-GB" dirty="0" err="1"/>
              <a:t>nécessaire</a:t>
            </a:r>
            <a:endParaRPr lang="en-GB" dirty="0"/>
          </a:p>
          <a:p>
            <a:r>
              <a:rPr lang="en-GB" b="1" dirty="0" err="1"/>
              <a:t>Sécurité</a:t>
            </a:r>
            <a:r>
              <a:rPr lang="en-GB" b="1" dirty="0"/>
              <a:t> :</a:t>
            </a:r>
            <a:r>
              <a:rPr lang="en-GB" dirty="0"/>
              <a:t> Minimiser le </a:t>
            </a:r>
            <a:r>
              <a:rPr lang="en-GB" dirty="0" err="1"/>
              <a:t>risque</a:t>
            </a:r>
            <a:r>
              <a:rPr lang="en-GB" dirty="0"/>
              <a:t> </a:t>
            </a:r>
            <a:r>
              <a:rPr lang="en-GB" dirty="0" err="1"/>
              <a:t>lors</a:t>
            </a:r>
            <a:r>
              <a:rPr lang="en-GB" dirty="0"/>
              <a:t> de la conservation </a:t>
            </a:r>
            <a:r>
              <a:rPr lang="en-GB" dirty="0" err="1"/>
              <a:t>ou</a:t>
            </a:r>
            <a:r>
              <a:rPr lang="en-GB" dirty="0"/>
              <a:t> du </a:t>
            </a:r>
            <a:r>
              <a:rPr lang="en-GB" dirty="0" err="1"/>
              <a:t>traitement</a:t>
            </a:r>
            <a:r>
              <a:rPr lang="en-GB" dirty="0"/>
              <a:t> de </a:t>
            </a:r>
            <a:r>
              <a:rPr lang="en-GB" dirty="0" err="1"/>
              <a:t>données</a:t>
            </a:r>
            <a:endParaRPr lang="en-GB" dirty="0"/>
          </a:p>
          <a:p>
            <a:r>
              <a:rPr lang="en-GB" b="1" dirty="0" err="1"/>
              <a:t>Collaborer</a:t>
            </a:r>
            <a:r>
              <a:rPr lang="en-GB" b="1" dirty="0"/>
              <a:t> : </a:t>
            </a:r>
            <a:r>
              <a:rPr lang="en-GB" dirty="0" err="1"/>
              <a:t>Fournir</a:t>
            </a:r>
            <a:r>
              <a:rPr lang="en-GB" dirty="0"/>
              <a:t> de </a:t>
            </a:r>
            <a:r>
              <a:rPr lang="en-GB" dirty="0" err="1"/>
              <a:t>véritables</a:t>
            </a:r>
            <a:r>
              <a:rPr lang="en-GB" dirty="0"/>
              <a:t> </a:t>
            </a:r>
            <a:r>
              <a:rPr lang="en-GB" dirty="0" err="1"/>
              <a:t>données</a:t>
            </a:r>
            <a:r>
              <a:rPr lang="en-GB" dirty="0"/>
              <a:t> </a:t>
            </a:r>
            <a:r>
              <a:rPr lang="en-GB" dirty="0" err="1"/>
              <a:t>exploitées</a:t>
            </a:r>
            <a:r>
              <a:rPr lang="en-GB" dirty="0"/>
              <a:t> par </a:t>
            </a:r>
            <a:r>
              <a:rPr lang="en-GB" dirty="0" err="1"/>
              <a:t>d’autres</a:t>
            </a:r>
            <a:r>
              <a:rPr lang="en-GB" dirty="0"/>
              <a:t> (e.g. </a:t>
            </a:r>
            <a:r>
              <a:rPr lang="en-GB" dirty="0" err="1"/>
              <a:t>modèles</a:t>
            </a:r>
            <a:r>
              <a:rPr lang="en-GB" dirty="0"/>
              <a:t> </a:t>
            </a:r>
            <a:r>
              <a:rPr lang="en-GB" dirty="0" err="1"/>
              <a:t>d’IA</a:t>
            </a:r>
            <a:r>
              <a:rPr lang="en-GB" dirty="0"/>
              <a:t>)</a:t>
            </a:r>
          </a:p>
          <a:p>
            <a:endParaRPr lang="en-GB" b="1" dirty="0"/>
          </a:p>
          <a:p>
            <a:endParaRPr lang="en-GB" b="1" dirty="0"/>
          </a:p>
          <a:p>
            <a:pPr marL="0" indent="0">
              <a:buNone/>
            </a:pPr>
            <a:endParaRPr lang="en-GB" dirty="0"/>
          </a:p>
          <a:p>
            <a:endParaRPr lang="en-GB" dirty="0"/>
          </a:p>
        </p:txBody>
      </p:sp>
      <p:sp>
        <p:nvSpPr>
          <p:cNvPr id="4" name="Accolade fermante 3">
            <a:extLst>
              <a:ext uri="{FF2B5EF4-FFF2-40B4-BE49-F238E27FC236}">
                <a16:creationId xmlns:a16="http://schemas.microsoft.com/office/drawing/2014/main" xmlns="" id="{56165FA4-A1E7-4FEB-8C19-1D2344BB0FDB}"/>
              </a:ext>
            </a:extLst>
          </p:cNvPr>
          <p:cNvSpPr/>
          <p:nvPr/>
        </p:nvSpPr>
        <p:spPr>
          <a:xfrm>
            <a:off x="7654564" y="1923068"/>
            <a:ext cx="339365" cy="135903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ZoneTexte 4">
            <a:extLst>
              <a:ext uri="{FF2B5EF4-FFF2-40B4-BE49-F238E27FC236}">
                <a16:creationId xmlns:a16="http://schemas.microsoft.com/office/drawing/2014/main" xmlns="" id="{B202E4D3-C8A6-40CC-A5BB-EFDF4B86C8F5}"/>
              </a:ext>
            </a:extLst>
          </p:cNvPr>
          <p:cNvSpPr txBox="1"/>
          <p:nvPr/>
        </p:nvSpPr>
        <p:spPr>
          <a:xfrm>
            <a:off x="8153400" y="2371754"/>
            <a:ext cx="3807196" cy="461665"/>
          </a:xfrm>
          <a:prstGeom prst="rect">
            <a:avLst/>
          </a:prstGeom>
          <a:noFill/>
        </p:spPr>
        <p:txBody>
          <a:bodyPr wrap="none" rtlCol="0">
            <a:spAutoFit/>
          </a:bodyPr>
          <a:lstStyle/>
          <a:p>
            <a:r>
              <a:rPr lang="en-GB" sz="2400" dirty="0"/>
              <a:t>Ce qui </a:t>
            </a:r>
            <a:r>
              <a:rPr lang="en-GB" sz="2400" dirty="0" err="1"/>
              <a:t>est</a:t>
            </a:r>
            <a:r>
              <a:rPr lang="en-GB" sz="2400" dirty="0"/>
              <a:t> </a:t>
            </a:r>
            <a:r>
              <a:rPr lang="en-GB" sz="2400" dirty="0" err="1"/>
              <a:t>demandé</a:t>
            </a:r>
            <a:r>
              <a:rPr lang="en-GB" sz="2400" dirty="0"/>
              <a:t> par la </a:t>
            </a:r>
            <a:r>
              <a:rPr lang="en-GB" sz="2400" dirty="0" err="1"/>
              <a:t>loi</a:t>
            </a:r>
            <a:endParaRPr lang="en-GB" sz="2400" dirty="0"/>
          </a:p>
        </p:txBody>
      </p:sp>
      <p:sp>
        <p:nvSpPr>
          <p:cNvPr id="6" name="Accolade fermante 5">
            <a:extLst>
              <a:ext uri="{FF2B5EF4-FFF2-40B4-BE49-F238E27FC236}">
                <a16:creationId xmlns:a16="http://schemas.microsoft.com/office/drawing/2014/main" xmlns="" id="{EC14C0C0-A8A6-41CC-A66B-7505062CD3E5}"/>
              </a:ext>
            </a:extLst>
          </p:cNvPr>
          <p:cNvSpPr/>
          <p:nvPr/>
        </p:nvSpPr>
        <p:spPr>
          <a:xfrm>
            <a:off x="7654564" y="3394128"/>
            <a:ext cx="282805" cy="873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ZoneTexte 6">
            <a:extLst>
              <a:ext uri="{FF2B5EF4-FFF2-40B4-BE49-F238E27FC236}">
                <a16:creationId xmlns:a16="http://schemas.microsoft.com/office/drawing/2014/main" xmlns="" id="{E9E74A9C-073A-4C43-AB58-7EFF7BDAE1A5}"/>
              </a:ext>
            </a:extLst>
          </p:cNvPr>
          <p:cNvSpPr txBox="1"/>
          <p:nvPr/>
        </p:nvSpPr>
        <p:spPr>
          <a:xfrm>
            <a:off x="8153400" y="3539629"/>
            <a:ext cx="2889702" cy="461665"/>
          </a:xfrm>
          <a:prstGeom prst="rect">
            <a:avLst/>
          </a:prstGeom>
          <a:noFill/>
        </p:spPr>
        <p:txBody>
          <a:bodyPr wrap="none" rtlCol="0">
            <a:spAutoFit/>
          </a:bodyPr>
          <a:lstStyle/>
          <a:p>
            <a:r>
              <a:rPr lang="en-GB" sz="2400" dirty="0" err="1"/>
              <a:t>Intérêt</a:t>
            </a:r>
            <a:r>
              <a:rPr lang="en-GB" sz="2400" dirty="0"/>
              <a:t> de </a:t>
            </a:r>
            <a:r>
              <a:rPr lang="en-GB" sz="2400" dirty="0" err="1"/>
              <a:t>l’utilisateur</a:t>
            </a:r>
            <a:endParaRPr lang="en-GB" sz="2400" dirty="0"/>
          </a:p>
        </p:txBody>
      </p:sp>
      <p:sp>
        <p:nvSpPr>
          <p:cNvPr id="8" name="Accolade fermante 7">
            <a:extLst>
              <a:ext uri="{FF2B5EF4-FFF2-40B4-BE49-F238E27FC236}">
                <a16:creationId xmlns:a16="http://schemas.microsoft.com/office/drawing/2014/main" xmlns="" id="{75916F5E-4D44-4516-852D-65EA3D9DDDC1}"/>
              </a:ext>
            </a:extLst>
          </p:cNvPr>
          <p:cNvSpPr/>
          <p:nvPr/>
        </p:nvSpPr>
        <p:spPr>
          <a:xfrm>
            <a:off x="7637491" y="4601389"/>
            <a:ext cx="282804" cy="10984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ZoneTexte 8">
            <a:extLst>
              <a:ext uri="{FF2B5EF4-FFF2-40B4-BE49-F238E27FC236}">
                <a16:creationId xmlns:a16="http://schemas.microsoft.com/office/drawing/2014/main" xmlns="" id="{6E4563A8-E9D9-4E67-9D27-78F66F0C5DF9}"/>
              </a:ext>
            </a:extLst>
          </p:cNvPr>
          <p:cNvSpPr txBox="1"/>
          <p:nvPr/>
        </p:nvSpPr>
        <p:spPr>
          <a:xfrm>
            <a:off x="8153400" y="4868820"/>
            <a:ext cx="3362652" cy="830997"/>
          </a:xfrm>
          <a:prstGeom prst="rect">
            <a:avLst/>
          </a:prstGeom>
          <a:noFill/>
        </p:spPr>
        <p:txBody>
          <a:bodyPr wrap="none" rtlCol="0">
            <a:spAutoFit/>
          </a:bodyPr>
          <a:lstStyle/>
          <a:p>
            <a:r>
              <a:rPr lang="en-GB" sz="2400" dirty="0" err="1"/>
              <a:t>Intérêt</a:t>
            </a:r>
            <a:r>
              <a:rPr lang="en-GB" sz="2400" dirty="0"/>
              <a:t> du </a:t>
            </a:r>
            <a:r>
              <a:rPr lang="en-GB" sz="2400" dirty="0" err="1"/>
              <a:t>fournisseur</a:t>
            </a:r>
            <a:r>
              <a:rPr lang="en-GB" sz="2400" dirty="0"/>
              <a:t> de </a:t>
            </a:r>
          </a:p>
          <a:p>
            <a:r>
              <a:rPr lang="en-GB" sz="2400" dirty="0"/>
              <a:t>service</a:t>
            </a:r>
          </a:p>
        </p:txBody>
      </p:sp>
      <p:sp>
        <p:nvSpPr>
          <p:cNvPr id="10" name="Espace réservé du pied de page 9">
            <a:extLst>
              <a:ext uri="{FF2B5EF4-FFF2-40B4-BE49-F238E27FC236}">
                <a16:creationId xmlns:a16="http://schemas.microsoft.com/office/drawing/2014/main" xmlns="" id="{C5F00D73-4691-4DDA-8D6F-4F7DE7B13739}"/>
              </a:ext>
            </a:extLst>
          </p:cNvPr>
          <p:cNvSpPr>
            <a:spLocks noGrp="1"/>
          </p:cNvSpPr>
          <p:nvPr>
            <p:ph type="ftr" sz="quarter" idx="11"/>
          </p:nvPr>
        </p:nvSpPr>
        <p:spPr/>
        <p:txBody>
          <a:bodyPr/>
          <a:lstStyle/>
          <a:p>
            <a:r>
              <a:rPr lang="fr-FR" smtClean="0"/>
              <a:t>B. Nguyen – M2 IMIS/MIAGE – 2020-03-30</a:t>
            </a:r>
            <a:endParaRPr lang="en-GB"/>
          </a:p>
        </p:txBody>
      </p:sp>
      <p:pic>
        <p:nvPicPr>
          <p:cNvPr id="13" name="Image 12">
            <a:extLst>
              <a:ext uri="{FF2B5EF4-FFF2-40B4-BE49-F238E27FC236}">
                <a16:creationId xmlns:a16="http://schemas.microsoft.com/office/drawing/2014/main" xmlns="" id="{31EBF23D-9F8D-4570-ACD5-403EE89B43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87667" y="424844"/>
            <a:ext cx="3244850" cy="1946910"/>
          </a:xfrm>
          <a:prstGeom prst="rect">
            <a:avLst/>
          </a:prstGeom>
        </p:spPr>
      </p:pic>
      <p:sp>
        <p:nvSpPr>
          <p:cNvPr id="11" name="ZoneTexte 10"/>
          <p:cNvSpPr txBox="1"/>
          <p:nvPr/>
        </p:nvSpPr>
        <p:spPr>
          <a:xfrm>
            <a:off x="7778893" y="4082534"/>
            <a:ext cx="4350550" cy="646331"/>
          </a:xfrm>
          <a:prstGeom prst="rect">
            <a:avLst/>
          </a:prstGeom>
          <a:noFill/>
        </p:spPr>
        <p:txBody>
          <a:bodyPr wrap="none" rtlCol="0">
            <a:spAutoFit/>
          </a:bodyPr>
          <a:lstStyle/>
          <a:p>
            <a:r>
              <a:rPr lang="fr-FR" i="1" dirty="0"/>
              <a:t>/!\ Ethique et qualité des données ? (</a:t>
            </a:r>
            <a:r>
              <a:rPr lang="fr-FR" i="1" dirty="0" err="1"/>
              <a:t>cf</a:t>
            </a:r>
            <a:r>
              <a:rPr lang="fr-FR" i="1" dirty="0"/>
              <a:t> HDH)</a:t>
            </a:r>
          </a:p>
          <a:p>
            <a:r>
              <a:rPr lang="fr-FR" i="1" dirty="0"/>
              <a:t>Proportionnalité ?</a:t>
            </a:r>
          </a:p>
        </p:txBody>
      </p:sp>
    </p:spTree>
    <p:extLst>
      <p:ext uri="{BB962C8B-B14F-4D97-AF65-F5344CB8AC3E}">
        <p14:creationId xmlns:p14="http://schemas.microsoft.com/office/powerpoint/2010/main" xmlns="" val="14411040"/>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7956</TotalTime>
  <Words>4321</Words>
  <Application>Microsoft Office PowerPoint</Application>
  <PresentationFormat>Personnalisé</PresentationFormat>
  <Paragraphs>815</Paragraphs>
  <Slides>83</Slides>
  <Notes>42</Notes>
  <HiddenSlides>0</HiddenSlides>
  <MMClips>0</MMClips>
  <ScaleCrop>false</ScaleCrop>
  <HeadingPairs>
    <vt:vector size="4" baseType="variant">
      <vt:variant>
        <vt:lpstr>Thème</vt:lpstr>
      </vt:variant>
      <vt:variant>
        <vt:i4>1</vt:i4>
      </vt:variant>
      <vt:variant>
        <vt:lpstr>Titres des diapositives</vt:lpstr>
      </vt:variant>
      <vt:variant>
        <vt:i4>83</vt:i4>
      </vt:variant>
    </vt:vector>
  </HeadingPairs>
  <TitlesOfParts>
    <vt:vector size="84" baseType="lpstr">
      <vt:lpstr>Thème Office</vt:lpstr>
      <vt:lpstr>Techniques d’anonymisation</vt:lpstr>
      <vt:lpstr>Plan</vt:lpstr>
      <vt:lpstr>Qu’est ce que l’anonymat ?</vt:lpstr>
      <vt:lpstr>Une réponse juridique :  GDPR et données anonymes</vt:lpstr>
      <vt:lpstr>GDPR, données, et personne physique identifiable i.e. pas anonyme</vt:lpstr>
      <vt:lpstr>GDPR et Réidentification</vt:lpstr>
      <vt:lpstr>GDPR et données anonymes</vt:lpstr>
      <vt:lpstr>Legitimité d’un processus d’anonymization : Avis du WP29 (2014) </vt:lpstr>
      <vt:lpstr>Pourquoi anonymiser ?</vt:lpstr>
      <vt:lpstr>La Pseudonymisation</vt:lpstr>
      <vt:lpstr>La pseudonymisation :  Ce que l’anonymisation n’est pas</vt:lpstr>
      <vt:lpstr>Attaque sur la pseudonymisation Sweeney 2002, k-anonymity: a model for protecting privacy (IJUFK-BS)</vt:lpstr>
      <vt:lpstr>Diapositive 13</vt:lpstr>
      <vt:lpstr>Architecture d’anonymisation</vt:lpstr>
      <vt:lpstr>Classification des approches</vt:lpstr>
      <vt:lpstr>Architecture classique d’anonymisation en publication centralisée</vt:lpstr>
      <vt:lpstr>Architecture classique d’anonymisation en perturbation locale</vt:lpstr>
      <vt:lpstr>Composants d’un processus d’anonymisation</vt:lpstr>
      <vt:lpstr>Technique historique d’anonymisation</vt:lpstr>
      <vt:lpstr>Attaque sur la pseudonymisation Sweeney 2002, k-anonymity: a model for protecting privacy (IJUFK-BS)</vt:lpstr>
      <vt:lpstr>La naissance du k-anonymat</vt:lpstr>
      <vt:lpstr>Les garanties du k-anonymat</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Mise en application du k-anonymat avec ARX</vt:lpstr>
      <vt:lpstr>ARX Data Anonymisation Tool</vt:lpstr>
      <vt:lpstr>Evaluation du risque de réidentification</vt:lpstr>
      <vt:lpstr>Attaque par le biais des QID Que connait l’adversaire ?</vt:lpstr>
      <vt:lpstr>Métriques d’évaluation du risque de réidentification</vt:lpstr>
      <vt:lpstr>Métriques d’évaluation du risque de réidentification</vt:lpstr>
      <vt:lpstr>Métriques d’évaluation du risque de réidentification</vt:lpstr>
      <vt:lpstr>Modele</vt:lpstr>
      <vt:lpstr>Calcul du risque</vt:lpstr>
      <vt:lpstr>Calcul du risque</vt:lpstr>
      <vt:lpstr>Mise en application de la qualité de l’anonymisation avec ARX</vt:lpstr>
      <vt:lpstr>Techniques classiques d’anonymisation</vt:lpstr>
      <vt:lpstr>Diapositive 50</vt:lpstr>
      <vt:lpstr>Diapositive 51</vt:lpstr>
      <vt:lpstr>Les garanties de la l-diversity</vt:lpstr>
      <vt:lpstr>Diapositive 53</vt:lpstr>
      <vt:lpstr>t-closeness ou comment aller trop loin ?  </vt:lpstr>
      <vt:lpstr>δ-disclosure</vt:lpstr>
      <vt:lpstr>δ-disclosure</vt:lpstr>
      <vt:lpstr>Mise en application de la L-diversité avec ARX</vt:lpstr>
      <vt:lpstr>Méthodes statistiques</vt:lpstr>
      <vt:lpstr>Méthode de réponse aléatoire Compatible « Local Differential Privacy »</vt:lpstr>
      <vt:lpstr>Post-Randomization Matrix (PRAM) Peut être vu comme de la local differential privacy</vt:lpstr>
      <vt:lpstr>Méthode d’échantillonnage</vt:lpstr>
      <vt:lpstr>Differential Privacy</vt:lpstr>
      <vt:lpstr>Differential privacy Dwork 2006, Differential Privacy (ICALP)</vt:lpstr>
      <vt:lpstr>Mécanisme de Laplace</vt:lpstr>
      <vt:lpstr>Mécanisme géometrique</vt:lpstr>
      <vt:lpstr>Mécanisme d’Exponentiation</vt:lpstr>
      <vt:lpstr>Séries temporelles : Théorème de composition [Dwork 06]</vt:lpstr>
      <vt:lpstr>Differential Privacy en pratique</vt:lpstr>
      <vt:lpstr>Modèle très général</vt:lpstr>
      <vt:lpstr>Diapositive 70</vt:lpstr>
      <vt:lpstr>Local Differential Privacy Jordan &amp; Wainwright [2013]</vt:lpstr>
      <vt:lpstr>Lier les approches k-anonymat et DP J.Domingo-Ferrer [2015]</vt:lpstr>
      <vt:lpstr>Algorithme SafePub (ARX) Bild, Kuhn, Passer [2018]</vt:lpstr>
      <vt:lpstr>Travaux de recherche</vt:lpstr>
      <vt:lpstr>Personnalisation du k-anonymat Michel, Nguyen, Pucheral [DATA’17]</vt:lpstr>
      <vt:lpstr>Sécurisation du processus d’anonymisation Allard, Nguyen, Pucheral K-anonymity &amp; Mondrian Algorithm (PST’11 award)</vt:lpstr>
      <vt:lpstr>Sécurisation du processus d’anonymisation Allard, Nguyen, Pucheral [DAPD’13]</vt:lpstr>
      <vt:lpstr>K-cores et differential privacy Eichler, Rossi, Nguyen, Berthomé, Vazirgiannis [en cours]</vt:lpstr>
      <vt:lpstr>Enjeu : adversaire semi-honnête (honnête-mais-curieux)</vt:lpstr>
      <vt:lpstr>Algorithme </vt:lpstr>
      <vt:lpstr>Diapositive 81</vt:lpstr>
      <vt:lpstr>Conclusion</vt:lpstr>
      <vt:lpstr>L’anonymisation est un compromis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L’anonymisation: Pourquoi et Comment</dc:title>
  <dc:creator>beng</dc:creator>
  <cp:lastModifiedBy>Benjamin NGUYEN</cp:lastModifiedBy>
  <cp:revision>46</cp:revision>
  <dcterms:created xsi:type="dcterms:W3CDTF">2018-12-10T09:30:58Z</dcterms:created>
  <dcterms:modified xsi:type="dcterms:W3CDTF">2020-03-25T11:09:41Z</dcterms:modified>
</cp:coreProperties>
</file>