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86" r:id="rId4"/>
    <p:sldId id="271" r:id="rId5"/>
    <p:sldId id="273" r:id="rId6"/>
    <p:sldId id="272" r:id="rId7"/>
    <p:sldId id="274" r:id="rId8"/>
    <p:sldId id="280" r:id="rId9"/>
    <p:sldId id="276" r:id="rId10"/>
    <p:sldId id="277" r:id="rId11"/>
    <p:sldId id="278" r:id="rId12"/>
    <p:sldId id="275" r:id="rId13"/>
    <p:sldId id="279" r:id="rId14"/>
    <p:sldId id="285" r:id="rId15"/>
    <p:sldId id="281" r:id="rId16"/>
    <p:sldId id="282" r:id="rId17"/>
    <p:sldId id="283" r:id="rId18"/>
    <p:sldId id="284" r:id="rId19"/>
    <p:sldId id="287" r:id="rId20"/>
    <p:sldId id="288" r:id="rId21"/>
    <p:sldId id="267" r:id="rId22"/>
    <p:sldId id="25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7F52-1FF6-4648-B4FD-17FC053CF8E8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0CD7A-9C05-4F25-9314-938BAA2B9E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32F8-9689-4B2F-9C78-EBCD2ACFCA75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63FA5-7540-44F4-988B-9D077D349DE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385AB-814A-4F09-87C9-33C88EAB7576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189D-5275-4975-B168-E59B3A44238C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91C8-F70C-47E9-95EB-A819E7A2E3D0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33FA-B27E-4B55-95B8-1D16A0201133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2F1EF-B13F-4E90-8D1F-DD2618B0259A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8562D-58A7-4F27-A229-C313F01D1973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A9034-ADF2-417E-A2BC-0798FD1FAF2C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92" tIns="43996" rIns="87992" bIns="43996" anchor="b"/>
          <a:lstStyle/>
          <a:p>
            <a:pPr algn="r" defTabSz="881063" eaLnBrk="0" hangingPunct="0"/>
            <a:fld id="{9E18B60D-AB69-482A-A18B-35E1CEF828B7}" type="slidenum">
              <a:rPr lang="en-US" sz="1200">
                <a:latin typeface="Times New Roman" pitchFamily="18" charset="0"/>
              </a:rPr>
              <a:pPr algn="r" defTabSz="881063" eaLnBrk="0" hangingPunct="0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lIns="87992" tIns="43996" rIns="87992" bIns="43996"/>
          <a:lstStyle/>
          <a:p>
            <a:pPr defTabSz="914400"/>
            <a:r>
              <a:rPr lang="fr-FR">
                <a:ea typeface="ＭＳ Ｐゴシック" pitchFamily="34" charset="-128"/>
              </a:rPr>
              <a:t>1 – auth forte / faible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2 – SSL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3 – on va en parler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4 – sécurisation des données au repos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5 – en cas d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investigation cnil etc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6 – nouvelles questions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7 – droit à l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oubli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8 – pour des études stat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9 – on est en plein dedans !!</a:t>
            </a:r>
          </a:p>
          <a:p>
            <a:pPr defTabSz="914400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se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31"/>
            <a:ext cx="8381082" cy="792487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169628" y="1219084"/>
            <a:ext cx="4668654" cy="5147733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200">
                <a:solidFill>
                  <a:srgbClr val="4C4C4C"/>
                </a:solidFill>
              </a:defRPr>
            </a:lvl1pPr>
            <a:lvl2pPr marL="525463" indent="-342900" defTabSz="447675">
              <a:buClr>
                <a:srgbClr val="E1001A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2pPr>
            <a:lvl3pPr marL="704850" indent="-34290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3pPr>
            <a:lvl4pPr marL="704850" indent="-342900" defTabSz="53975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4pPr>
            <a:lvl5pPr marL="704850" indent="-342900">
              <a:buClr>
                <a:srgbClr val="E1001A"/>
              </a:buClr>
              <a:buSzPct val="70000"/>
              <a:buFont typeface="+mj-lt"/>
              <a:buAutoNum type="arabicPeriod"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51388" y="1637497"/>
            <a:ext cx="3934719" cy="37094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aseline="0">
                <a:solidFill>
                  <a:srgbClr val="E1001A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235E-EC52-41C0-BAC4-AB30825AA9C7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rivacypolicy.html#information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assrooms.com/fr/courses/5280946-protegez-les-donnees-personnelles/5280953-assimilez-le-concept-de-vie-privee" TargetMode="External"/><Relationship Id="rId2" Type="http://schemas.openxmlformats.org/officeDocument/2006/relationships/hyperlink" Target="http://benjamin-nguyen.fr/ENS/IMI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2/02/07/how_to_hack_unbreakable_orac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Sécurité des Systèmes d’Information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MRI</a:t>
            </a:r>
          </a:p>
          <a:p>
            <a:endParaRPr lang="fr-FR" dirty="0"/>
          </a:p>
          <a:p>
            <a:r>
              <a:rPr lang="fr-FR" dirty="0"/>
              <a:t>Benjamin NGUYEN &amp; Jérémy BRIFFAUT</a:t>
            </a:r>
          </a:p>
          <a:p>
            <a:r>
              <a:rPr lang="fr-FR" dirty="0"/>
              <a:t>2022/2023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DD168-BB26-4438-B571-5EBD874733B3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38" y="174625"/>
            <a:ext cx="9266238" cy="488950"/>
          </a:xfrm>
        </p:spPr>
        <p:txBody>
          <a:bodyPr>
            <a:normAutofit fontScale="90000"/>
          </a:bodyPr>
          <a:lstStyle/>
          <a:p>
            <a:r>
              <a:rPr lang="fr-FR" altLang="fr-FR" sz="3200" dirty="0"/>
              <a:t>Le marché légal des données personnelles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9088" y="5518150"/>
            <a:ext cx="8289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000"/>
              <a:t>« The data within the report is compiled from thousands of different sources that include government, property, and other public record repositories. » </a:t>
            </a:r>
          </a:p>
          <a:p>
            <a:pPr>
              <a:spcBef>
                <a:spcPct val="20000"/>
              </a:spcBef>
            </a:pPr>
            <a:r>
              <a:rPr lang="fr-FR" altLang="fr-FR" sz="2000"/>
              <a:t>Et la parade (lucrative)  s’organise =&gt; ORM (Online Reputation Manager) e.g. reputation.com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4213"/>
            <a:ext cx="9144000" cy="4864100"/>
            <a:chOff x="0" y="431"/>
            <a:chExt cx="5760" cy="3228"/>
          </a:xfrm>
        </p:grpSpPr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" y="2169"/>
              <a:ext cx="397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" y="510"/>
              <a:ext cx="4802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957"/>
              <a:ext cx="2448" cy="12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9" y="2665"/>
              <a:ext cx="3564" cy="6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125"/>
              <a:ext cx="4081" cy="53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2" y="431"/>
              <a:ext cx="1848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647525-67E5-4164-A2E9-14957A49CFBC}" type="slidenum">
              <a:rPr lang="en-US" altLang="fr-FR"/>
              <a:pPr/>
              <a:t>11</a:t>
            </a:fld>
            <a:endParaRPr lang="en-US" altLang="fr-FR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800" y="1500188"/>
            <a:ext cx="8805863" cy="49498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F5EFA-13E7-4FD9-A089-887A93570EC6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12788"/>
            <a:r>
              <a:rPr lang="fr-FR" altLang="fr-FR" dirty="0"/>
              <a:t>Origines du problème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1263"/>
            <a:ext cx="9144000" cy="5367337"/>
          </a:xfrm>
        </p:spPr>
        <p:txBody>
          <a:bodyPr/>
          <a:lstStyle/>
          <a:p>
            <a:pPr marL="285750" indent="-285750">
              <a:tabLst>
                <a:tab pos="1625600" algn="l"/>
                <a:tab pos="2197100" algn="l"/>
              </a:tabLst>
              <a:defRPr/>
            </a:pPr>
            <a:r>
              <a:rPr lang="fr-FR" sz="2400" dirty="0"/>
              <a:t>Dilution des responsabilités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Hébergement de données sur le </a:t>
            </a:r>
            <a:r>
              <a:rPr lang="fr-FR" sz="2000" i="1" dirty="0"/>
              <a:t>Cloud</a:t>
            </a:r>
            <a:r>
              <a:rPr lang="fr-FR" sz="2000" dirty="0"/>
              <a:t>: un modèle qui tend à s’imposer aux particuliers, aux entreprises, aux administrations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Vulnérabilité aux attaques internes </a:t>
            </a:r>
            <a:endParaRPr lang="en-GB" sz="2000" dirty="0"/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fr-FR" sz="1800" i="1" dirty="0"/>
              <a:t>Dossiers médicaux menacés de publication par l’employé d’un sous-traitant Pakistanais d’un hôpital Californien (San Francisco </a:t>
            </a:r>
            <a:r>
              <a:rPr lang="fr-FR" sz="1800" i="1" dirty="0" err="1"/>
              <a:t>Chronicle</a:t>
            </a:r>
            <a:r>
              <a:rPr lang="fr-FR" sz="1800" i="1" dirty="0"/>
              <a:t>)</a:t>
            </a:r>
          </a:p>
          <a:p>
            <a:pPr lvl="1">
              <a:tabLst>
                <a:tab pos="1625600" algn="l"/>
                <a:tab pos="2197100" algn="l"/>
              </a:tabLst>
              <a:defRPr/>
            </a:pPr>
            <a:r>
              <a:rPr lang="fr-FR" sz="2200" dirty="0"/>
              <a:t>Quelle législation appliquer ?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Flou des chartes de confidentialité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“We will not share your health data with individuals or third parties unless you explicitly tell us to do so or except in certain limited circumstances described in our </a:t>
            </a:r>
            <a:r>
              <a:rPr lang="en-US" sz="1800" i="1" dirty="0">
                <a:hlinkClick r:id="rId3"/>
              </a:rPr>
              <a:t>privacy policy</a:t>
            </a:r>
            <a:r>
              <a:rPr lang="en-US" sz="1800" i="1" dirty="0"/>
              <a:t>. “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“Certain features of Google Health can be used in conjunction with other Google products, and those features may share information to provide a better user experience and to improve the quality of our services. “</a:t>
            </a:r>
            <a:endParaRPr lang="fr-FR" sz="1800" i="1" dirty="0"/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Et aussi : rachat de sociétés, changement de législation, pressions gouvernementales</a:t>
            </a:r>
            <a:endParaRPr lang="fr-FR" sz="1800" dirty="0"/>
          </a:p>
        </p:txBody>
      </p:sp>
    </p:spTree>
  </p:cSld>
  <p:clrMapOvr>
    <a:masterClrMapping/>
  </p:clrMapOvr>
  <p:transition advTm="21164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AE2CF-BFA4-415E-A182-F6D145113E5C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dirty="0"/>
              <a:t>Un </a:t>
            </a:r>
            <a:r>
              <a:rPr lang="en-US" altLang="fr-FR" sz="3200" dirty="0" err="1"/>
              <a:t>risque</a:t>
            </a:r>
            <a:r>
              <a:rPr lang="en-US" altLang="fr-FR" sz="3200" dirty="0"/>
              <a:t> </a:t>
            </a:r>
            <a:r>
              <a:rPr lang="en-US" altLang="fr-FR" sz="3200" dirty="0" err="1"/>
              <a:t>démultiplié</a:t>
            </a:r>
            <a:r>
              <a:rPr lang="en-US" altLang="fr-FR" sz="3200" dirty="0"/>
              <a:t> par la multiplication des bases de </a:t>
            </a:r>
            <a:r>
              <a:rPr lang="en-US" altLang="fr-FR" sz="3200" dirty="0" err="1"/>
              <a:t>données</a:t>
            </a:r>
            <a:endParaRPr lang="en-US" altLang="fr-FR" sz="32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28736"/>
            <a:ext cx="8805863" cy="53625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2000" dirty="0" err="1"/>
              <a:t>Anonymiser</a:t>
            </a:r>
            <a:r>
              <a:rPr lang="en-US" altLang="fr-FR" sz="2000" dirty="0"/>
              <a:t> (</a:t>
            </a:r>
            <a:r>
              <a:rPr lang="en-US" altLang="fr-FR" sz="2000" dirty="0" err="1"/>
              <a:t>pseudonymiser</a:t>
            </a:r>
            <a:r>
              <a:rPr lang="en-US" altLang="fr-FR" sz="2000" dirty="0"/>
              <a:t>) les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 ne </a:t>
            </a:r>
            <a:r>
              <a:rPr lang="en-US" altLang="fr-FR" sz="2000" dirty="0" err="1"/>
              <a:t>suffit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L’existence</a:t>
            </a:r>
            <a:r>
              <a:rPr lang="en-US" altLang="fr-FR" sz="2000" dirty="0"/>
              <a:t> de quasi-</a:t>
            </a:r>
            <a:r>
              <a:rPr lang="en-US" altLang="fr-FR" sz="2000" dirty="0" err="1"/>
              <a:t>identifiants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permet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croiser</a:t>
            </a:r>
            <a:r>
              <a:rPr lang="en-US" altLang="fr-FR" sz="2000" dirty="0"/>
              <a:t> des sources </a:t>
            </a:r>
            <a:r>
              <a:rPr lang="en-US" altLang="fr-FR" sz="2000" dirty="0" err="1"/>
              <a:t>anonymisées</a:t>
            </a:r>
            <a:r>
              <a:rPr lang="en-US" altLang="fr-FR" sz="2000" dirty="0"/>
              <a:t> avec </a:t>
            </a:r>
            <a:r>
              <a:rPr lang="en-US" altLang="fr-FR" sz="2000" dirty="0" err="1"/>
              <a:t>d’autres</a:t>
            </a:r>
            <a:r>
              <a:rPr lang="en-US" altLang="fr-FR" sz="2000" dirty="0"/>
              <a:t> qui ne le </a:t>
            </a:r>
            <a:r>
              <a:rPr lang="en-US" altLang="fr-FR" sz="2000" dirty="0" err="1"/>
              <a:t>sont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r>
              <a:rPr lang="en-US" altLang="fr-FR" sz="2000" dirty="0"/>
              <a:t>« 87% of the population in the US had characteristics that likely made them unique based only on {5-digit Zip, gender, date of birth} » [Sweeney, 2002]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Antagonisme</a:t>
            </a:r>
            <a:r>
              <a:rPr lang="en-US" altLang="fr-FR" sz="2000" dirty="0"/>
              <a:t> entre </a:t>
            </a:r>
            <a:r>
              <a:rPr lang="en-US" altLang="fr-FR" sz="2000" dirty="0" err="1"/>
              <a:t>anonymisation</a:t>
            </a:r>
            <a:r>
              <a:rPr lang="en-US" altLang="fr-FR" sz="2000" dirty="0"/>
              <a:t> et usage (</a:t>
            </a:r>
            <a:r>
              <a:rPr lang="en-US" altLang="fr-FR" sz="2000" dirty="0" err="1"/>
              <a:t>analyse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) ?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284413" y="2376488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27538" y="2968625"/>
            <a:ext cx="7556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ZIP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Birth</a:t>
            </a:r>
            <a:br>
              <a:rPr lang="en-US" altLang="fr-FR" sz="1600" b="1"/>
            </a:br>
            <a:r>
              <a:rPr lang="en-US" altLang="fr-FR" sz="1600" b="1"/>
              <a:t>date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Sex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195888" y="2532063"/>
            <a:ext cx="1450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Name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Address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Date registration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Party affiliation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784475" y="2717800"/>
            <a:ext cx="1450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Ethnicity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Visit data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Diagnosis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Medication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173913" y="34480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800" b="1"/>
              <a:t>Voter list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496888" y="329882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fr-FR" sz="1800" b="1"/>
              <a:t>Anonymized </a:t>
            </a:r>
          </a:p>
          <a:p>
            <a:pPr algn="ctr"/>
            <a:r>
              <a:rPr lang="en-US" altLang="fr-FR" sz="1800" b="1"/>
              <a:t>medical records</a:t>
            </a: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4183063" y="2403475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1.2- Aspects légaux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37E9C-4265-4209-8828-F9C513ADD1BB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fr-FR" altLang="fr-FR" sz="3200" dirty="0"/>
              <a:t>Nature des infractions de la cybercriminalité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273425" y="989013"/>
            <a:ext cx="2133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b="1">
                <a:latin typeface="Arial" charset="0"/>
              </a:rPr>
              <a:t>Cybercriminalité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304800" y="2095500"/>
            <a:ext cx="36576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les Technologies de l’Information et de la Communication (TIC) sont l’objet même du délit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5486400" y="2178050"/>
            <a:ext cx="33528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l’Internet est le moyen de commission</a:t>
            </a:r>
          </a:p>
        </p:txBody>
      </p:sp>
      <p:cxnSp>
        <p:nvCxnSpPr>
          <p:cNvPr id="1034" name="AutoShape 6"/>
          <p:cNvCxnSpPr>
            <a:cxnSpLocks noChangeShapeType="1"/>
            <a:stCxn id="1031" idx="2"/>
            <a:endCxn id="1032" idx="0"/>
          </p:cNvCxnSpPr>
          <p:nvPr/>
        </p:nvCxnSpPr>
        <p:spPr bwMode="auto">
          <a:xfrm flipH="1">
            <a:off x="2133600" y="1355725"/>
            <a:ext cx="2206625" cy="739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35" name="AutoShape 7"/>
          <p:cNvCxnSpPr>
            <a:cxnSpLocks noChangeShapeType="1"/>
            <a:stCxn id="1031" idx="2"/>
            <a:endCxn id="1033" idx="0"/>
          </p:cNvCxnSpPr>
          <p:nvPr/>
        </p:nvCxnSpPr>
        <p:spPr bwMode="auto">
          <a:xfrm>
            <a:off x="4340225" y="1355725"/>
            <a:ext cx="2822575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0" y="2971800"/>
            <a:ext cx="434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 nature des technologies utilisées</a:t>
            </a:r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4800600" y="2971800"/>
            <a:ext cx="4343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marL="1435100" indent="-1435100"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	criminalité de droit commun, de nature juridique traditionnelle</a:t>
            </a:r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télécommunication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1752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téléphonie cellulaire</a:t>
            </a:r>
          </a:p>
        </p:txBody>
      </p:sp>
      <p:sp>
        <p:nvSpPr>
          <p:cNvPr id="1040" name="Text Box 12"/>
          <p:cNvSpPr txBox="1">
            <a:spLocks noChangeArrowheads="1"/>
          </p:cNvSpPr>
          <p:nvPr/>
        </p:nvSpPr>
        <p:spPr bwMode="auto">
          <a:xfrm>
            <a:off x="3276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informatiques</a:t>
            </a:r>
          </a:p>
        </p:txBody>
      </p:sp>
      <p:sp>
        <p:nvSpPr>
          <p:cNvPr id="1041" name="Text Box 13"/>
          <p:cNvSpPr txBox="1">
            <a:spLocks noChangeArrowheads="1"/>
          </p:cNvSpPr>
          <p:nvPr/>
        </p:nvSpPr>
        <p:spPr bwMode="auto">
          <a:xfrm>
            <a:off x="51054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le code pénal</a:t>
            </a:r>
          </a:p>
        </p:txBody>
      </p:sp>
      <p:sp>
        <p:nvSpPr>
          <p:cNvPr id="1042" name="Text Box 14"/>
          <p:cNvSpPr txBox="1">
            <a:spLocks noChangeArrowheads="1"/>
          </p:cNvSpPr>
          <p:nvPr/>
        </p:nvSpPr>
        <p:spPr bwMode="auto">
          <a:xfrm>
            <a:off x="6858000" y="5257800"/>
            <a:ext cx="2057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des textes spécifiques</a:t>
            </a: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290513" y="3905250"/>
          <a:ext cx="11731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44848" imgH="2418784" progId="">
                  <p:embed/>
                </p:oleObj>
              </mc:Choice>
              <mc:Fallback>
                <p:oleObj name="Clip" r:id="rId3" imgW="2344848" imgH="241878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905250"/>
                        <a:ext cx="117316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3606800" y="4005263"/>
          <a:ext cx="1090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4630400" imgH="13530377" progId="">
                  <p:embed/>
                </p:oleObj>
              </mc:Choice>
              <mc:Fallback>
                <p:oleObj name="Clip" r:id="rId5" imgW="14630400" imgH="1353037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005263"/>
                        <a:ext cx="109061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3" name="AutoShape 18"/>
          <p:cNvCxnSpPr>
            <a:cxnSpLocks noChangeShapeType="1"/>
          </p:cNvCxnSpPr>
          <p:nvPr/>
        </p:nvCxnSpPr>
        <p:spPr bwMode="auto">
          <a:xfrm flipH="1">
            <a:off x="877888" y="3295650"/>
            <a:ext cx="1255712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4" name="AutoShape 19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457200" cy="6715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5" name="AutoShape 20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1981200" cy="728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6" name="AutoShape 22"/>
          <p:cNvCxnSpPr>
            <a:cxnSpLocks noChangeShapeType="1"/>
            <a:stCxn id="1037" idx="2"/>
            <a:endCxn id="1052" idx="0"/>
          </p:cNvCxnSpPr>
          <p:nvPr/>
        </p:nvCxnSpPr>
        <p:spPr bwMode="auto">
          <a:xfrm flipH="1">
            <a:off x="5686425" y="3489325"/>
            <a:ext cx="1285875" cy="703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7" name="AutoShape 23"/>
          <p:cNvCxnSpPr>
            <a:cxnSpLocks noChangeShapeType="1"/>
            <a:stCxn id="1037" idx="2"/>
          </p:cNvCxnSpPr>
          <p:nvPr/>
        </p:nvCxnSpPr>
        <p:spPr bwMode="auto">
          <a:xfrm>
            <a:off x="6972300" y="3489325"/>
            <a:ext cx="927100" cy="706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5410200" y="4052888"/>
            <a:ext cx="925513" cy="914400"/>
            <a:chOff x="1296" y="2208"/>
            <a:chExt cx="1164" cy="1151"/>
          </a:xfrm>
        </p:grpSpPr>
        <p:sp>
          <p:nvSpPr>
            <p:cNvPr id="1050" name="Freeform 25"/>
            <p:cNvSpPr>
              <a:spLocks noChangeAspect="1"/>
            </p:cNvSpPr>
            <p:nvPr/>
          </p:nvSpPr>
          <p:spPr bwMode="auto">
            <a:xfrm>
              <a:off x="1296" y="2208"/>
              <a:ext cx="1164" cy="1151"/>
            </a:xfrm>
            <a:custGeom>
              <a:avLst/>
              <a:gdLst>
                <a:gd name="T0" fmla="*/ 11 w 2328"/>
                <a:gd name="T1" fmla="*/ 1 h 2302"/>
                <a:gd name="T2" fmla="*/ 9 w 2328"/>
                <a:gd name="T3" fmla="*/ 1 h 2302"/>
                <a:gd name="T4" fmla="*/ 7 w 2328"/>
                <a:gd name="T5" fmla="*/ 2 h 2302"/>
                <a:gd name="T6" fmla="*/ 6 w 2328"/>
                <a:gd name="T7" fmla="*/ 2 h 2302"/>
                <a:gd name="T8" fmla="*/ 5 w 2328"/>
                <a:gd name="T9" fmla="*/ 3 h 2302"/>
                <a:gd name="T10" fmla="*/ 3 w 2328"/>
                <a:gd name="T11" fmla="*/ 4 h 2302"/>
                <a:gd name="T12" fmla="*/ 2 w 2328"/>
                <a:gd name="T13" fmla="*/ 4 h 2302"/>
                <a:gd name="T14" fmla="*/ 1 w 2328"/>
                <a:gd name="T15" fmla="*/ 5 h 2302"/>
                <a:gd name="T16" fmla="*/ 1 w 2328"/>
                <a:gd name="T17" fmla="*/ 5 h 2302"/>
                <a:gd name="T18" fmla="*/ 1 w 2328"/>
                <a:gd name="T19" fmla="*/ 6 h 2302"/>
                <a:gd name="T20" fmla="*/ 1 w 2328"/>
                <a:gd name="T21" fmla="*/ 11 h 2302"/>
                <a:gd name="T22" fmla="*/ 1 w 2328"/>
                <a:gd name="T23" fmla="*/ 15 h 2302"/>
                <a:gd name="T24" fmla="*/ 2 w 2328"/>
                <a:gd name="T25" fmla="*/ 16 h 2302"/>
                <a:gd name="T26" fmla="*/ 2 w 2328"/>
                <a:gd name="T27" fmla="*/ 18 h 2302"/>
                <a:gd name="T28" fmla="*/ 2 w 2328"/>
                <a:gd name="T29" fmla="*/ 18 h 2302"/>
                <a:gd name="T30" fmla="*/ 2 w 2328"/>
                <a:gd name="T31" fmla="*/ 18 h 2302"/>
                <a:gd name="T32" fmla="*/ 2 w 2328"/>
                <a:gd name="T33" fmla="*/ 18 h 2302"/>
                <a:gd name="T34" fmla="*/ 2 w 2328"/>
                <a:gd name="T35" fmla="*/ 18 h 2302"/>
                <a:gd name="T36" fmla="*/ 3 w 2328"/>
                <a:gd name="T37" fmla="*/ 18 h 2302"/>
                <a:gd name="T38" fmla="*/ 3 w 2328"/>
                <a:gd name="T39" fmla="*/ 18 h 2302"/>
                <a:gd name="T40" fmla="*/ 6 w 2328"/>
                <a:gd name="T41" fmla="*/ 22 h 2302"/>
                <a:gd name="T42" fmla="*/ 7 w 2328"/>
                <a:gd name="T43" fmla="*/ 24 h 2302"/>
                <a:gd name="T44" fmla="*/ 9 w 2328"/>
                <a:gd name="T45" fmla="*/ 26 h 2302"/>
                <a:gd name="T46" fmla="*/ 11 w 2328"/>
                <a:gd name="T47" fmla="*/ 29 h 2302"/>
                <a:gd name="T48" fmla="*/ 13 w 2328"/>
                <a:gd name="T49" fmla="*/ 33 h 2302"/>
                <a:gd name="T50" fmla="*/ 15 w 2328"/>
                <a:gd name="T51" fmla="*/ 35 h 2302"/>
                <a:gd name="T52" fmla="*/ 17 w 2328"/>
                <a:gd name="T53" fmla="*/ 36 h 2302"/>
                <a:gd name="T54" fmla="*/ 18 w 2328"/>
                <a:gd name="T55" fmla="*/ 36 h 2302"/>
                <a:gd name="T56" fmla="*/ 19 w 2328"/>
                <a:gd name="T57" fmla="*/ 36 h 2302"/>
                <a:gd name="T58" fmla="*/ 21 w 2328"/>
                <a:gd name="T59" fmla="*/ 35 h 2302"/>
                <a:gd name="T60" fmla="*/ 22 w 2328"/>
                <a:gd name="T61" fmla="*/ 35 h 2302"/>
                <a:gd name="T62" fmla="*/ 23 w 2328"/>
                <a:gd name="T63" fmla="*/ 34 h 2302"/>
                <a:gd name="T64" fmla="*/ 25 w 2328"/>
                <a:gd name="T65" fmla="*/ 33 h 2302"/>
                <a:gd name="T66" fmla="*/ 27 w 2328"/>
                <a:gd name="T67" fmla="*/ 31 h 2302"/>
                <a:gd name="T68" fmla="*/ 30 w 2328"/>
                <a:gd name="T69" fmla="*/ 30 h 2302"/>
                <a:gd name="T70" fmla="*/ 33 w 2328"/>
                <a:gd name="T71" fmla="*/ 29 h 2302"/>
                <a:gd name="T72" fmla="*/ 35 w 2328"/>
                <a:gd name="T73" fmla="*/ 27 h 2302"/>
                <a:gd name="T74" fmla="*/ 36 w 2328"/>
                <a:gd name="T75" fmla="*/ 26 h 2302"/>
                <a:gd name="T76" fmla="*/ 36 w 2328"/>
                <a:gd name="T77" fmla="*/ 25 h 2302"/>
                <a:gd name="T78" fmla="*/ 36 w 2328"/>
                <a:gd name="T79" fmla="*/ 24 h 2302"/>
                <a:gd name="T80" fmla="*/ 35 w 2328"/>
                <a:gd name="T81" fmla="*/ 23 h 2302"/>
                <a:gd name="T82" fmla="*/ 34 w 2328"/>
                <a:gd name="T83" fmla="*/ 22 h 2302"/>
                <a:gd name="T84" fmla="*/ 34 w 2328"/>
                <a:gd name="T85" fmla="*/ 19 h 2302"/>
                <a:gd name="T86" fmla="*/ 36 w 2328"/>
                <a:gd name="T87" fmla="*/ 19 h 2302"/>
                <a:gd name="T88" fmla="*/ 36 w 2328"/>
                <a:gd name="T89" fmla="*/ 18 h 2302"/>
                <a:gd name="T90" fmla="*/ 35 w 2328"/>
                <a:gd name="T91" fmla="*/ 17 h 2302"/>
                <a:gd name="T92" fmla="*/ 33 w 2328"/>
                <a:gd name="T93" fmla="*/ 14 h 2302"/>
                <a:gd name="T94" fmla="*/ 29 w 2328"/>
                <a:gd name="T95" fmla="*/ 12 h 2302"/>
                <a:gd name="T96" fmla="*/ 26 w 2328"/>
                <a:gd name="T97" fmla="*/ 10 h 2302"/>
                <a:gd name="T98" fmla="*/ 21 w 2328"/>
                <a:gd name="T99" fmla="*/ 6 h 2302"/>
                <a:gd name="T100" fmla="*/ 20 w 2328"/>
                <a:gd name="T101" fmla="*/ 4 h 2302"/>
                <a:gd name="T102" fmla="*/ 18 w 2328"/>
                <a:gd name="T103" fmla="*/ 2 h 2302"/>
                <a:gd name="T104" fmla="*/ 15 w 2328"/>
                <a:gd name="T105" fmla="*/ 1 h 2302"/>
                <a:gd name="T106" fmla="*/ 13 w 2328"/>
                <a:gd name="T107" fmla="*/ 1 h 23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8"/>
                <a:gd name="T163" fmla="*/ 0 h 2302"/>
                <a:gd name="T164" fmla="*/ 2328 w 2328"/>
                <a:gd name="T165" fmla="*/ 2302 h 23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8" h="2302">
                  <a:moveTo>
                    <a:pt x="805" y="38"/>
                  </a:moveTo>
                  <a:lnTo>
                    <a:pt x="795" y="40"/>
                  </a:lnTo>
                  <a:lnTo>
                    <a:pt x="784" y="43"/>
                  </a:lnTo>
                  <a:lnTo>
                    <a:pt x="774" y="45"/>
                  </a:lnTo>
                  <a:lnTo>
                    <a:pt x="765" y="47"/>
                  </a:lnTo>
                  <a:lnTo>
                    <a:pt x="754" y="50"/>
                  </a:lnTo>
                  <a:lnTo>
                    <a:pt x="743" y="52"/>
                  </a:lnTo>
                  <a:lnTo>
                    <a:pt x="733" y="52"/>
                  </a:lnTo>
                  <a:lnTo>
                    <a:pt x="721" y="52"/>
                  </a:lnTo>
                  <a:lnTo>
                    <a:pt x="700" y="62"/>
                  </a:lnTo>
                  <a:lnTo>
                    <a:pt x="680" y="71"/>
                  </a:lnTo>
                  <a:lnTo>
                    <a:pt x="658" y="79"/>
                  </a:lnTo>
                  <a:lnTo>
                    <a:pt x="636" y="86"/>
                  </a:lnTo>
                  <a:lnTo>
                    <a:pt x="614" y="93"/>
                  </a:lnTo>
                  <a:lnTo>
                    <a:pt x="592" y="100"/>
                  </a:lnTo>
                  <a:lnTo>
                    <a:pt x="570" y="108"/>
                  </a:lnTo>
                  <a:lnTo>
                    <a:pt x="548" y="116"/>
                  </a:lnTo>
                  <a:lnTo>
                    <a:pt x="533" y="121"/>
                  </a:lnTo>
                  <a:lnTo>
                    <a:pt x="518" y="126"/>
                  </a:lnTo>
                  <a:lnTo>
                    <a:pt x="503" y="131"/>
                  </a:lnTo>
                  <a:lnTo>
                    <a:pt x="488" y="137"/>
                  </a:lnTo>
                  <a:lnTo>
                    <a:pt x="473" y="143"/>
                  </a:lnTo>
                  <a:lnTo>
                    <a:pt x="458" y="147"/>
                  </a:lnTo>
                  <a:lnTo>
                    <a:pt x="444" y="152"/>
                  </a:lnTo>
                  <a:lnTo>
                    <a:pt x="427" y="156"/>
                  </a:lnTo>
                  <a:lnTo>
                    <a:pt x="418" y="160"/>
                  </a:lnTo>
                  <a:lnTo>
                    <a:pt x="409" y="164"/>
                  </a:lnTo>
                  <a:lnTo>
                    <a:pt x="400" y="167"/>
                  </a:lnTo>
                  <a:lnTo>
                    <a:pt x="389" y="170"/>
                  </a:lnTo>
                  <a:lnTo>
                    <a:pt x="379" y="173"/>
                  </a:lnTo>
                  <a:lnTo>
                    <a:pt x="370" y="177"/>
                  </a:lnTo>
                  <a:lnTo>
                    <a:pt x="361" y="181"/>
                  </a:lnTo>
                  <a:lnTo>
                    <a:pt x="351" y="187"/>
                  </a:lnTo>
                  <a:lnTo>
                    <a:pt x="335" y="190"/>
                  </a:lnTo>
                  <a:lnTo>
                    <a:pt x="320" y="195"/>
                  </a:lnTo>
                  <a:lnTo>
                    <a:pt x="305" y="199"/>
                  </a:lnTo>
                  <a:lnTo>
                    <a:pt x="292" y="205"/>
                  </a:lnTo>
                  <a:lnTo>
                    <a:pt x="277" y="212"/>
                  </a:lnTo>
                  <a:lnTo>
                    <a:pt x="263" y="219"/>
                  </a:lnTo>
                  <a:lnTo>
                    <a:pt x="249" y="226"/>
                  </a:lnTo>
                  <a:lnTo>
                    <a:pt x="235" y="233"/>
                  </a:lnTo>
                  <a:lnTo>
                    <a:pt x="221" y="241"/>
                  </a:lnTo>
                  <a:lnTo>
                    <a:pt x="207" y="248"/>
                  </a:lnTo>
                  <a:lnTo>
                    <a:pt x="194" y="255"/>
                  </a:lnTo>
                  <a:lnTo>
                    <a:pt x="180" y="263"/>
                  </a:lnTo>
                  <a:lnTo>
                    <a:pt x="166" y="270"/>
                  </a:lnTo>
                  <a:lnTo>
                    <a:pt x="152" y="275"/>
                  </a:lnTo>
                  <a:lnTo>
                    <a:pt x="138" y="281"/>
                  </a:lnTo>
                  <a:lnTo>
                    <a:pt x="123" y="287"/>
                  </a:lnTo>
                  <a:lnTo>
                    <a:pt x="114" y="290"/>
                  </a:lnTo>
                  <a:lnTo>
                    <a:pt x="105" y="294"/>
                  </a:lnTo>
                  <a:lnTo>
                    <a:pt x="95" y="296"/>
                  </a:lnTo>
                  <a:lnTo>
                    <a:pt x="85" y="298"/>
                  </a:lnTo>
                  <a:lnTo>
                    <a:pt x="76" y="301"/>
                  </a:lnTo>
                  <a:lnTo>
                    <a:pt x="67" y="303"/>
                  </a:lnTo>
                  <a:lnTo>
                    <a:pt x="58" y="306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1" y="313"/>
                  </a:lnTo>
                  <a:lnTo>
                    <a:pt x="54" y="314"/>
                  </a:lnTo>
                  <a:lnTo>
                    <a:pt x="57" y="316"/>
                  </a:lnTo>
                  <a:lnTo>
                    <a:pt x="59" y="318"/>
                  </a:lnTo>
                  <a:lnTo>
                    <a:pt x="53" y="320"/>
                  </a:lnTo>
                  <a:lnTo>
                    <a:pt x="49" y="324"/>
                  </a:lnTo>
                  <a:lnTo>
                    <a:pt x="44" y="328"/>
                  </a:lnTo>
                  <a:lnTo>
                    <a:pt x="40" y="334"/>
                  </a:lnTo>
                  <a:lnTo>
                    <a:pt x="35" y="356"/>
                  </a:lnTo>
                  <a:lnTo>
                    <a:pt x="27" y="377"/>
                  </a:lnTo>
                  <a:lnTo>
                    <a:pt x="17" y="399"/>
                  </a:lnTo>
                  <a:lnTo>
                    <a:pt x="11" y="419"/>
                  </a:lnTo>
                  <a:lnTo>
                    <a:pt x="2" y="479"/>
                  </a:lnTo>
                  <a:lnTo>
                    <a:pt x="0" y="540"/>
                  </a:lnTo>
                  <a:lnTo>
                    <a:pt x="2" y="601"/>
                  </a:lnTo>
                  <a:lnTo>
                    <a:pt x="7" y="662"/>
                  </a:lnTo>
                  <a:lnTo>
                    <a:pt x="2" y="705"/>
                  </a:lnTo>
                  <a:lnTo>
                    <a:pt x="2" y="745"/>
                  </a:lnTo>
                  <a:lnTo>
                    <a:pt x="7" y="786"/>
                  </a:lnTo>
                  <a:lnTo>
                    <a:pt x="16" y="824"/>
                  </a:lnTo>
                  <a:lnTo>
                    <a:pt x="29" y="861"/>
                  </a:lnTo>
                  <a:lnTo>
                    <a:pt x="46" y="896"/>
                  </a:lnTo>
                  <a:lnTo>
                    <a:pt x="67" y="930"/>
                  </a:lnTo>
                  <a:lnTo>
                    <a:pt x="91" y="962"/>
                  </a:lnTo>
                  <a:lnTo>
                    <a:pt x="92" y="972"/>
                  </a:lnTo>
                  <a:lnTo>
                    <a:pt x="96" y="981"/>
                  </a:lnTo>
                  <a:lnTo>
                    <a:pt x="99" y="990"/>
                  </a:lnTo>
                  <a:lnTo>
                    <a:pt x="104" y="998"/>
                  </a:lnTo>
                  <a:lnTo>
                    <a:pt x="110" y="1006"/>
                  </a:lnTo>
                  <a:lnTo>
                    <a:pt x="115" y="1014"/>
                  </a:lnTo>
                  <a:lnTo>
                    <a:pt x="121" y="1022"/>
                  </a:lnTo>
                  <a:lnTo>
                    <a:pt x="127" y="1030"/>
                  </a:lnTo>
                  <a:lnTo>
                    <a:pt x="136" y="1045"/>
                  </a:lnTo>
                  <a:lnTo>
                    <a:pt x="144" y="1060"/>
                  </a:lnTo>
                  <a:lnTo>
                    <a:pt x="153" y="1075"/>
                  </a:lnTo>
                  <a:lnTo>
                    <a:pt x="160" y="1090"/>
                  </a:lnTo>
                  <a:lnTo>
                    <a:pt x="161" y="1090"/>
                  </a:lnTo>
                  <a:lnTo>
                    <a:pt x="163" y="1091"/>
                  </a:lnTo>
                  <a:lnTo>
                    <a:pt x="164" y="1091"/>
                  </a:lnTo>
                  <a:lnTo>
                    <a:pt x="165" y="1092"/>
                  </a:lnTo>
                  <a:lnTo>
                    <a:pt x="163" y="1092"/>
                  </a:lnTo>
                  <a:lnTo>
                    <a:pt x="163" y="1098"/>
                  </a:lnTo>
                  <a:lnTo>
                    <a:pt x="165" y="1098"/>
                  </a:lnTo>
                  <a:lnTo>
                    <a:pt x="168" y="1102"/>
                  </a:lnTo>
                  <a:lnTo>
                    <a:pt x="165" y="1107"/>
                  </a:lnTo>
                  <a:lnTo>
                    <a:pt x="167" y="1109"/>
                  </a:lnTo>
                  <a:lnTo>
                    <a:pt x="167" y="1108"/>
                  </a:lnTo>
                  <a:lnTo>
                    <a:pt x="168" y="1107"/>
                  </a:lnTo>
                  <a:lnTo>
                    <a:pt x="169" y="1107"/>
                  </a:lnTo>
                  <a:lnTo>
                    <a:pt x="171" y="1107"/>
                  </a:lnTo>
                  <a:lnTo>
                    <a:pt x="172" y="1108"/>
                  </a:lnTo>
                  <a:lnTo>
                    <a:pt x="173" y="1109"/>
                  </a:lnTo>
                  <a:lnTo>
                    <a:pt x="173" y="1112"/>
                  </a:lnTo>
                  <a:lnTo>
                    <a:pt x="173" y="1113"/>
                  </a:lnTo>
                  <a:lnTo>
                    <a:pt x="172" y="1114"/>
                  </a:lnTo>
                  <a:lnTo>
                    <a:pt x="171" y="1115"/>
                  </a:lnTo>
                  <a:lnTo>
                    <a:pt x="169" y="1115"/>
                  </a:lnTo>
                  <a:lnTo>
                    <a:pt x="168" y="1115"/>
                  </a:lnTo>
                  <a:lnTo>
                    <a:pt x="171" y="1117"/>
                  </a:lnTo>
                  <a:lnTo>
                    <a:pt x="171" y="1116"/>
                  </a:lnTo>
                  <a:lnTo>
                    <a:pt x="171" y="1115"/>
                  </a:lnTo>
                  <a:lnTo>
                    <a:pt x="172" y="1114"/>
                  </a:lnTo>
                  <a:lnTo>
                    <a:pt x="173" y="1113"/>
                  </a:lnTo>
                  <a:lnTo>
                    <a:pt x="176" y="1117"/>
                  </a:lnTo>
                  <a:lnTo>
                    <a:pt x="174" y="1122"/>
                  </a:lnTo>
                  <a:lnTo>
                    <a:pt x="176" y="1128"/>
                  </a:lnTo>
                  <a:lnTo>
                    <a:pt x="180" y="1134"/>
                  </a:lnTo>
                  <a:lnTo>
                    <a:pt x="183" y="1138"/>
                  </a:lnTo>
                  <a:lnTo>
                    <a:pt x="187" y="1143"/>
                  </a:lnTo>
                  <a:lnTo>
                    <a:pt x="190" y="1149"/>
                  </a:lnTo>
                  <a:lnTo>
                    <a:pt x="192" y="1154"/>
                  </a:lnTo>
                  <a:lnTo>
                    <a:pt x="197" y="1159"/>
                  </a:lnTo>
                  <a:lnTo>
                    <a:pt x="204" y="1168"/>
                  </a:lnTo>
                  <a:lnTo>
                    <a:pt x="209" y="1177"/>
                  </a:lnTo>
                  <a:lnTo>
                    <a:pt x="213" y="1188"/>
                  </a:lnTo>
                  <a:lnTo>
                    <a:pt x="220" y="1196"/>
                  </a:lnTo>
                  <a:lnTo>
                    <a:pt x="344" y="1390"/>
                  </a:lnTo>
                  <a:lnTo>
                    <a:pt x="358" y="1410"/>
                  </a:lnTo>
                  <a:lnTo>
                    <a:pt x="372" y="1431"/>
                  </a:lnTo>
                  <a:lnTo>
                    <a:pt x="387" y="1450"/>
                  </a:lnTo>
                  <a:lnTo>
                    <a:pt x="401" y="1470"/>
                  </a:lnTo>
                  <a:lnTo>
                    <a:pt x="416" y="1489"/>
                  </a:lnTo>
                  <a:lnTo>
                    <a:pt x="431" y="1508"/>
                  </a:lnTo>
                  <a:lnTo>
                    <a:pt x="446" y="1528"/>
                  </a:lnTo>
                  <a:lnTo>
                    <a:pt x="461" y="1547"/>
                  </a:lnTo>
                  <a:lnTo>
                    <a:pt x="476" y="1567"/>
                  </a:lnTo>
                  <a:lnTo>
                    <a:pt x="491" y="1586"/>
                  </a:lnTo>
                  <a:lnTo>
                    <a:pt x="505" y="1606"/>
                  </a:lnTo>
                  <a:lnTo>
                    <a:pt x="520" y="1625"/>
                  </a:lnTo>
                  <a:lnTo>
                    <a:pt x="533" y="1645"/>
                  </a:lnTo>
                  <a:lnTo>
                    <a:pt x="547" y="1665"/>
                  </a:lnTo>
                  <a:lnTo>
                    <a:pt x="561" y="1684"/>
                  </a:lnTo>
                  <a:lnTo>
                    <a:pt x="574" y="1705"/>
                  </a:lnTo>
                  <a:lnTo>
                    <a:pt x="591" y="1734"/>
                  </a:lnTo>
                  <a:lnTo>
                    <a:pt x="608" y="1761"/>
                  </a:lnTo>
                  <a:lnTo>
                    <a:pt x="628" y="1788"/>
                  </a:lnTo>
                  <a:lnTo>
                    <a:pt x="647" y="1814"/>
                  </a:lnTo>
                  <a:lnTo>
                    <a:pt x="668" y="1840"/>
                  </a:lnTo>
                  <a:lnTo>
                    <a:pt x="689" y="1865"/>
                  </a:lnTo>
                  <a:lnTo>
                    <a:pt x="711" y="1890"/>
                  </a:lnTo>
                  <a:lnTo>
                    <a:pt x="733" y="1916"/>
                  </a:lnTo>
                  <a:lnTo>
                    <a:pt x="753" y="1940"/>
                  </a:lnTo>
                  <a:lnTo>
                    <a:pt x="775" y="1965"/>
                  </a:lnTo>
                  <a:lnTo>
                    <a:pt x="796" y="1991"/>
                  </a:lnTo>
                  <a:lnTo>
                    <a:pt x="817" y="2017"/>
                  </a:lnTo>
                  <a:lnTo>
                    <a:pt x="835" y="2044"/>
                  </a:lnTo>
                  <a:lnTo>
                    <a:pt x="855" y="2070"/>
                  </a:lnTo>
                  <a:lnTo>
                    <a:pt x="872" y="2098"/>
                  </a:lnTo>
                  <a:lnTo>
                    <a:pt x="888" y="2127"/>
                  </a:lnTo>
                  <a:lnTo>
                    <a:pt x="904" y="2139"/>
                  </a:lnTo>
                  <a:lnTo>
                    <a:pt x="919" y="2152"/>
                  </a:lnTo>
                  <a:lnTo>
                    <a:pt x="934" y="2166"/>
                  </a:lnTo>
                  <a:lnTo>
                    <a:pt x="949" y="2180"/>
                  </a:lnTo>
                  <a:lnTo>
                    <a:pt x="963" y="2194"/>
                  </a:lnTo>
                  <a:lnTo>
                    <a:pt x="977" y="2208"/>
                  </a:lnTo>
                  <a:lnTo>
                    <a:pt x="990" y="2223"/>
                  </a:lnTo>
                  <a:lnTo>
                    <a:pt x="1003" y="2238"/>
                  </a:lnTo>
                  <a:lnTo>
                    <a:pt x="1013" y="2251"/>
                  </a:lnTo>
                  <a:lnTo>
                    <a:pt x="1024" y="2262"/>
                  </a:lnTo>
                  <a:lnTo>
                    <a:pt x="1037" y="2273"/>
                  </a:lnTo>
                  <a:lnTo>
                    <a:pt x="1049" y="2283"/>
                  </a:lnTo>
                  <a:lnTo>
                    <a:pt x="1063" y="2290"/>
                  </a:lnTo>
                  <a:lnTo>
                    <a:pt x="1077" y="2295"/>
                  </a:lnTo>
                  <a:lnTo>
                    <a:pt x="1092" y="2297"/>
                  </a:lnTo>
                  <a:lnTo>
                    <a:pt x="1108" y="2295"/>
                  </a:lnTo>
                  <a:lnTo>
                    <a:pt x="1118" y="2296"/>
                  </a:lnTo>
                  <a:lnTo>
                    <a:pt x="1127" y="2297"/>
                  </a:lnTo>
                  <a:lnTo>
                    <a:pt x="1138" y="2299"/>
                  </a:lnTo>
                  <a:lnTo>
                    <a:pt x="1147" y="2300"/>
                  </a:lnTo>
                  <a:lnTo>
                    <a:pt x="1156" y="2302"/>
                  </a:lnTo>
                  <a:lnTo>
                    <a:pt x="1165" y="2300"/>
                  </a:lnTo>
                  <a:lnTo>
                    <a:pt x="1175" y="2297"/>
                  </a:lnTo>
                  <a:lnTo>
                    <a:pt x="1183" y="2290"/>
                  </a:lnTo>
                  <a:lnTo>
                    <a:pt x="1206" y="2282"/>
                  </a:lnTo>
                  <a:lnTo>
                    <a:pt x="1228" y="2275"/>
                  </a:lnTo>
                  <a:lnTo>
                    <a:pt x="1251" y="2267"/>
                  </a:lnTo>
                  <a:lnTo>
                    <a:pt x="1273" y="2259"/>
                  </a:lnTo>
                  <a:lnTo>
                    <a:pt x="1294" y="2250"/>
                  </a:lnTo>
                  <a:lnTo>
                    <a:pt x="1316" y="2241"/>
                  </a:lnTo>
                  <a:lnTo>
                    <a:pt x="1337" y="2229"/>
                  </a:lnTo>
                  <a:lnTo>
                    <a:pt x="1358" y="2216"/>
                  </a:lnTo>
                  <a:lnTo>
                    <a:pt x="1367" y="2211"/>
                  </a:lnTo>
                  <a:lnTo>
                    <a:pt x="1377" y="2206"/>
                  </a:lnTo>
                  <a:lnTo>
                    <a:pt x="1388" y="2203"/>
                  </a:lnTo>
                  <a:lnTo>
                    <a:pt x="1398" y="2199"/>
                  </a:lnTo>
                  <a:lnTo>
                    <a:pt x="1408" y="2196"/>
                  </a:lnTo>
                  <a:lnTo>
                    <a:pt x="1419" y="2192"/>
                  </a:lnTo>
                  <a:lnTo>
                    <a:pt x="1430" y="2190"/>
                  </a:lnTo>
                  <a:lnTo>
                    <a:pt x="1441" y="2186"/>
                  </a:lnTo>
                  <a:lnTo>
                    <a:pt x="1445" y="2183"/>
                  </a:lnTo>
                  <a:lnTo>
                    <a:pt x="1450" y="2181"/>
                  </a:lnTo>
                  <a:lnTo>
                    <a:pt x="1456" y="2180"/>
                  </a:lnTo>
                  <a:lnTo>
                    <a:pt x="1461" y="2178"/>
                  </a:lnTo>
                  <a:lnTo>
                    <a:pt x="1479" y="2169"/>
                  </a:lnTo>
                  <a:lnTo>
                    <a:pt x="1495" y="2158"/>
                  </a:lnTo>
                  <a:lnTo>
                    <a:pt x="1511" y="2146"/>
                  </a:lnTo>
                  <a:lnTo>
                    <a:pt x="1527" y="2133"/>
                  </a:lnTo>
                  <a:lnTo>
                    <a:pt x="1543" y="2122"/>
                  </a:lnTo>
                  <a:lnTo>
                    <a:pt x="1560" y="2112"/>
                  </a:lnTo>
                  <a:lnTo>
                    <a:pt x="1578" y="2102"/>
                  </a:lnTo>
                  <a:lnTo>
                    <a:pt x="1596" y="2095"/>
                  </a:lnTo>
                  <a:lnTo>
                    <a:pt x="1613" y="2084"/>
                  </a:lnTo>
                  <a:lnTo>
                    <a:pt x="1632" y="2074"/>
                  </a:lnTo>
                  <a:lnTo>
                    <a:pt x="1650" y="2065"/>
                  </a:lnTo>
                  <a:lnTo>
                    <a:pt x="1670" y="2056"/>
                  </a:lnTo>
                  <a:lnTo>
                    <a:pt x="1688" y="2048"/>
                  </a:lnTo>
                  <a:lnTo>
                    <a:pt x="1707" y="2039"/>
                  </a:lnTo>
                  <a:lnTo>
                    <a:pt x="1725" y="2029"/>
                  </a:lnTo>
                  <a:lnTo>
                    <a:pt x="1742" y="2016"/>
                  </a:lnTo>
                  <a:lnTo>
                    <a:pt x="1762" y="2003"/>
                  </a:lnTo>
                  <a:lnTo>
                    <a:pt x="1782" y="1991"/>
                  </a:lnTo>
                  <a:lnTo>
                    <a:pt x="1801" y="1979"/>
                  </a:lnTo>
                  <a:lnTo>
                    <a:pt x="1822" y="1969"/>
                  </a:lnTo>
                  <a:lnTo>
                    <a:pt x="1843" y="1957"/>
                  </a:lnTo>
                  <a:lnTo>
                    <a:pt x="1862" y="1947"/>
                  </a:lnTo>
                  <a:lnTo>
                    <a:pt x="1883" y="1936"/>
                  </a:lnTo>
                  <a:lnTo>
                    <a:pt x="1904" y="1925"/>
                  </a:lnTo>
                  <a:lnTo>
                    <a:pt x="1925" y="1916"/>
                  </a:lnTo>
                  <a:lnTo>
                    <a:pt x="1947" y="1905"/>
                  </a:lnTo>
                  <a:lnTo>
                    <a:pt x="1969" y="1894"/>
                  </a:lnTo>
                  <a:lnTo>
                    <a:pt x="1991" y="1882"/>
                  </a:lnTo>
                  <a:lnTo>
                    <a:pt x="2012" y="1871"/>
                  </a:lnTo>
                  <a:lnTo>
                    <a:pt x="2034" y="1859"/>
                  </a:lnTo>
                  <a:lnTo>
                    <a:pt x="2054" y="1848"/>
                  </a:lnTo>
                  <a:lnTo>
                    <a:pt x="2076" y="1836"/>
                  </a:lnTo>
                  <a:lnTo>
                    <a:pt x="2126" y="1797"/>
                  </a:lnTo>
                  <a:lnTo>
                    <a:pt x="2149" y="1788"/>
                  </a:lnTo>
                  <a:lnTo>
                    <a:pt x="2170" y="1775"/>
                  </a:lnTo>
                  <a:lnTo>
                    <a:pt x="2189" y="1761"/>
                  </a:lnTo>
                  <a:lnTo>
                    <a:pt x="2209" y="1745"/>
                  </a:lnTo>
                  <a:lnTo>
                    <a:pt x="2228" y="1730"/>
                  </a:lnTo>
                  <a:lnTo>
                    <a:pt x="2248" y="1716"/>
                  </a:lnTo>
                  <a:lnTo>
                    <a:pt x="2270" y="1704"/>
                  </a:lnTo>
                  <a:lnTo>
                    <a:pt x="2292" y="1695"/>
                  </a:lnTo>
                  <a:lnTo>
                    <a:pt x="2299" y="1689"/>
                  </a:lnTo>
                  <a:lnTo>
                    <a:pt x="2307" y="1685"/>
                  </a:lnTo>
                  <a:lnTo>
                    <a:pt x="2315" y="1683"/>
                  </a:lnTo>
                  <a:lnTo>
                    <a:pt x="2322" y="1676"/>
                  </a:lnTo>
                  <a:lnTo>
                    <a:pt x="2326" y="1663"/>
                  </a:lnTo>
                  <a:lnTo>
                    <a:pt x="2328" y="1650"/>
                  </a:lnTo>
                  <a:lnTo>
                    <a:pt x="2327" y="1637"/>
                  </a:lnTo>
                  <a:lnTo>
                    <a:pt x="2324" y="1624"/>
                  </a:lnTo>
                  <a:lnTo>
                    <a:pt x="2319" y="1613"/>
                  </a:lnTo>
                  <a:lnTo>
                    <a:pt x="2314" y="1600"/>
                  </a:lnTo>
                  <a:lnTo>
                    <a:pt x="2309" y="1589"/>
                  </a:lnTo>
                  <a:lnTo>
                    <a:pt x="2304" y="1576"/>
                  </a:lnTo>
                  <a:lnTo>
                    <a:pt x="2295" y="1568"/>
                  </a:lnTo>
                  <a:lnTo>
                    <a:pt x="2286" y="1560"/>
                  </a:lnTo>
                  <a:lnTo>
                    <a:pt x="2276" y="1553"/>
                  </a:lnTo>
                  <a:lnTo>
                    <a:pt x="2265" y="1546"/>
                  </a:lnTo>
                  <a:lnTo>
                    <a:pt x="2256" y="1539"/>
                  </a:lnTo>
                  <a:lnTo>
                    <a:pt x="2247" y="1530"/>
                  </a:lnTo>
                  <a:lnTo>
                    <a:pt x="2240" y="1521"/>
                  </a:lnTo>
                  <a:lnTo>
                    <a:pt x="2234" y="1509"/>
                  </a:lnTo>
                  <a:lnTo>
                    <a:pt x="2226" y="1502"/>
                  </a:lnTo>
                  <a:lnTo>
                    <a:pt x="2218" y="1494"/>
                  </a:lnTo>
                  <a:lnTo>
                    <a:pt x="2210" y="1485"/>
                  </a:lnTo>
                  <a:lnTo>
                    <a:pt x="2203" y="1476"/>
                  </a:lnTo>
                  <a:lnTo>
                    <a:pt x="2195" y="1468"/>
                  </a:lnTo>
                  <a:lnTo>
                    <a:pt x="2187" y="1460"/>
                  </a:lnTo>
                  <a:lnTo>
                    <a:pt x="2178" y="1454"/>
                  </a:lnTo>
                  <a:lnTo>
                    <a:pt x="2167" y="1449"/>
                  </a:lnTo>
                  <a:lnTo>
                    <a:pt x="2164" y="1424"/>
                  </a:lnTo>
                  <a:lnTo>
                    <a:pt x="2164" y="1397"/>
                  </a:lnTo>
                  <a:lnTo>
                    <a:pt x="2163" y="1372"/>
                  </a:lnTo>
                  <a:lnTo>
                    <a:pt x="2155" y="1349"/>
                  </a:lnTo>
                  <a:lnTo>
                    <a:pt x="2156" y="1328"/>
                  </a:lnTo>
                  <a:lnTo>
                    <a:pt x="2153" y="1307"/>
                  </a:lnTo>
                  <a:lnTo>
                    <a:pt x="2150" y="1287"/>
                  </a:lnTo>
                  <a:lnTo>
                    <a:pt x="2151" y="1264"/>
                  </a:lnTo>
                  <a:lnTo>
                    <a:pt x="2162" y="1257"/>
                  </a:lnTo>
                  <a:lnTo>
                    <a:pt x="2173" y="1252"/>
                  </a:lnTo>
                  <a:lnTo>
                    <a:pt x="2186" y="1249"/>
                  </a:lnTo>
                  <a:lnTo>
                    <a:pt x="2198" y="1245"/>
                  </a:lnTo>
                  <a:lnTo>
                    <a:pt x="2211" y="1242"/>
                  </a:lnTo>
                  <a:lnTo>
                    <a:pt x="2224" y="1237"/>
                  </a:lnTo>
                  <a:lnTo>
                    <a:pt x="2234" y="1230"/>
                  </a:lnTo>
                  <a:lnTo>
                    <a:pt x="2244" y="1220"/>
                  </a:lnTo>
                  <a:lnTo>
                    <a:pt x="2251" y="1218"/>
                  </a:lnTo>
                  <a:lnTo>
                    <a:pt x="2259" y="1214"/>
                  </a:lnTo>
                  <a:lnTo>
                    <a:pt x="2266" y="1208"/>
                  </a:lnTo>
                  <a:lnTo>
                    <a:pt x="2271" y="1202"/>
                  </a:lnTo>
                  <a:lnTo>
                    <a:pt x="2278" y="1178"/>
                  </a:lnTo>
                  <a:lnTo>
                    <a:pt x="2287" y="1157"/>
                  </a:lnTo>
                  <a:lnTo>
                    <a:pt x="2294" y="1134"/>
                  </a:lnTo>
                  <a:lnTo>
                    <a:pt x="2292" y="1110"/>
                  </a:lnTo>
                  <a:lnTo>
                    <a:pt x="2289" y="1109"/>
                  </a:lnTo>
                  <a:lnTo>
                    <a:pt x="2287" y="1109"/>
                  </a:lnTo>
                  <a:lnTo>
                    <a:pt x="2285" y="1109"/>
                  </a:lnTo>
                  <a:lnTo>
                    <a:pt x="2281" y="1109"/>
                  </a:lnTo>
                  <a:lnTo>
                    <a:pt x="2219" y="1043"/>
                  </a:lnTo>
                  <a:lnTo>
                    <a:pt x="2190" y="1023"/>
                  </a:lnTo>
                  <a:lnTo>
                    <a:pt x="2162" y="1003"/>
                  </a:lnTo>
                  <a:lnTo>
                    <a:pt x="2134" y="984"/>
                  </a:lnTo>
                  <a:lnTo>
                    <a:pt x="2106" y="963"/>
                  </a:lnTo>
                  <a:lnTo>
                    <a:pt x="2079" y="941"/>
                  </a:lnTo>
                  <a:lnTo>
                    <a:pt x="2050" y="920"/>
                  </a:lnTo>
                  <a:lnTo>
                    <a:pt x="2023" y="899"/>
                  </a:lnTo>
                  <a:lnTo>
                    <a:pt x="1996" y="875"/>
                  </a:lnTo>
                  <a:lnTo>
                    <a:pt x="1968" y="854"/>
                  </a:lnTo>
                  <a:lnTo>
                    <a:pt x="1942" y="831"/>
                  </a:lnTo>
                  <a:lnTo>
                    <a:pt x="1914" y="808"/>
                  </a:lnTo>
                  <a:lnTo>
                    <a:pt x="1887" y="783"/>
                  </a:lnTo>
                  <a:lnTo>
                    <a:pt x="1861" y="759"/>
                  </a:lnTo>
                  <a:lnTo>
                    <a:pt x="1834" y="735"/>
                  </a:lnTo>
                  <a:lnTo>
                    <a:pt x="1808" y="711"/>
                  </a:lnTo>
                  <a:lnTo>
                    <a:pt x="1782" y="685"/>
                  </a:lnTo>
                  <a:lnTo>
                    <a:pt x="1761" y="673"/>
                  </a:lnTo>
                  <a:lnTo>
                    <a:pt x="1741" y="659"/>
                  </a:lnTo>
                  <a:lnTo>
                    <a:pt x="1722" y="644"/>
                  </a:lnTo>
                  <a:lnTo>
                    <a:pt x="1703" y="628"/>
                  </a:lnTo>
                  <a:lnTo>
                    <a:pt x="1686" y="611"/>
                  </a:lnTo>
                  <a:lnTo>
                    <a:pt x="1668" y="594"/>
                  </a:lnTo>
                  <a:lnTo>
                    <a:pt x="1648" y="579"/>
                  </a:lnTo>
                  <a:lnTo>
                    <a:pt x="1628" y="564"/>
                  </a:lnTo>
                  <a:lnTo>
                    <a:pt x="1387" y="370"/>
                  </a:lnTo>
                  <a:lnTo>
                    <a:pt x="1368" y="356"/>
                  </a:lnTo>
                  <a:lnTo>
                    <a:pt x="1350" y="343"/>
                  </a:lnTo>
                  <a:lnTo>
                    <a:pt x="1332" y="329"/>
                  </a:lnTo>
                  <a:lnTo>
                    <a:pt x="1315" y="316"/>
                  </a:lnTo>
                  <a:lnTo>
                    <a:pt x="1298" y="302"/>
                  </a:lnTo>
                  <a:lnTo>
                    <a:pt x="1282" y="287"/>
                  </a:lnTo>
                  <a:lnTo>
                    <a:pt x="1265" y="272"/>
                  </a:lnTo>
                  <a:lnTo>
                    <a:pt x="1247" y="257"/>
                  </a:lnTo>
                  <a:lnTo>
                    <a:pt x="1228" y="240"/>
                  </a:lnTo>
                  <a:lnTo>
                    <a:pt x="1208" y="222"/>
                  </a:lnTo>
                  <a:lnTo>
                    <a:pt x="1189" y="205"/>
                  </a:lnTo>
                  <a:lnTo>
                    <a:pt x="1168" y="188"/>
                  </a:lnTo>
                  <a:lnTo>
                    <a:pt x="1148" y="172"/>
                  </a:lnTo>
                  <a:lnTo>
                    <a:pt x="1127" y="156"/>
                  </a:lnTo>
                  <a:lnTo>
                    <a:pt x="1107" y="139"/>
                  </a:lnTo>
                  <a:lnTo>
                    <a:pt x="1087" y="123"/>
                  </a:lnTo>
                  <a:lnTo>
                    <a:pt x="1066" y="107"/>
                  </a:lnTo>
                  <a:lnTo>
                    <a:pt x="1046" y="91"/>
                  </a:lnTo>
                  <a:lnTo>
                    <a:pt x="1025" y="76"/>
                  </a:lnTo>
                  <a:lnTo>
                    <a:pt x="1004" y="60"/>
                  </a:lnTo>
                  <a:lnTo>
                    <a:pt x="984" y="45"/>
                  </a:lnTo>
                  <a:lnTo>
                    <a:pt x="962" y="30"/>
                  </a:lnTo>
                  <a:lnTo>
                    <a:pt x="941" y="15"/>
                  </a:lnTo>
                  <a:lnTo>
                    <a:pt x="920" y="0"/>
                  </a:lnTo>
                  <a:lnTo>
                    <a:pt x="904" y="1"/>
                  </a:lnTo>
                  <a:lnTo>
                    <a:pt x="889" y="5"/>
                  </a:lnTo>
                  <a:lnTo>
                    <a:pt x="874" y="8"/>
                  </a:lnTo>
                  <a:lnTo>
                    <a:pt x="859" y="12"/>
                  </a:lnTo>
                  <a:lnTo>
                    <a:pt x="845" y="17"/>
                  </a:lnTo>
                  <a:lnTo>
                    <a:pt x="832" y="23"/>
                  </a:lnTo>
                  <a:lnTo>
                    <a:pt x="818" y="30"/>
                  </a:lnTo>
                  <a:lnTo>
                    <a:pt x="80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26"/>
            <p:cNvSpPr>
              <a:spLocks noChangeAspect="1"/>
            </p:cNvSpPr>
            <p:nvPr/>
          </p:nvSpPr>
          <p:spPr bwMode="auto">
            <a:xfrm>
              <a:off x="1882" y="2880"/>
              <a:ext cx="518" cy="427"/>
            </a:xfrm>
            <a:custGeom>
              <a:avLst/>
              <a:gdLst>
                <a:gd name="T0" fmla="*/ 11 w 1035"/>
                <a:gd name="T1" fmla="*/ 2 h 856"/>
                <a:gd name="T2" fmla="*/ 8 w 1035"/>
                <a:gd name="T3" fmla="*/ 3 h 856"/>
                <a:gd name="T4" fmla="*/ 6 w 1035"/>
                <a:gd name="T5" fmla="*/ 4 h 856"/>
                <a:gd name="T6" fmla="*/ 3 w 1035"/>
                <a:gd name="T7" fmla="*/ 5 h 856"/>
                <a:gd name="T8" fmla="*/ 2 w 1035"/>
                <a:gd name="T9" fmla="*/ 6 h 856"/>
                <a:gd name="T10" fmla="*/ 1 w 1035"/>
                <a:gd name="T11" fmla="*/ 11 h 856"/>
                <a:gd name="T12" fmla="*/ 2 w 1035"/>
                <a:gd name="T13" fmla="*/ 12 h 856"/>
                <a:gd name="T14" fmla="*/ 3 w 1035"/>
                <a:gd name="T15" fmla="*/ 12 h 856"/>
                <a:gd name="T16" fmla="*/ 4 w 1035"/>
                <a:gd name="T17" fmla="*/ 11 h 856"/>
                <a:gd name="T18" fmla="*/ 7 w 1035"/>
                <a:gd name="T19" fmla="*/ 10 h 856"/>
                <a:gd name="T20" fmla="*/ 9 w 1035"/>
                <a:gd name="T21" fmla="*/ 9 h 856"/>
                <a:gd name="T22" fmla="*/ 11 w 1035"/>
                <a:gd name="T23" fmla="*/ 8 h 856"/>
                <a:gd name="T24" fmla="*/ 14 w 1035"/>
                <a:gd name="T25" fmla="*/ 6 h 856"/>
                <a:gd name="T26" fmla="*/ 16 w 1035"/>
                <a:gd name="T27" fmla="*/ 5 h 856"/>
                <a:gd name="T28" fmla="*/ 14 w 1035"/>
                <a:gd name="T29" fmla="*/ 6 h 856"/>
                <a:gd name="T30" fmla="*/ 16 w 1035"/>
                <a:gd name="T31" fmla="*/ 5 h 856"/>
                <a:gd name="T32" fmla="*/ 15 w 1035"/>
                <a:gd name="T33" fmla="*/ 5 h 856"/>
                <a:gd name="T34" fmla="*/ 16 w 1035"/>
                <a:gd name="T35" fmla="*/ 4 h 856"/>
                <a:gd name="T36" fmla="*/ 13 w 1035"/>
                <a:gd name="T37" fmla="*/ 6 h 856"/>
                <a:gd name="T38" fmla="*/ 9 w 1035"/>
                <a:gd name="T39" fmla="*/ 8 h 856"/>
                <a:gd name="T40" fmla="*/ 5 w 1035"/>
                <a:gd name="T41" fmla="*/ 9 h 856"/>
                <a:gd name="T42" fmla="*/ 4 w 1035"/>
                <a:gd name="T43" fmla="*/ 10 h 856"/>
                <a:gd name="T44" fmla="*/ 5 w 1035"/>
                <a:gd name="T45" fmla="*/ 10 h 856"/>
                <a:gd name="T46" fmla="*/ 3 w 1035"/>
                <a:gd name="T47" fmla="*/ 11 h 856"/>
                <a:gd name="T48" fmla="*/ 3 w 1035"/>
                <a:gd name="T49" fmla="*/ 10 h 856"/>
                <a:gd name="T50" fmla="*/ 4 w 1035"/>
                <a:gd name="T51" fmla="*/ 10 h 856"/>
                <a:gd name="T52" fmla="*/ 3 w 1035"/>
                <a:gd name="T53" fmla="*/ 10 h 856"/>
                <a:gd name="T54" fmla="*/ 6 w 1035"/>
                <a:gd name="T55" fmla="*/ 8 h 856"/>
                <a:gd name="T56" fmla="*/ 9 w 1035"/>
                <a:gd name="T57" fmla="*/ 7 h 856"/>
                <a:gd name="T58" fmla="*/ 10 w 1035"/>
                <a:gd name="T59" fmla="*/ 6 h 856"/>
                <a:gd name="T60" fmla="*/ 13 w 1035"/>
                <a:gd name="T61" fmla="*/ 5 h 856"/>
                <a:gd name="T62" fmla="*/ 16 w 1035"/>
                <a:gd name="T63" fmla="*/ 4 h 856"/>
                <a:gd name="T64" fmla="*/ 16 w 1035"/>
                <a:gd name="T65" fmla="*/ 3 h 856"/>
                <a:gd name="T66" fmla="*/ 16 w 1035"/>
                <a:gd name="T67" fmla="*/ 2 h 856"/>
                <a:gd name="T68" fmla="*/ 15 w 1035"/>
                <a:gd name="T69" fmla="*/ 3 h 856"/>
                <a:gd name="T70" fmla="*/ 12 w 1035"/>
                <a:gd name="T71" fmla="*/ 5 h 856"/>
                <a:gd name="T72" fmla="*/ 13 w 1035"/>
                <a:gd name="T73" fmla="*/ 4 h 856"/>
                <a:gd name="T74" fmla="*/ 16 w 1035"/>
                <a:gd name="T75" fmla="*/ 2 h 856"/>
                <a:gd name="T76" fmla="*/ 16 w 1035"/>
                <a:gd name="T77" fmla="*/ 2 h 856"/>
                <a:gd name="T78" fmla="*/ 17 w 1035"/>
                <a:gd name="T79" fmla="*/ 1 h 856"/>
                <a:gd name="T80" fmla="*/ 14 w 1035"/>
                <a:gd name="T81" fmla="*/ 2 h 856"/>
                <a:gd name="T82" fmla="*/ 12 w 1035"/>
                <a:gd name="T83" fmla="*/ 3 h 856"/>
                <a:gd name="T84" fmla="*/ 8 w 1035"/>
                <a:gd name="T85" fmla="*/ 4 h 856"/>
                <a:gd name="T86" fmla="*/ 5 w 1035"/>
                <a:gd name="T87" fmla="*/ 6 h 856"/>
                <a:gd name="T88" fmla="*/ 4 w 1035"/>
                <a:gd name="T89" fmla="*/ 6 h 856"/>
                <a:gd name="T90" fmla="*/ 3 w 1035"/>
                <a:gd name="T91" fmla="*/ 6 h 856"/>
                <a:gd name="T92" fmla="*/ 5 w 1035"/>
                <a:gd name="T93" fmla="*/ 5 h 856"/>
                <a:gd name="T94" fmla="*/ 9 w 1035"/>
                <a:gd name="T95" fmla="*/ 4 h 856"/>
                <a:gd name="T96" fmla="*/ 12 w 1035"/>
                <a:gd name="T97" fmla="*/ 3 h 856"/>
                <a:gd name="T98" fmla="*/ 14 w 1035"/>
                <a:gd name="T99" fmla="*/ 2 h 856"/>
                <a:gd name="T100" fmla="*/ 16 w 1035"/>
                <a:gd name="T101" fmla="*/ 0 h 856"/>
                <a:gd name="T102" fmla="*/ 15 w 1035"/>
                <a:gd name="T103" fmla="*/ 0 h 856"/>
                <a:gd name="T104" fmla="*/ 13 w 1035"/>
                <a:gd name="T105" fmla="*/ 2 h 856"/>
                <a:gd name="T106" fmla="*/ 9 w 1035"/>
                <a:gd name="T107" fmla="*/ 3 h 856"/>
                <a:gd name="T108" fmla="*/ 10 w 1035"/>
                <a:gd name="T109" fmla="*/ 3 h 856"/>
                <a:gd name="T110" fmla="*/ 8 w 1035"/>
                <a:gd name="T111" fmla="*/ 3 h 856"/>
                <a:gd name="T112" fmla="*/ 10 w 1035"/>
                <a:gd name="T113" fmla="*/ 2 h 856"/>
                <a:gd name="T114" fmla="*/ 12 w 1035"/>
                <a:gd name="T115" fmla="*/ 2 h 856"/>
                <a:gd name="T116" fmla="*/ 15 w 1035"/>
                <a:gd name="T117" fmla="*/ 1 h 856"/>
                <a:gd name="T118" fmla="*/ 16 w 1035"/>
                <a:gd name="T119" fmla="*/ 0 h 8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5"/>
                <a:gd name="T181" fmla="*/ 0 h 856"/>
                <a:gd name="T182" fmla="*/ 1035 w 1035"/>
                <a:gd name="T183" fmla="*/ 856 h 8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5" h="856">
                  <a:moveTo>
                    <a:pt x="921" y="39"/>
                  </a:moveTo>
                  <a:lnTo>
                    <a:pt x="900" y="51"/>
                  </a:lnTo>
                  <a:lnTo>
                    <a:pt x="880" y="60"/>
                  </a:lnTo>
                  <a:lnTo>
                    <a:pt x="858" y="69"/>
                  </a:lnTo>
                  <a:lnTo>
                    <a:pt x="836" y="77"/>
                  </a:lnTo>
                  <a:lnTo>
                    <a:pt x="814" y="86"/>
                  </a:lnTo>
                  <a:lnTo>
                    <a:pt x="792" y="96"/>
                  </a:lnTo>
                  <a:lnTo>
                    <a:pt x="771" y="105"/>
                  </a:lnTo>
                  <a:lnTo>
                    <a:pt x="751" y="116"/>
                  </a:lnTo>
                  <a:lnTo>
                    <a:pt x="732" y="120"/>
                  </a:lnTo>
                  <a:lnTo>
                    <a:pt x="715" y="124"/>
                  </a:lnTo>
                  <a:lnTo>
                    <a:pt x="698" y="130"/>
                  </a:lnTo>
                  <a:lnTo>
                    <a:pt x="682" y="137"/>
                  </a:lnTo>
                  <a:lnTo>
                    <a:pt x="664" y="143"/>
                  </a:lnTo>
                  <a:lnTo>
                    <a:pt x="648" y="150"/>
                  </a:lnTo>
                  <a:lnTo>
                    <a:pt x="631" y="156"/>
                  </a:lnTo>
                  <a:lnTo>
                    <a:pt x="614" y="161"/>
                  </a:lnTo>
                  <a:lnTo>
                    <a:pt x="599" y="168"/>
                  </a:lnTo>
                  <a:lnTo>
                    <a:pt x="585" y="176"/>
                  </a:lnTo>
                  <a:lnTo>
                    <a:pt x="570" y="184"/>
                  </a:lnTo>
                  <a:lnTo>
                    <a:pt x="556" y="192"/>
                  </a:lnTo>
                  <a:lnTo>
                    <a:pt x="541" y="199"/>
                  </a:lnTo>
                  <a:lnTo>
                    <a:pt x="526" y="206"/>
                  </a:lnTo>
                  <a:lnTo>
                    <a:pt x="511" y="211"/>
                  </a:lnTo>
                  <a:lnTo>
                    <a:pt x="495" y="214"/>
                  </a:lnTo>
                  <a:lnTo>
                    <a:pt x="487" y="225"/>
                  </a:lnTo>
                  <a:lnTo>
                    <a:pt x="479" y="230"/>
                  </a:lnTo>
                  <a:lnTo>
                    <a:pt x="470" y="233"/>
                  </a:lnTo>
                  <a:lnTo>
                    <a:pt x="460" y="233"/>
                  </a:lnTo>
                  <a:lnTo>
                    <a:pt x="450" y="233"/>
                  </a:lnTo>
                  <a:lnTo>
                    <a:pt x="441" y="233"/>
                  </a:lnTo>
                  <a:lnTo>
                    <a:pt x="431" y="235"/>
                  </a:lnTo>
                  <a:lnTo>
                    <a:pt x="421" y="241"/>
                  </a:lnTo>
                  <a:lnTo>
                    <a:pt x="409" y="248"/>
                  </a:lnTo>
                  <a:lnTo>
                    <a:pt x="395" y="253"/>
                  </a:lnTo>
                  <a:lnTo>
                    <a:pt x="382" y="259"/>
                  </a:lnTo>
                  <a:lnTo>
                    <a:pt x="367" y="263"/>
                  </a:lnTo>
                  <a:lnTo>
                    <a:pt x="353" y="267"/>
                  </a:lnTo>
                  <a:lnTo>
                    <a:pt x="338" y="270"/>
                  </a:lnTo>
                  <a:lnTo>
                    <a:pt x="325" y="272"/>
                  </a:lnTo>
                  <a:lnTo>
                    <a:pt x="310" y="274"/>
                  </a:lnTo>
                  <a:lnTo>
                    <a:pt x="302" y="277"/>
                  </a:lnTo>
                  <a:lnTo>
                    <a:pt x="295" y="280"/>
                  </a:lnTo>
                  <a:lnTo>
                    <a:pt x="287" y="283"/>
                  </a:lnTo>
                  <a:lnTo>
                    <a:pt x="279" y="286"/>
                  </a:lnTo>
                  <a:lnTo>
                    <a:pt x="266" y="293"/>
                  </a:lnTo>
                  <a:lnTo>
                    <a:pt x="253" y="301"/>
                  </a:lnTo>
                  <a:lnTo>
                    <a:pt x="241" y="309"/>
                  </a:lnTo>
                  <a:lnTo>
                    <a:pt x="229" y="317"/>
                  </a:lnTo>
                  <a:lnTo>
                    <a:pt x="216" y="325"/>
                  </a:lnTo>
                  <a:lnTo>
                    <a:pt x="203" y="332"/>
                  </a:lnTo>
                  <a:lnTo>
                    <a:pt x="189" y="338"/>
                  </a:lnTo>
                  <a:lnTo>
                    <a:pt x="175" y="341"/>
                  </a:lnTo>
                  <a:lnTo>
                    <a:pt x="165" y="347"/>
                  </a:lnTo>
                  <a:lnTo>
                    <a:pt x="155" y="353"/>
                  </a:lnTo>
                  <a:lnTo>
                    <a:pt x="145" y="357"/>
                  </a:lnTo>
                  <a:lnTo>
                    <a:pt x="136" y="362"/>
                  </a:lnTo>
                  <a:lnTo>
                    <a:pt x="125" y="366"/>
                  </a:lnTo>
                  <a:lnTo>
                    <a:pt x="115" y="371"/>
                  </a:lnTo>
                  <a:lnTo>
                    <a:pt x="105" y="374"/>
                  </a:lnTo>
                  <a:lnTo>
                    <a:pt x="93" y="377"/>
                  </a:lnTo>
                  <a:lnTo>
                    <a:pt x="89" y="383"/>
                  </a:lnTo>
                  <a:lnTo>
                    <a:pt x="83" y="387"/>
                  </a:lnTo>
                  <a:lnTo>
                    <a:pt x="77" y="391"/>
                  </a:lnTo>
                  <a:lnTo>
                    <a:pt x="71" y="395"/>
                  </a:lnTo>
                  <a:lnTo>
                    <a:pt x="66" y="400"/>
                  </a:lnTo>
                  <a:lnTo>
                    <a:pt x="62" y="406"/>
                  </a:lnTo>
                  <a:lnTo>
                    <a:pt x="61" y="412"/>
                  </a:lnTo>
                  <a:lnTo>
                    <a:pt x="61" y="421"/>
                  </a:lnTo>
                  <a:lnTo>
                    <a:pt x="54" y="437"/>
                  </a:lnTo>
                  <a:lnTo>
                    <a:pt x="49" y="454"/>
                  </a:lnTo>
                  <a:lnTo>
                    <a:pt x="41" y="470"/>
                  </a:lnTo>
                  <a:lnTo>
                    <a:pt x="30" y="483"/>
                  </a:lnTo>
                  <a:lnTo>
                    <a:pt x="16" y="545"/>
                  </a:lnTo>
                  <a:lnTo>
                    <a:pt x="10" y="612"/>
                  </a:lnTo>
                  <a:lnTo>
                    <a:pt x="9" y="680"/>
                  </a:lnTo>
                  <a:lnTo>
                    <a:pt x="7" y="748"/>
                  </a:lnTo>
                  <a:lnTo>
                    <a:pt x="8" y="759"/>
                  </a:lnTo>
                  <a:lnTo>
                    <a:pt x="9" y="772"/>
                  </a:lnTo>
                  <a:lnTo>
                    <a:pt x="7" y="783"/>
                  </a:lnTo>
                  <a:lnTo>
                    <a:pt x="1" y="794"/>
                  </a:lnTo>
                  <a:lnTo>
                    <a:pt x="0" y="811"/>
                  </a:lnTo>
                  <a:lnTo>
                    <a:pt x="2" y="828"/>
                  </a:lnTo>
                  <a:lnTo>
                    <a:pt x="7" y="844"/>
                  </a:lnTo>
                  <a:lnTo>
                    <a:pt x="19" y="856"/>
                  </a:lnTo>
                  <a:lnTo>
                    <a:pt x="38" y="856"/>
                  </a:lnTo>
                  <a:lnTo>
                    <a:pt x="53" y="848"/>
                  </a:lnTo>
                  <a:lnTo>
                    <a:pt x="68" y="839"/>
                  </a:lnTo>
                  <a:lnTo>
                    <a:pt x="84" y="832"/>
                  </a:lnTo>
                  <a:lnTo>
                    <a:pt x="99" y="824"/>
                  </a:lnTo>
                  <a:lnTo>
                    <a:pt x="114" y="817"/>
                  </a:lnTo>
                  <a:lnTo>
                    <a:pt x="130" y="810"/>
                  </a:lnTo>
                  <a:lnTo>
                    <a:pt x="146" y="804"/>
                  </a:lnTo>
                  <a:lnTo>
                    <a:pt x="162" y="798"/>
                  </a:lnTo>
                  <a:lnTo>
                    <a:pt x="168" y="801"/>
                  </a:lnTo>
                  <a:lnTo>
                    <a:pt x="167" y="800"/>
                  </a:lnTo>
                  <a:lnTo>
                    <a:pt x="167" y="798"/>
                  </a:lnTo>
                  <a:lnTo>
                    <a:pt x="167" y="797"/>
                  </a:lnTo>
                  <a:lnTo>
                    <a:pt x="167" y="796"/>
                  </a:lnTo>
                  <a:lnTo>
                    <a:pt x="171" y="796"/>
                  </a:lnTo>
                  <a:lnTo>
                    <a:pt x="176" y="796"/>
                  </a:lnTo>
                  <a:lnTo>
                    <a:pt x="182" y="795"/>
                  </a:lnTo>
                  <a:lnTo>
                    <a:pt x="188" y="794"/>
                  </a:lnTo>
                  <a:lnTo>
                    <a:pt x="193" y="789"/>
                  </a:lnTo>
                  <a:lnTo>
                    <a:pt x="199" y="785"/>
                  </a:lnTo>
                  <a:lnTo>
                    <a:pt x="206" y="780"/>
                  </a:lnTo>
                  <a:lnTo>
                    <a:pt x="211" y="775"/>
                  </a:lnTo>
                  <a:lnTo>
                    <a:pt x="214" y="775"/>
                  </a:lnTo>
                  <a:lnTo>
                    <a:pt x="214" y="773"/>
                  </a:lnTo>
                  <a:lnTo>
                    <a:pt x="226" y="767"/>
                  </a:lnTo>
                  <a:lnTo>
                    <a:pt x="237" y="762"/>
                  </a:lnTo>
                  <a:lnTo>
                    <a:pt x="249" y="756"/>
                  </a:lnTo>
                  <a:lnTo>
                    <a:pt x="260" y="751"/>
                  </a:lnTo>
                  <a:lnTo>
                    <a:pt x="272" y="745"/>
                  </a:lnTo>
                  <a:lnTo>
                    <a:pt x="283" y="741"/>
                  </a:lnTo>
                  <a:lnTo>
                    <a:pt x="296" y="736"/>
                  </a:lnTo>
                  <a:lnTo>
                    <a:pt x="307" y="730"/>
                  </a:lnTo>
                  <a:lnTo>
                    <a:pt x="319" y="726"/>
                  </a:lnTo>
                  <a:lnTo>
                    <a:pt x="330" y="721"/>
                  </a:lnTo>
                  <a:lnTo>
                    <a:pt x="343" y="715"/>
                  </a:lnTo>
                  <a:lnTo>
                    <a:pt x="355" y="710"/>
                  </a:lnTo>
                  <a:lnTo>
                    <a:pt x="366" y="704"/>
                  </a:lnTo>
                  <a:lnTo>
                    <a:pt x="378" y="698"/>
                  </a:lnTo>
                  <a:lnTo>
                    <a:pt x="388" y="692"/>
                  </a:lnTo>
                  <a:lnTo>
                    <a:pt x="399" y="685"/>
                  </a:lnTo>
                  <a:lnTo>
                    <a:pt x="410" y="684"/>
                  </a:lnTo>
                  <a:lnTo>
                    <a:pt x="419" y="681"/>
                  </a:lnTo>
                  <a:lnTo>
                    <a:pt x="427" y="675"/>
                  </a:lnTo>
                  <a:lnTo>
                    <a:pt x="435" y="669"/>
                  </a:lnTo>
                  <a:lnTo>
                    <a:pt x="443" y="664"/>
                  </a:lnTo>
                  <a:lnTo>
                    <a:pt x="451" y="658"/>
                  </a:lnTo>
                  <a:lnTo>
                    <a:pt x="459" y="652"/>
                  </a:lnTo>
                  <a:lnTo>
                    <a:pt x="469" y="649"/>
                  </a:lnTo>
                  <a:lnTo>
                    <a:pt x="480" y="642"/>
                  </a:lnTo>
                  <a:lnTo>
                    <a:pt x="492" y="635"/>
                  </a:lnTo>
                  <a:lnTo>
                    <a:pt x="503" y="628"/>
                  </a:lnTo>
                  <a:lnTo>
                    <a:pt x="515" y="621"/>
                  </a:lnTo>
                  <a:lnTo>
                    <a:pt x="526" y="614"/>
                  </a:lnTo>
                  <a:lnTo>
                    <a:pt x="538" y="607"/>
                  </a:lnTo>
                  <a:lnTo>
                    <a:pt x="549" y="600"/>
                  </a:lnTo>
                  <a:lnTo>
                    <a:pt x="562" y="594"/>
                  </a:lnTo>
                  <a:lnTo>
                    <a:pt x="573" y="588"/>
                  </a:lnTo>
                  <a:lnTo>
                    <a:pt x="585" y="581"/>
                  </a:lnTo>
                  <a:lnTo>
                    <a:pt x="596" y="574"/>
                  </a:lnTo>
                  <a:lnTo>
                    <a:pt x="608" y="568"/>
                  </a:lnTo>
                  <a:lnTo>
                    <a:pt x="621" y="561"/>
                  </a:lnTo>
                  <a:lnTo>
                    <a:pt x="632" y="554"/>
                  </a:lnTo>
                  <a:lnTo>
                    <a:pt x="644" y="547"/>
                  </a:lnTo>
                  <a:lnTo>
                    <a:pt x="655" y="540"/>
                  </a:lnTo>
                  <a:lnTo>
                    <a:pt x="665" y="530"/>
                  </a:lnTo>
                  <a:lnTo>
                    <a:pt x="677" y="522"/>
                  </a:lnTo>
                  <a:lnTo>
                    <a:pt x="688" y="514"/>
                  </a:lnTo>
                  <a:lnTo>
                    <a:pt x="701" y="508"/>
                  </a:lnTo>
                  <a:lnTo>
                    <a:pt x="714" y="502"/>
                  </a:lnTo>
                  <a:lnTo>
                    <a:pt x="726" y="497"/>
                  </a:lnTo>
                  <a:lnTo>
                    <a:pt x="739" y="490"/>
                  </a:lnTo>
                  <a:lnTo>
                    <a:pt x="751" y="483"/>
                  </a:lnTo>
                  <a:lnTo>
                    <a:pt x="775" y="477"/>
                  </a:lnTo>
                  <a:lnTo>
                    <a:pt x="798" y="470"/>
                  </a:lnTo>
                  <a:lnTo>
                    <a:pt x="821" y="461"/>
                  </a:lnTo>
                  <a:lnTo>
                    <a:pt x="843" y="449"/>
                  </a:lnTo>
                  <a:lnTo>
                    <a:pt x="865" y="438"/>
                  </a:lnTo>
                  <a:lnTo>
                    <a:pt x="885" y="426"/>
                  </a:lnTo>
                  <a:lnTo>
                    <a:pt x="907" y="415"/>
                  </a:lnTo>
                  <a:lnTo>
                    <a:pt x="929" y="403"/>
                  </a:lnTo>
                  <a:lnTo>
                    <a:pt x="936" y="397"/>
                  </a:lnTo>
                  <a:lnTo>
                    <a:pt x="944" y="393"/>
                  </a:lnTo>
                  <a:lnTo>
                    <a:pt x="952" y="388"/>
                  </a:lnTo>
                  <a:lnTo>
                    <a:pt x="960" y="384"/>
                  </a:lnTo>
                  <a:lnTo>
                    <a:pt x="968" y="379"/>
                  </a:lnTo>
                  <a:lnTo>
                    <a:pt x="976" y="376"/>
                  </a:lnTo>
                  <a:lnTo>
                    <a:pt x="984" y="372"/>
                  </a:lnTo>
                  <a:lnTo>
                    <a:pt x="994" y="370"/>
                  </a:lnTo>
                  <a:lnTo>
                    <a:pt x="994" y="369"/>
                  </a:lnTo>
                  <a:lnTo>
                    <a:pt x="992" y="366"/>
                  </a:lnTo>
                  <a:lnTo>
                    <a:pt x="992" y="365"/>
                  </a:lnTo>
                  <a:lnTo>
                    <a:pt x="991" y="364"/>
                  </a:lnTo>
                  <a:lnTo>
                    <a:pt x="977" y="370"/>
                  </a:lnTo>
                  <a:lnTo>
                    <a:pt x="965" y="377"/>
                  </a:lnTo>
                  <a:lnTo>
                    <a:pt x="952" y="383"/>
                  </a:lnTo>
                  <a:lnTo>
                    <a:pt x="938" y="389"/>
                  </a:lnTo>
                  <a:lnTo>
                    <a:pt x="926" y="395"/>
                  </a:lnTo>
                  <a:lnTo>
                    <a:pt x="912" y="401"/>
                  </a:lnTo>
                  <a:lnTo>
                    <a:pt x="898" y="407"/>
                  </a:lnTo>
                  <a:lnTo>
                    <a:pt x="883" y="410"/>
                  </a:lnTo>
                  <a:lnTo>
                    <a:pt x="877" y="412"/>
                  </a:lnTo>
                  <a:lnTo>
                    <a:pt x="872" y="416"/>
                  </a:lnTo>
                  <a:lnTo>
                    <a:pt x="866" y="417"/>
                  </a:lnTo>
                  <a:lnTo>
                    <a:pt x="860" y="416"/>
                  </a:lnTo>
                  <a:lnTo>
                    <a:pt x="875" y="404"/>
                  </a:lnTo>
                  <a:lnTo>
                    <a:pt x="891" y="394"/>
                  </a:lnTo>
                  <a:lnTo>
                    <a:pt x="907" y="384"/>
                  </a:lnTo>
                  <a:lnTo>
                    <a:pt x="923" y="374"/>
                  </a:lnTo>
                  <a:lnTo>
                    <a:pt x="939" y="365"/>
                  </a:lnTo>
                  <a:lnTo>
                    <a:pt x="957" y="356"/>
                  </a:lnTo>
                  <a:lnTo>
                    <a:pt x="973" y="347"/>
                  </a:lnTo>
                  <a:lnTo>
                    <a:pt x="989" y="338"/>
                  </a:lnTo>
                  <a:lnTo>
                    <a:pt x="991" y="335"/>
                  </a:lnTo>
                  <a:lnTo>
                    <a:pt x="992" y="333"/>
                  </a:lnTo>
                  <a:lnTo>
                    <a:pt x="994" y="330"/>
                  </a:lnTo>
                  <a:lnTo>
                    <a:pt x="994" y="327"/>
                  </a:lnTo>
                  <a:lnTo>
                    <a:pt x="987" y="327"/>
                  </a:lnTo>
                  <a:lnTo>
                    <a:pt x="981" y="328"/>
                  </a:lnTo>
                  <a:lnTo>
                    <a:pt x="975" y="330"/>
                  </a:lnTo>
                  <a:lnTo>
                    <a:pt x="969" y="332"/>
                  </a:lnTo>
                  <a:lnTo>
                    <a:pt x="964" y="334"/>
                  </a:lnTo>
                  <a:lnTo>
                    <a:pt x="958" y="336"/>
                  </a:lnTo>
                  <a:lnTo>
                    <a:pt x="951" y="339"/>
                  </a:lnTo>
                  <a:lnTo>
                    <a:pt x="945" y="340"/>
                  </a:lnTo>
                  <a:lnTo>
                    <a:pt x="943" y="343"/>
                  </a:lnTo>
                  <a:lnTo>
                    <a:pt x="938" y="343"/>
                  </a:lnTo>
                  <a:lnTo>
                    <a:pt x="935" y="343"/>
                  </a:lnTo>
                  <a:lnTo>
                    <a:pt x="931" y="346"/>
                  </a:lnTo>
                  <a:lnTo>
                    <a:pt x="929" y="342"/>
                  </a:lnTo>
                  <a:lnTo>
                    <a:pt x="929" y="339"/>
                  </a:lnTo>
                  <a:lnTo>
                    <a:pt x="929" y="334"/>
                  </a:lnTo>
                  <a:lnTo>
                    <a:pt x="929" y="331"/>
                  </a:lnTo>
                  <a:lnTo>
                    <a:pt x="938" y="325"/>
                  </a:lnTo>
                  <a:lnTo>
                    <a:pt x="946" y="319"/>
                  </a:lnTo>
                  <a:lnTo>
                    <a:pt x="956" y="315"/>
                  </a:lnTo>
                  <a:lnTo>
                    <a:pt x="965" y="310"/>
                  </a:lnTo>
                  <a:lnTo>
                    <a:pt x="974" y="305"/>
                  </a:lnTo>
                  <a:lnTo>
                    <a:pt x="983" y="301"/>
                  </a:lnTo>
                  <a:lnTo>
                    <a:pt x="992" y="296"/>
                  </a:lnTo>
                  <a:lnTo>
                    <a:pt x="1002" y="292"/>
                  </a:lnTo>
                  <a:lnTo>
                    <a:pt x="1002" y="286"/>
                  </a:lnTo>
                  <a:lnTo>
                    <a:pt x="982" y="289"/>
                  </a:lnTo>
                  <a:lnTo>
                    <a:pt x="963" y="294"/>
                  </a:lnTo>
                  <a:lnTo>
                    <a:pt x="944" y="300"/>
                  </a:lnTo>
                  <a:lnTo>
                    <a:pt x="926" y="308"/>
                  </a:lnTo>
                  <a:lnTo>
                    <a:pt x="907" y="316"/>
                  </a:lnTo>
                  <a:lnTo>
                    <a:pt x="890" y="325"/>
                  </a:lnTo>
                  <a:lnTo>
                    <a:pt x="873" y="335"/>
                  </a:lnTo>
                  <a:lnTo>
                    <a:pt x="857" y="346"/>
                  </a:lnTo>
                  <a:lnTo>
                    <a:pt x="839" y="356"/>
                  </a:lnTo>
                  <a:lnTo>
                    <a:pt x="822" y="368"/>
                  </a:lnTo>
                  <a:lnTo>
                    <a:pt x="805" y="378"/>
                  </a:lnTo>
                  <a:lnTo>
                    <a:pt x="789" y="388"/>
                  </a:lnTo>
                  <a:lnTo>
                    <a:pt x="771" y="399"/>
                  </a:lnTo>
                  <a:lnTo>
                    <a:pt x="753" y="408"/>
                  </a:lnTo>
                  <a:lnTo>
                    <a:pt x="736" y="416"/>
                  </a:lnTo>
                  <a:lnTo>
                    <a:pt x="717" y="423"/>
                  </a:lnTo>
                  <a:lnTo>
                    <a:pt x="697" y="433"/>
                  </a:lnTo>
                  <a:lnTo>
                    <a:pt x="675" y="441"/>
                  </a:lnTo>
                  <a:lnTo>
                    <a:pt x="653" y="450"/>
                  </a:lnTo>
                  <a:lnTo>
                    <a:pt x="632" y="459"/>
                  </a:lnTo>
                  <a:lnTo>
                    <a:pt x="610" y="468"/>
                  </a:lnTo>
                  <a:lnTo>
                    <a:pt x="588" y="476"/>
                  </a:lnTo>
                  <a:lnTo>
                    <a:pt x="568" y="486"/>
                  </a:lnTo>
                  <a:lnTo>
                    <a:pt x="547" y="497"/>
                  </a:lnTo>
                  <a:lnTo>
                    <a:pt x="538" y="507"/>
                  </a:lnTo>
                  <a:lnTo>
                    <a:pt x="527" y="515"/>
                  </a:lnTo>
                  <a:lnTo>
                    <a:pt x="517" y="522"/>
                  </a:lnTo>
                  <a:lnTo>
                    <a:pt x="505" y="528"/>
                  </a:lnTo>
                  <a:lnTo>
                    <a:pt x="494" y="532"/>
                  </a:lnTo>
                  <a:lnTo>
                    <a:pt x="482" y="538"/>
                  </a:lnTo>
                  <a:lnTo>
                    <a:pt x="472" y="543"/>
                  </a:lnTo>
                  <a:lnTo>
                    <a:pt x="460" y="550"/>
                  </a:lnTo>
                  <a:lnTo>
                    <a:pt x="441" y="560"/>
                  </a:lnTo>
                  <a:lnTo>
                    <a:pt x="420" y="569"/>
                  </a:lnTo>
                  <a:lnTo>
                    <a:pt x="401" y="579"/>
                  </a:lnTo>
                  <a:lnTo>
                    <a:pt x="380" y="590"/>
                  </a:lnTo>
                  <a:lnTo>
                    <a:pt x="360" y="599"/>
                  </a:lnTo>
                  <a:lnTo>
                    <a:pt x="340" y="609"/>
                  </a:lnTo>
                  <a:lnTo>
                    <a:pt x="320" y="619"/>
                  </a:lnTo>
                  <a:lnTo>
                    <a:pt x="299" y="628"/>
                  </a:lnTo>
                  <a:lnTo>
                    <a:pt x="291" y="626"/>
                  </a:lnTo>
                  <a:lnTo>
                    <a:pt x="283" y="627"/>
                  </a:lnTo>
                  <a:lnTo>
                    <a:pt x="276" y="629"/>
                  </a:lnTo>
                  <a:lnTo>
                    <a:pt x="269" y="632"/>
                  </a:lnTo>
                  <a:lnTo>
                    <a:pt x="262" y="636"/>
                  </a:lnTo>
                  <a:lnTo>
                    <a:pt x="257" y="642"/>
                  </a:lnTo>
                  <a:lnTo>
                    <a:pt x="250" y="646"/>
                  </a:lnTo>
                  <a:lnTo>
                    <a:pt x="243" y="651"/>
                  </a:lnTo>
                  <a:lnTo>
                    <a:pt x="243" y="657"/>
                  </a:lnTo>
                  <a:lnTo>
                    <a:pt x="243" y="660"/>
                  </a:lnTo>
                  <a:lnTo>
                    <a:pt x="244" y="665"/>
                  </a:lnTo>
                  <a:lnTo>
                    <a:pt x="245" y="669"/>
                  </a:lnTo>
                  <a:lnTo>
                    <a:pt x="252" y="672"/>
                  </a:lnTo>
                  <a:lnTo>
                    <a:pt x="260" y="672"/>
                  </a:lnTo>
                  <a:lnTo>
                    <a:pt x="267" y="670"/>
                  </a:lnTo>
                  <a:lnTo>
                    <a:pt x="274" y="667"/>
                  </a:lnTo>
                  <a:lnTo>
                    <a:pt x="281" y="664"/>
                  </a:lnTo>
                  <a:lnTo>
                    <a:pt x="288" y="661"/>
                  </a:lnTo>
                  <a:lnTo>
                    <a:pt x="295" y="659"/>
                  </a:lnTo>
                  <a:lnTo>
                    <a:pt x="302" y="659"/>
                  </a:lnTo>
                  <a:lnTo>
                    <a:pt x="298" y="666"/>
                  </a:lnTo>
                  <a:lnTo>
                    <a:pt x="296" y="674"/>
                  </a:lnTo>
                  <a:lnTo>
                    <a:pt x="291" y="681"/>
                  </a:lnTo>
                  <a:lnTo>
                    <a:pt x="282" y="683"/>
                  </a:lnTo>
                  <a:lnTo>
                    <a:pt x="277" y="685"/>
                  </a:lnTo>
                  <a:lnTo>
                    <a:pt x="272" y="688"/>
                  </a:lnTo>
                  <a:lnTo>
                    <a:pt x="267" y="690"/>
                  </a:lnTo>
                  <a:lnTo>
                    <a:pt x="261" y="692"/>
                  </a:lnTo>
                  <a:lnTo>
                    <a:pt x="257" y="694"/>
                  </a:lnTo>
                  <a:lnTo>
                    <a:pt x="251" y="696"/>
                  </a:lnTo>
                  <a:lnTo>
                    <a:pt x="246" y="697"/>
                  </a:lnTo>
                  <a:lnTo>
                    <a:pt x="241" y="698"/>
                  </a:lnTo>
                  <a:lnTo>
                    <a:pt x="223" y="705"/>
                  </a:lnTo>
                  <a:lnTo>
                    <a:pt x="206" y="713"/>
                  </a:lnTo>
                  <a:lnTo>
                    <a:pt x="189" y="722"/>
                  </a:lnTo>
                  <a:lnTo>
                    <a:pt x="173" y="732"/>
                  </a:lnTo>
                  <a:lnTo>
                    <a:pt x="155" y="742"/>
                  </a:lnTo>
                  <a:lnTo>
                    <a:pt x="139" y="751"/>
                  </a:lnTo>
                  <a:lnTo>
                    <a:pt x="123" y="762"/>
                  </a:lnTo>
                  <a:lnTo>
                    <a:pt x="106" y="771"/>
                  </a:lnTo>
                  <a:lnTo>
                    <a:pt x="101" y="762"/>
                  </a:lnTo>
                  <a:lnTo>
                    <a:pt x="98" y="751"/>
                  </a:lnTo>
                  <a:lnTo>
                    <a:pt x="98" y="742"/>
                  </a:lnTo>
                  <a:lnTo>
                    <a:pt x="108" y="736"/>
                  </a:lnTo>
                  <a:lnTo>
                    <a:pt x="115" y="732"/>
                  </a:lnTo>
                  <a:lnTo>
                    <a:pt x="122" y="727"/>
                  </a:lnTo>
                  <a:lnTo>
                    <a:pt x="129" y="722"/>
                  </a:lnTo>
                  <a:lnTo>
                    <a:pt x="137" y="717"/>
                  </a:lnTo>
                  <a:lnTo>
                    <a:pt x="144" y="712"/>
                  </a:lnTo>
                  <a:lnTo>
                    <a:pt x="152" y="707"/>
                  </a:lnTo>
                  <a:lnTo>
                    <a:pt x="159" y="703"/>
                  </a:lnTo>
                  <a:lnTo>
                    <a:pt x="167" y="698"/>
                  </a:lnTo>
                  <a:lnTo>
                    <a:pt x="173" y="694"/>
                  </a:lnTo>
                  <a:lnTo>
                    <a:pt x="178" y="689"/>
                  </a:lnTo>
                  <a:lnTo>
                    <a:pt x="185" y="684"/>
                  </a:lnTo>
                  <a:lnTo>
                    <a:pt x="191" y="679"/>
                  </a:lnTo>
                  <a:lnTo>
                    <a:pt x="197" y="674"/>
                  </a:lnTo>
                  <a:lnTo>
                    <a:pt x="203" y="668"/>
                  </a:lnTo>
                  <a:lnTo>
                    <a:pt x="208" y="662"/>
                  </a:lnTo>
                  <a:lnTo>
                    <a:pt x="214" y="657"/>
                  </a:lnTo>
                  <a:lnTo>
                    <a:pt x="214" y="654"/>
                  </a:lnTo>
                  <a:lnTo>
                    <a:pt x="214" y="652"/>
                  </a:lnTo>
                  <a:lnTo>
                    <a:pt x="213" y="650"/>
                  </a:lnTo>
                  <a:lnTo>
                    <a:pt x="212" y="649"/>
                  </a:lnTo>
                  <a:lnTo>
                    <a:pt x="201" y="654"/>
                  </a:lnTo>
                  <a:lnTo>
                    <a:pt x="191" y="659"/>
                  </a:lnTo>
                  <a:lnTo>
                    <a:pt x="181" y="665"/>
                  </a:lnTo>
                  <a:lnTo>
                    <a:pt x="170" y="670"/>
                  </a:lnTo>
                  <a:lnTo>
                    <a:pt x="160" y="676"/>
                  </a:lnTo>
                  <a:lnTo>
                    <a:pt x="150" y="682"/>
                  </a:lnTo>
                  <a:lnTo>
                    <a:pt x="139" y="688"/>
                  </a:lnTo>
                  <a:lnTo>
                    <a:pt x="129" y="692"/>
                  </a:lnTo>
                  <a:lnTo>
                    <a:pt x="127" y="690"/>
                  </a:lnTo>
                  <a:lnTo>
                    <a:pt x="139" y="681"/>
                  </a:lnTo>
                  <a:lnTo>
                    <a:pt x="152" y="672"/>
                  </a:lnTo>
                  <a:lnTo>
                    <a:pt x="166" y="664"/>
                  </a:lnTo>
                  <a:lnTo>
                    <a:pt x="180" y="656"/>
                  </a:lnTo>
                  <a:lnTo>
                    <a:pt x="193" y="649"/>
                  </a:lnTo>
                  <a:lnTo>
                    <a:pt x="207" y="643"/>
                  </a:lnTo>
                  <a:lnTo>
                    <a:pt x="222" y="637"/>
                  </a:lnTo>
                  <a:lnTo>
                    <a:pt x="237" y="632"/>
                  </a:lnTo>
                  <a:lnTo>
                    <a:pt x="256" y="623"/>
                  </a:lnTo>
                  <a:lnTo>
                    <a:pt x="274" y="614"/>
                  </a:lnTo>
                  <a:lnTo>
                    <a:pt x="292" y="605"/>
                  </a:lnTo>
                  <a:lnTo>
                    <a:pt x="310" y="596"/>
                  </a:lnTo>
                  <a:lnTo>
                    <a:pt x="328" y="588"/>
                  </a:lnTo>
                  <a:lnTo>
                    <a:pt x="346" y="578"/>
                  </a:lnTo>
                  <a:lnTo>
                    <a:pt x="365" y="570"/>
                  </a:lnTo>
                  <a:lnTo>
                    <a:pt x="384" y="563"/>
                  </a:lnTo>
                  <a:lnTo>
                    <a:pt x="477" y="516"/>
                  </a:lnTo>
                  <a:lnTo>
                    <a:pt x="481" y="509"/>
                  </a:lnTo>
                  <a:lnTo>
                    <a:pt x="487" y="505"/>
                  </a:lnTo>
                  <a:lnTo>
                    <a:pt x="494" y="501"/>
                  </a:lnTo>
                  <a:lnTo>
                    <a:pt x="502" y="498"/>
                  </a:lnTo>
                  <a:lnTo>
                    <a:pt x="509" y="495"/>
                  </a:lnTo>
                  <a:lnTo>
                    <a:pt x="517" y="493"/>
                  </a:lnTo>
                  <a:lnTo>
                    <a:pt x="524" y="490"/>
                  </a:lnTo>
                  <a:lnTo>
                    <a:pt x="531" y="486"/>
                  </a:lnTo>
                  <a:lnTo>
                    <a:pt x="535" y="485"/>
                  </a:lnTo>
                  <a:lnTo>
                    <a:pt x="540" y="483"/>
                  </a:lnTo>
                  <a:lnTo>
                    <a:pt x="543" y="480"/>
                  </a:lnTo>
                  <a:lnTo>
                    <a:pt x="548" y="478"/>
                  </a:lnTo>
                  <a:lnTo>
                    <a:pt x="553" y="477"/>
                  </a:lnTo>
                  <a:lnTo>
                    <a:pt x="557" y="476"/>
                  </a:lnTo>
                  <a:lnTo>
                    <a:pt x="562" y="475"/>
                  </a:lnTo>
                  <a:lnTo>
                    <a:pt x="566" y="476"/>
                  </a:lnTo>
                  <a:lnTo>
                    <a:pt x="576" y="475"/>
                  </a:lnTo>
                  <a:lnTo>
                    <a:pt x="581" y="469"/>
                  </a:lnTo>
                  <a:lnTo>
                    <a:pt x="587" y="461"/>
                  </a:lnTo>
                  <a:lnTo>
                    <a:pt x="595" y="455"/>
                  </a:lnTo>
                  <a:lnTo>
                    <a:pt x="604" y="450"/>
                  </a:lnTo>
                  <a:lnTo>
                    <a:pt x="614" y="445"/>
                  </a:lnTo>
                  <a:lnTo>
                    <a:pt x="623" y="439"/>
                  </a:lnTo>
                  <a:lnTo>
                    <a:pt x="631" y="432"/>
                  </a:lnTo>
                  <a:lnTo>
                    <a:pt x="640" y="426"/>
                  </a:lnTo>
                  <a:lnTo>
                    <a:pt x="648" y="418"/>
                  </a:lnTo>
                  <a:lnTo>
                    <a:pt x="657" y="411"/>
                  </a:lnTo>
                  <a:lnTo>
                    <a:pt x="665" y="403"/>
                  </a:lnTo>
                  <a:lnTo>
                    <a:pt x="682" y="396"/>
                  </a:lnTo>
                  <a:lnTo>
                    <a:pt x="697" y="388"/>
                  </a:lnTo>
                  <a:lnTo>
                    <a:pt x="713" y="381"/>
                  </a:lnTo>
                  <a:lnTo>
                    <a:pt x="728" y="374"/>
                  </a:lnTo>
                  <a:lnTo>
                    <a:pt x="744" y="368"/>
                  </a:lnTo>
                  <a:lnTo>
                    <a:pt x="760" y="361"/>
                  </a:lnTo>
                  <a:lnTo>
                    <a:pt x="776" y="354"/>
                  </a:lnTo>
                  <a:lnTo>
                    <a:pt x="791" y="346"/>
                  </a:lnTo>
                  <a:lnTo>
                    <a:pt x="807" y="339"/>
                  </a:lnTo>
                  <a:lnTo>
                    <a:pt x="823" y="332"/>
                  </a:lnTo>
                  <a:lnTo>
                    <a:pt x="838" y="325"/>
                  </a:lnTo>
                  <a:lnTo>
                    <a:pt x="854" y="317"/>
                  </a:lnTo>
                  <a:lnTo>
                    <a:pt x="870" y="310"/>
                  </a:lnTo>
                  <a:lnTo>
                    <a:pt x="885" y="302"/>
                  </a:lnTo>
                  <a:lnTo>
                    <a:pt x="901" y="294"/>
                  </a:lnTo>
                  <a:lnTo>
                    <a:pt x="916" y="286"/>
                  </a:lnTo>
                  <a:lnTo>
                    <a:pt x="931" y="281"/>
                  </a:lnTo>
                  <a:lnTo>
                    <a:pt x="946" y="275"/>
                  </a:lnTo>
                  <a:lnTo>
                    <a:pt x="963" y="271"/>
                  </a:lnTo>
                  <a:lnTo>
                    <a:pt x="977" y="265"/>
                  </a:lnTo>
                  <a:lnTo>
                    <a:pt x="992" y="258"/>
                  </a:lnTo>
                  <a:lnTo>
                    <a:pt x="1006" y="250"/>
                  </a:lnTo>
                  <a:lnTo>
                    <a:pt x="1020" y="240"/>
                  </a:lnTo>
                  <a:lnTo>
                    <a:pt x="1033" y="228"/>
                  </a:lnTo>
                  <a:lnTo>
                    <a:pt x="1033" y="226"/>
                  </a:lnTo>
                  <a:lnTo>
                    <a:pt x="1032" y="224"/>
                  </a:lnTo>
                  <a:lnTo>
                    <a:pt x="1030" y="222"/>
                  </a:lnTo>
                  <a:lnTo>
                    <a:pt x="1028" y="220"/>
                  </a:lnTo>
                  <a:lnTo>
                    <a:pt x="1018" y="227"/>
                  </a:lnTo>
                  <a:lnTo>
                    <a:pt x="1006" y="232"/>
                  </a:lnTo>
                  <a:lnTo>
                    <a:pt x="995" y="236"/>
                  </a:lnTo>
                  <a:lnTo>
                    <a:pt x="983" y="240"/>
                  </a:lnTo>
                  <a:lnTo>
                    <a:pt x="972" y="244"/>
                  </a:lnTo>
                  <a:lnTo>
                    <a:pt x="959" y="247"/>
                  </a:lnTo>
                  <a:lnTo>
                    <a:pt x="948" y="250"/>
                  </a:lnTo>
                  <a:lnTo>
                    <a:pt x="935" y="253"/>
                  </a:lnTo>
                  <a:lnTo>
                    <a:pt x="933" y="251"/>
                  </a:lnTo>
                  <a:lnTo>
                    <a:pt x="944" y="242"/>
                  </a:lnTo>
                  <a:lnTo>
                    <a:pt x="956" y="233"/>
                  </a:lnTo>
                  <a:lnTo>
                    <a:pt x="967" y="225"/>
                  </a:lnTo>
                  <a:lnTo>
                    <a:pt x="979" y="217"/>
                  </a:lnTo>
                  <a:lnTo>
                    <a:pt x="990" y="207"/>
                  </a:lnTo>
                  <a:lnTo>
                    <a:pt x="1002" y="198"/>
                  </a:lnTo>
                  <a:lnTo>
                    <a:pt x="1013" y="189"/>
                  </a:lnTo>
                  <a:lnTo>
                    <a:pt x="1025" y="179"/>
                  </a:lnTo>
                  <a:lnTo>
                    <a:pt x="1025" y="176"/>
                  </a:lnTo>
                  <a:lnTo>
                    <a:pt x="1025" y="175"/>
                  </a:lnTo>
                  <a:lnTo>
                    <a:pt x="1024" y="173"/>
                  </a:lnTo>
                  <a:lnTo>
                    <a:pt x="1022" y="173"/>
                  </a:lnTo>
                  <a:lnTo>
                    <a:pt x="1012" y="176"/>
                  </a:lnTo>
                  <a:lnTo>
                    <a:pt x="1002" y="180"/>
                  </a:lnTo>
                  <a:lnTo>
                    <a:pt x="992" y="184"/>
                  </a:lnTo>
                  <a:lnTo>
                    <a:pt x="982" y="190"/>
                  </a:lnTo>
                  <a:lnTo>
                    <a:pt x="973" y="196"/>
                  </a:lnTo>
                  <a:lnTo>
                    <a:pt x="964" y="200"/>
                  </a:lnTo>
                  <a:lnTo>
                    <a:pt x="954" y="206"/>
                  </a:lnTo>
                  <a:lnTo>
                    <a:pt x="945" y="212"/>
                  </a:lnTo>
                  <a:lnTo>
                    <a:pt x="930" y="220"/>
                  </a:lnTo>
                  <a:lnTo>
                    <a:pt x="915" y="228"/>
                  </a:lnTo>
                  <a:lnTo>
                    <a:pt x="900" y="237"/>
                  </a:lnTo>
                  <a:lnTo>
                    <a:pt x="884" y="245"/>
                  </a:lnTo>
                  <a:lnTo>
                    <a:pt x="870" y="255"/>
                  </a:lnTo>
                  <a:lnTo>
                    <a:pt x="855" y="263"/>
                  </a:lnTo>
                  <a:lnTo>
                    <a:pt x="840" y="272"/>
                  </a:lnTo>
                  <a:lnTo>
                    <a:pt x="825" y="280"/>
                  </a:lnTo>
                  <a:lnTo>
                    <a:pt x="811" y="289"/>
                  </a:lnTo>
                  <a:lnTo>
                    <a:pt x="796" y="297"/>
                  </a:lnTo>
                  <a:lnTo>
                    <a:pt x="779" y="305"/>
                  </a:lnTo>
                  <a:lnTo>
                    <a:pt x="764" y="313"/>
                  </a:lnTo>
                  <a:lnTo>
                    <a:pt x="749" y="321"/>
                  </a:lnTo>
                  <a:lnTo>
                    <a:pt x="733" y="330"/>
                  </a:lnTo>
                  <a:lnTo>
                    <a:pt x="718" y="336"/>
                  </a:lnTo>
                  <a:lnTo>
                    <a:pt x="702" y="343"/>
                  </a:lnTo>
                  <a:lnTo>
                    <a:pt x="694" y="344"/>
                  </a:lnTo>
                  <a:lnTo>
                    <a:pt x="686" y="346"/>
                  </a:lnTo>
                  <a:lnTo>
                    <a:pt x="677" y="344"/>
                  </a:lnTo>
                  <a:lnTo>
                    <a:pt x="670" y="341"/>
                  </a:lnTo>
                  <a:lnTo>
                    <a:pt x="687" y="331"/>
                  </a:lnTo>
                  <a:lnTo>
                    <a:pt x="706" y="321"/>
                  </a:lnTo>
                  <a:lnTo>
                    <a:pt x="724" y="312"/>
                  </a:lnTo>
                  <a:lnTo>
                    <a:pt x="743" y="304"/>
                  </a:lnTo>
                  <a:lnTo>
                    <a:pt x="761" y="295"/>
                  </a:lnTo>
                  <a:lnTo>
                    <a:pt x="778" y="286"/>
                  </a:lnTo>
                  <a:lnTo>
                    <a:pt x="796" y="275"/>
                  </a:lnTo>
                  <a:lnTo>
                    <a:pt x="813" y="264"/>
                  </a:lnTo>
                  <a:lnTo>
                    <a:pt x="835" y="255"/>
                  </a:lnTo>
                  <a:lnTo>
                    <a:pt x="858" y="244"/>
                  </a:lnTo>
                  <a:lnTo>
                    <a:pt x="880" y="233"/>
                  </a:lnTo>
                  <a:lnTo>
                    <a:pt x="900" y="221"/>
                  </a:lnTo>
                  <a:lnTo>
                    <a:pt x="922" y="207"/>
                  </a:lnTo>
                  <a:lnTo>
                    <a:pt x="942" y="194"/>
                  </a:lnTo>
                  <a:lnTo>
                    <a:pt x="963" y="179"/>
                  </a:lnTo>
                  <a:lnTo>
                    <a:pt x="981" y="161"/>
                  </a:lnTo>
                  <a:lnTo>
                    <a:pt x="988" y="156"/>
                  </a:lnTo>
                  <a:lnTo>
                    <a:pt x="995" y="150"/>
                  </a:lnTo>
                  <a:lnTo>
                    <a:pt x="1001" y="144"/>
                  </a:lnTo>
                  <a:lnTo>
                    <a:pt x="1007" y="137"/>
                  </a:lnTo>
                  <a:lnTo>
                    <a:pt x="1013" y="130"/>
                  </a:lnTo>
                  <a:lnTo>
                    <a:pt x="1018" y="123"/>
                  </a:lnTo>
                  <a:lnTo>
                    <a:pt x="1022" y="116"/>
                  </a:lnTo>
                  <a:lnTo>
                    <a:pt x="1025" y="108"/>
                  </a:lnTo>
                  <a:lnTo>
                    <a:pt x="1022" y="106"/>
                  </a:lnTo>
                  <a:lnTo>
                    <a:pt x="1019" y="106"/>
                  </a:lnTo>
                  <a:lnTo>
                    <a:pt x="1017" y="107"/>
                  </a:lnTo>
                  <a:lnTo>
                    <a:pt x="1014" y="108"/>
                  </a:lnTo>
                  <a:lnTo>
                    <a:pt x="1009" y="113"/>
                  </a:lnTo>
                  <a:lnTo>
                    <a:pt x="1004" y="119"/>
                  </a:lnTo>
                  <a:lnTo>
                    <a:pt x="998" y="123"/>
                  </a:lnTo>
                  <a:lnTo>
                    <a:pt x="994" y="128"/>
                  </a:lnTo>
                  <a:lnTo>
                    <a:pt x="988" y="131"/>
                  </a:lnTo>
                  <a:lnTo>
                    <a:pt x="982" y="135"/>
                  </a:lnTo>
                  <a:lnTo>
                    <a:pt x="976" y="138"/>
                  </a:lnTo>
                  <a:lnTo>
                    <a:pt x="971" y="141"/>
                  </a:lnTo>
                  <a:lnTo>
                    <a:pt x="968" y="139"/>
                  </a:lnTo>
                  <a:lnTo>
                    <a:pt x="979" y="130"/>
                  </a:lnTo>
                  <a:lnTo>
                    <a:pt x="990" y="121"/>
                  </a:lnTo>
                  <a:lnTo>
                    <a:pt x="1002" y="112"/>
                  </a:lnTo>
                  <a:lnTo>
                    <a:pt x="1012" y="101"/>
                  </a:lnTo>
                  <a:lnTo>
                    <a:pt x="1021" y="91"/>
                  </a:lnTo>
                  <a:lnTo>
                    <a:pt x="1029" y="80"/>
                  </a:lnTo>
                  <a:lnTo>
                    <a:pt x="1034" y="68"/>
                  </a:lnTo>
                  <a:lnTo>
                    <a:pt x="1035" y="54"/>
                  </a:lnTo>
                  <a:lnTo>
                    <a:pt x="1028" y="56"/>
                  </a:lnTo>
                  <a:lnTo>
                    <a:pt x="1024" y="62"/>
                  </a:lnTo>
                  <a:lnTo>
                    <a:pt x="1019" y="69"/>
                  </a:lnTo>
                  <a:lnTo>
                    <a:pt x="1014" y="75"/>
                  </a:lnTo>
                  <a:lnTo>
                    <a:pt x="998" y="88"/>
                  </a:lnTo>
                  <a:lnTo>
                    <a:pt x="981" y="98"/>
                  </a:lnTo>
                  <a:lnTo>
                    <a:pt x="964" y="108"/>
                  </a:lnTo>
                  <a:lnTo>
                    <a:pt x="945" y="118"/>
                  </a:lnTo>
                  <a:lnTo>
                    <a:pt x="928" y="126"/>
                  </a:lnTo>
                  <a:lnTo>
                    <a:pt x="910" y="134"/>
                  </a:lnTo>
                  <a:lnTo>
                    <a:pt x="891" y="142"/>
                  </a:lnTo>
                  <a:lnTo>
                    <a:pt x="873" y="150"/>
                  </a:lnTo>
                  <a:lnTo>
                    <a:pt x="868" y="156"/>
                  </a:lnTo>
                  <a:lnTo>
                    <a:pt x="862" y="160"/>
                  </a:lnTo>
                  <a:lnTo>
                    <a:pt x="857" y="164"/>
                  </a:lnTo>
                  <a:lnTo>
                    <a:pt x="851" y="166"/>
                  </a:lnTo>
                  <a:lnTo>
                    <a:pt x="844" y="168"/>
                  </a:lnTo>
                  <a:lnTo>
                    <a:pt x="838" y="171"/>
                  </a:lnTo>
                  <a:lnTo>
                    <a:pt x="831" y="174"/>
                  </a:lnTo>
                  <a:lnTo>
                    <a:pt x="825" y="176"/>
                  </a:lnTo>
                  <a:lnTo>
                    <a:pt x="806" y="184"/>
                  </a:lnTo>
                  <a:lnTo>
                    <a:pt x="787" y="194"/>
                  </a:lnTo>
                  <a:lnTo>
                    <a:pt x="769" y="203"/>
                  </a:lnTo>
                  <a:lnTo>
                    <a:pt x="749" y="212"/>
                  </a:lnTo>
                  <a:lnTo>
                    <a:pt x="731" y="221"/>
                  </a:lnTo>
                  <a:lnTo>
                    <a:pt x="713" y="229"/>
                  </a:lnTo>
                  <a:lnTo>
                    <a:pt x="693" y="237"/>
                  </a:lnTo>
                  <a:lnTo>
                    <a:pt x="673" y="244"/>
                  </a:lnTo>
                  <a:lnTo>
                    <a:pt x="655" y="251"/>
                  </a:lnTo>
                  <a:lnTo>
                    <a:pt x="636" y="258"/>
                  </a:lnTo>
                  <a:lnTo>
                    <a:pt x="616" y="264"/>
                  </a:lnTo>
                  <a:lnTo>
                    <a:pt x="596" y="271"/>
                  </a:lnTo>
                  <a:lnTo>
                    <a:pt x="578" y="277"/>
                  </a:lnTo>
                  <a:lnTo>
                    <a:pt x="558" y="282"/>
                  </a:lnTo>
                  <a:lnTo>
                    <a:pt x="539" y="287"/>
                  </a:lnTo>
                  <a:lnTo>
                    <a:pt x="519" y="293"/>
                  </a:lnTo>
                  <a:lnTo>
                    <a:pt x="500" y="298"/>
                  </a:lnTo>
                  <a:lnTo>
                    <a:pt x="480" y="305"/>
                  </a:lnTo>
                  <a:lnTo>
                    <a:pt x="462" y="311"/>
                  </a:lnTo>
                  <a:lnTo>
                    <a:pt x="442" y="318"/>
                  </a:lnTo>
                  <a:lnTo>
                    <a:pt x="424" y="326"/>
                  </a:lnTo>
                  <a:lnTo>
                    <a:pt x="405" y="333"/>
                  </a:lnTo>
                  <a:lnTo>
                    <a:pt x="387" y="342"/>
                  </a:lnTo>
                  <a:lnTo>
                    <a:pt x="370" y="351"/>
                  </a:lnTo>
                  <a:lnTo>
                    <a:pt x="352" y="359"/>
                  </a:lnTo>
                  <a:lnTo>
                    <a:pt x="335" y="368"/>
                  </a:lnTo>
                  <a:lnTo>
                    <a:pt x="318" y="376"/>
                  </a:lnTo>
                  <a:lnTo>
                    <a:pt x="300" y="383"/>
                  </a:lnTo>
                  <a:lnTo>
                    <a:pt x="283" y="391"/>
                  </a:lnTo>
                  <a:lnTo>
                    <a:pt x="266" y="397"/>
                  </a:lnTo>
                  <a:lnTo>
                    <a:pt x="249" y="404"/>
                  </a:lnTo>
                  <a:lnTo>
                    <a:pt x="231" y="411"/>
                  </a:lnTo>
                  <a:lnTo>
                    <a:pt x="229" y="410"/>
                  </a:lnTo>
                  <a:lnTo>
                    <a:pt x="234" y="407"/>
                  </a:lnTo>
                  <a:lnTo>
                    <a:pt x="239" y="403"/>
                  </a:lnTo>
                  <a:lnTo>
                    <a:pt x="243" y="400"/>
                  </a:lnTo>
                  <a:lnTo>
                    <a:pt x="243" y="393"/>
                  </a:lnTo>
                  <a:lnTo>
                    <a:pt x="237" y="392"/>
                  </a:lnTo>
                  <a:lnTo>
                    <a:pt x="232" y="392"/>
                  </a:lnTo>
                  <a:lnTo>
                    <a:pt x="228" y="394"/>
                  </a:lnTo>
                  <a:lnTo>
                    <a:pt x="223" y="396"/>
                  </a:lnTo>
                  <a:lnTo>
                    <a:pt x="219" y="399"/>
                  </a:lnTo>
                  <a:lnTo>
                    <a:pt x="214" y="402"/>
                  </a:lnTo>
                  <a:lnTo>
                    <a:pt x="209" y="404"/>
                  </a:lnTo>
                  <a:lnTo>
                    <a:pt x="204" y="406"/>
                  </a:lnTo>
                  <a:lnTo>
                    <a:pt x="198" y="407"/>
                  </a:lnTo>
                  <a:lnTo>
                    <a:pt x="192" y="408"/>
                  </a:lnTo>
                  <a:lnTo>
                    <a:pt x="186" y="410"/>
                  </a:lnTo>
                  <a:lnTo>
                    <a:pt x="181" y="412"/>
                  </a:lnTo>
                  <a:lnTo>
                    <a:pt x="175" y="415"/>
                  </a:lnTo>
                  <a:lnTo>
                    <a:pt x="169" y="417"/>
                  </a:lnTo>
                  <a:lnTo>
                    <a:pt x="163" y="418"/>
                  </a:lnTo>
                  <a:lnTo>
                    <a:pt x="158" y="418"/>
                  </a:lnTo>
                  <a:lnTo>
                    <a:pt x="163" y="412"/>
                  </a:lnTo>
                  <a:lnTo>
                    <a:pt x="170" y="408"/>
                  </a:lnTo>
                  <a:lnTo>
                    <a:pt x="178" y="404"/>
                  </a:lnTo>
                  <a:lnTo>
                    <a:pt x="185" y="401"/>
                  </a:lnTo>
                  <a:lnTo>
                    <a:pt x="193" y="399"/>
                  </a:lnTo>
                  <a:lnTo>
                    <a:pt x="201" y="395"/>
                  </a:lnTo>
                  <a:lnTo>
                    <a:pt x="209" y="392"/>
                  </a:lnTo>
                  <a:lnTo>
                    <a:pt x="216" y="387"/>
                  </a:lnTo>
                  <a:lnTo>
                    <a:pt x="234" y="383"/>
                  </a:lnTo>
                  <a:lnTo>
                    <a:pt x="251" y="377"/>
                  </a:lnTo>
                  <a:lnTo>
                    <a:pt x="268" y="371"/>
                  </a:lnTo>
                  <a:lnTo>
                    <a:pt x="285" y="366"/>
                  </a:lnTo>
                  <a:lnTo>
                    <a:pt x="303" y="361"/>
                  </a:lnTo>
                  <a:lnTo>
                    <a:pt x="320" y="355"/>
                  </a:lnTo>
                  <a:lnTo>
                    <a:pt x="337" y="349"/>
                  </a:lnTo>
                  <a:lnTo>
                    <a:pt x="355" y="343"/>
                  </a:lnTo>
                  <a:lnTo>
                    <a:pt x="371" y="338"/>
                  </a:lnTo>
                  <a:lnTo>
                    <a:pt x="388" y="332"/>
                  </a:lnTo>
                  <a:lnTo>
                    <a:pt x="404" y="325"/>
                  </a:lnTo>
                  <a:lnTo>
                    <a:pt x="420" y="318"/>
                  </a:lnTo>
                  <a:lnTo>
                    <a:pt x="437" y="310"/>
                  </a:lnTo>
                  <a:lnTo>
                    <a:pt x="454" y="303"/>
                  </a:lnTo>
                  <a:lnTo>
                    <a:pt x="469" y="294"/>
                  </a:lnTo>
                  <a:lnTo>
                    <a:pt x="485" y="286"/>
                  </a:lnTo>
                  <a:lnTo>
                    <a:pt x="502" y="281"/>
                  </a:lnTo>
                  <a:lnTo>
                    <a:pt x="519" y="278"/>
                  </a:lnTo>
                  <a:lnTo>
                    <a:pt x="538" y="274"/>
                  </a:lnTo>
                  <a:lnTo>
                    <a:pt x="555" y="271"/>
                  </a:lnTo>
                  <a:lnTo>
                    <a:pt x="573" y="267"/>
                  </a:lnTo>
                  <a:lnTo>
                    <a:pt x="591" y="263"/>
                  </a:lnTo>
                  <a:lnTo>
                    <a:pt x="608" y="257"/>
                  </a:lnTo>
                  <a:lnTo>
                    <a:pt x="624" y="251"/>
                  </a:lnTo>
                  <a:lnTo>
                    <a:pt x="638" y="244"/>
                  </a:lnTo>
                  <a:lnTo>
                    <a:pt x="652" y="239"/>
                  </a:lnTo>
                  <a:lnTo>
                    <a:pt x="665" y="232"/>
                  </a:lnTo>
                  <a:lnTo>
                    <a:pt x="679" y="225"/>
                  </a:lnTo>
                  <a:lnTo>
                    <a:pt x="694" y="218"/>
                  </a:lnTo>
                  <a:lnTo>
                    <a:pt x="708" y="211"/>
                  </a:lnTo>
                  <a:lnTo>
                    <a:pt x="722" y="204"/>
                  </a:lnTo>
                  <a:lnTo>
                    <a:pt x="736" y="197"/>
                  </a:lnTo>
                  <a:lnTo>
                    <a:pt x="749" y="191"/>
                  </a:lnTo>
                  <a:lnTo>
                    <a:pt x="763" y="184"/>
                  </a:lnTo>
                  <a:lnTo>
                    <a:pt x="778" y="179"/>
                  </a:lnTo>
                  <a:lnTo>
                    <a:pt x="792" y="172"/>
                  </a:lnTo>
                  <a:lnTo>
                    <a:pt x="806" y="166"/>
                  </a:lnTo>
                  <a:lnTo>
                    <a:pt x="821" y="160"/>
                  </a:lnTo>
                  <a:lnTo>
                    <a:pt x="835" y="154"/>
                  </a:lnTo>
                  <a:lnTo>
                    <a:pt x="850" y="150"/>
                  </a:lnTo>
                  <a:lnTo>
                    <a:pt x="858" y="146"/>
                  </a:lnTo>
                  <a:lnTo>
                    <a:pt x="865" y="142"/>
                  </a:lnTo>
                  <a:lnTo>
                    <a:pt x="872" y="137"/>
                  </a:lnTo>
                  <a:lnTo>
                    <a:pt x="878" y="131"/>
                  </a:lnTo>
                  <a:lnTo>
                    <a:pt x="885" y="128"/>
                  </a:lnTo>
                  <a:lnTo>
                    <a:pt x="893" y="124"/>
                  </a:lnTo>
                  <a:lnTo>
                    <a:pt x="900" y="124"/>
                  </a:lnTo>
                  <a:lnTo>
                    <a:pt x="908" y="127"/>
                  </a:lnTo>
                  <a:lnTo>
                    <a:pt x="920" y="121"/>
                  </a:lnTo>
                  <a:lnTo>
                    <a:pt x="931" y="114"/>
                  </a:lnTo>
                  <a:lnTo>
                    <a:pt x="942" y="105"/>
                  </a:lnTo>
                  <a:lnTo>
                    <a:pt x="952" y="96"/>
                  </a:lnTo>
                  <a:lnTo>
                    <a:pt x="964" y="86"/>
                  </a:lnTo>
                  <a:lnTo>
                    <a:pt x="974" y="80"/>
                  </a:lnTo>
                  <a:lnTo>
                    <a:pt x="987" y="74"/>
                  </a:lnTo>
                  <a:lnTo>
                    <a:pt x="999" y="70"/>
                  </a:lnTo>
                  <a:lnTo>
                    <a:pt x="1003" y="67"/>
                  </a:lnTo>
                  <a:lnTo>
                    <a:pt x="1002" y="63"/>
                  </a:lnTo>
                  <a:lnTo>
                    <a:pt x="999" y="60"/>
                  </a:lnTo>
                  <a:lnTo>
                    <a:pt x="997" y="55"/>
                  </a:lnTo>
                  <a:lnTo>
                    <a:pt x="1005" y="47"/>
                  </a:lnTo>
                  <a:lnTo>
                    <a:pt x="1014" y="39"/>
                  </a:lnTo>
                  <a:lnTo>
                    <a:pt x="1022" y="30"/>
                  </a:lnTo>
                  <a:lnTo>
                    <a:pt x="1027" y="21"/>
                  </a:lnTo>
                  <a:lnTo>
                    <a:pt x="1020" y="18"/>
                  </a:lnTo>
                  <a:lnTo>
                    <a:pt x="1005" y="29"/>
                  </a:lnTo>
                  <a:lnTo>
                    <a:pt x="990" y="39"/>
                  </a:lnTo>
                  <a:lnTo>
                    <a:pt x="974" y="51"/>
                  </a:lnTo>
                  <a:lnTo>
                    <a:pt x="959" y="61"/>
                  </a:lnTo>
                  <a:lnTo>
                    <a:pt x="944" y="71"/>
                  </a:lnTo>
                  <a:lnTo>
                    <a:pt x="928" y="81"/>
                  </a:lnTo>
                  <a:lnTo>
                    <a:pt x="911" y="88"/>
                  </a:lnTo>
                  <a:lnTo>
                    <a:pt x="893" y="93"/>
                  </a:lnTo>
                  <a:lnTo>
                    <a:pt x="881" y="100"/>
                  </a:lnTo>
                  <a:lnTo>
                    <a:pt x="869" y="107"/>
                  </a:lnTo>
                  <a:lnTo>
                    <a:pt x="857" y="114"/>
                  </a:lnTo>
                  <a:lnTo>
                    <a:pt x="845" y="121"/>
                  </a:lnTo>
                  <a:lnTo>
                    <a:pt x="832" y="128"/>
                  </a:lnTo>
                  <a:lnTo>
                    <a:pt x="820" y="135"/>
                  </a:lnTo>
                  <a:lnTo>
                    <a:pt x="806" y="139"/>
                  </a:lnTo>
                  <a:lnTo>
                    <a:pt x="792" y="143"/>
                  </a:lnTo>
                  <a:lnTo>
                    <a:pt x="776" y="149"/>
                  </a:lnTo>
                  <a:lnTo>
                    <a:pt x="761" y="156"/>
                  </a:lnTo>
                  <a:lnTo>
                    <a:pt x="745" y="162"/>
                  </a:lnTo>
                  <a:lnTo>
                    <a:pt x="730" y="169"/>
                  </a:lnTo>
                  <a:lnTo>
                    <a:pt x="715" y="177"/>
                  </a:lnTo>
                  <a:lnTo>
                    <a:pt x="700" y="186"/>
                  </a:lnTo>
                  <a:lnTo>
                    <a:pt x="684" y="194"/>
                  </a:lnTo>
                  <a:lnTo>
                    <a:pt x="669" y="200"/>
                  </a:lnTo>
                  <a:lnTo>
                    <a:pt x="654" y="209"/>
                  </a:lnTo>
                  <a:lnTo>
                    <a:pt x="639" y="215"/>
                  </a:lnTo>
                  <a:lnTo>
                    <a:pt x="623" y="222"/>
                  </a:lnTo>
                  <a:lnTo>
                    <a:pt x="607" y="229"/>
                  </a:lnTo>
                  <a:lnTo>
                    <a:pt x="591" y="234"/>
                  </a:lnTo>
                  <a:lnTo>
                    <a:pt x="574" y="240"/>
                  </a:lnTo>
                  <a:lnTo>
                    <a:pt x="558" y="243"/>
                  </a:lnTo>
                  <a:lnTo>
                    <a:pt x="541" y="247"/>
                  </a:lnTo>
                  <a:lnTo>
                    <a:pt x="534" y="249"/>
                  </a:lnTo>
                  <a:lnTo>
                    <a:pt x="527" y="250"/>
                  </a:lnTo>
                  <a:lnTo>
                    <a:pt x="520" y="251"/>
                  </a:lnTo>
                  <a:lnTo>
                    <a:pt x="513" y="251"/>
                  </a:lnTo>
                  <a:lnTo>
                    <a:pt x="523" y="247"/>
                  </a:lnTo>
                  <a:lnTo>
                    <a:pt x="531" y="241"/>
                  </a:lnTo>
                  <a:lnTo>
                    <a:pt x="541" y="236"/>
                  </a:lnTo>
                  <a:lnTo>
                    <a:pt x="550" y="232"/>
                  </a:lnTo>
                  <a:lnTo>
                    <a:pt x="560" y="227"/>
                  </a:lnTo>
                  <a:lnTo>
                    <a:pt x="569" y="222"/>
                  </a:lnTo>
                  <a:lnTo>
                    <a:pt x="578" y="218"/>
                  </a:lnTo>
                  <a:lnTo>
                    <a:pt x="587" y="212"/>
                  </a:lnTo>
                  <a:lnTo>
                    <a:pt x="577" y="213"/>
                  </a:lnTo>
                  <a:lnTo>
                    <a:pt x="566" y="215"/>
                  </a:lnTo>
                  <a:lnTo>
                    <a:pt x="556" y="217"/>
                  </a:lnTo>
                  <a:lnTo>
                    <a:pt x="547" y="219"/>
                  </a:lnTo>
                  <a:lnTo>
                    <a:pt x="536" y="221"/>
                  </a:lnTo>
                  <a:lnTo>
                    <a:pt x="527" y="225"/>
                  </a:lnTo>
                  <a:lnTo>
                    <a:pt x="518" y="229"/>
                  </a:lnTo>
                  <a:lnTo>
                    <a:pt x="510" y="235"/>
                  </a:lnTo>
                  <a:lnTo>
                    <a:pt x="503" y="236"/>
                  </a:lnTo>
                  <a:lnTo>
                    <a:pt x="495" y="239"/>
                  </a:lnTo>
                  <a:lnTo>
                    <a:pt x="488" y="241"/>
                  </a:lnTo>
                  <a:lnTo>
                    <a:pt x="481" y="242"/>
                  </a:lnTo>
                  <a:lnTo>
                    <a:pt x="474" y="244"/>
                  </a:lnTo>
                  <a:lnTo>
                    <a:pt x="467" y="247"/>
                  </a:lnTo>
                  <a:lnTo>
                    <a:pt x="460" y="247"/>
                  </a:lnTo>
                  <a:lnTo>
                    <a:pt x="454" y="247"/>
                  </a:lnTo>
                  <a:lnTo>
                    <a:pt x="472" y="235"/>
                  </a:lnTo>
                  <a:lnTo>
                    <a:pt x="492" y="227"/>
                  </a:lnTo>
                  <a:lnTo>
                    <a:pt x="512" y="220"/>
                  </a:lnTo>
                  <a:lnTo>
                    <a:pt x="534" y="214"/>
                  </a:lnTo>
                  <a:lnTo>
                    <a:pt x="556" y="210"/>
                  </a:lnTo>
                  <a:lnTo>
                    <a:pt x="578" y="204"/>
                  </a:lnTo>
                  <a:lnTo>
                    <a:pt x="599" y="197"/>
                  </a:lnTo>
                  <a:lnTo>
                    <a:pt x="619" y="189"/>
                  </a:lnTo>
                  <a:lnTo>
                    <a:pt x="629" y="188"/>
                  </a:lnTo>
                  <a:lnTo>
                    <a:pt x="636" y="183"/>
                  </a:lnTo>
                  <a:lnTo>
                    <a:pt x="644" y="180"/>
                  </a:lnTo>
                  <a:lnTo>
                    <a:pt x="650" y="176"/>
                  </a:lnTo>
                  <a:lnTo>
                    <a:pt x="661" y="174"/>
                  </a:lnTo>
                  <a:lnTo>
                    <a:pt x="670" y="171"/>
                  </a:lnTo>
                  <a:lnTo>
                    <a:pt x="679" y="167"/>
                  </a:lnTo>
                  <a:lnTo>
                    <a:pt x="690" y="162"/>
                  </a:lnTo>
                  <a:lnTo>
                    <a:pt x="699" y="159"/>
                  </a:lnTo>
                  <a:lnTo>
                    <a:pt x="708" y="156"/>
                  </a:lnTo>
                  <a:lnTo>
                    <a:pt x="717" y="152"/>
                  </a:lnTo>
                  <a:lnTo>
                    <a:pt x="728" y="150"/>
                  </a:lnTo>
                  <a:lnTo>
                    <a:pt x="732" y="144"/>
                  </a:lnTo>
                  <a:lnTo>
                    <a:pt x="738" y="142"/>
                  </a:lnTo>
                  <a:lnTo>
                    <a:pt x="744" y="141"/>
                  </a:lnTo>
                  <a:lnTo>
                    <a:pt x="751" y="139"/>
                  </a:lnTo>
                  <a:lnTo>
                    <a:pt x="767" y="129"/>
                  </a:lnTo>
                  <a:lnTo>
                    <a:pt x="784" y="120"/>
                  </a:lnTo>
                  <a:lnTo>
                    <a:pt x="801" y="113"/>
                  </a:lnTo>
                  <a:lnTo>
                    <a:pt x="819" y="106"/>
                  </a:lnTo>
                  <a:lnTo>
                    <a:pt x="836" y="99"/>
                  </a:lnTo>
                  <a:lnTo>
                    <a:pt x="852" y="90"/>
                  </a:lnTo>
                  <a:lnTo>
                    <a:pt x="868" y="81"/>
                  </a:lnTo>
                  <a:lnTo>
                    <a:pt x="883" y="68"/>
                  </a:lnTo>
                  <a:lnTo>
                    <a:pt x="889" y="71"/>
                  </a:lnTo>
                  <a:lnTo>
                    <a:pt x="896" y="74"/>
                  </a:lnTo>
                  <a:lnTo>
                    <a:pt x="901" y="75"/>
                  </a:lnTo>
                  <a:lnTo>
                    <a:pt x="908" y="73"/>
                  </a:lnTo>
                  <a:lnTo>
                    <a:pt x="922" y="65"/>
                  </a:lnTo>
                  <a:lnTo>
                    <a:pt x="936" y="55"/>
                  </a:lnTo>
                  <a:lnTo>
                    <a:pt x="949" y="46"/>
                  </a:lnTo>
                  <a:lnTo>
                    <a:pt x="963" y="37"/>
                  </a:lnTo>
                  <a:lnTo>
                    <a:pt x="976" y="28"/>
                  </a:lnTo>
                  <a:lnTo>
                    <a:pt x="990" y="20"/>
                  </a:lnTo>
                  <a:lnTo>
                    <a:pt x="1004" y="12"/>
                  </a:lnTo>
                  <a:lnTo>
                    <a:pt x="1018" y="6"/>
                  </a:lnTo>
                  <a:lnTo>
                    <a:pt x="1020" y="5"/>
                  </a:lnTo>
                  <a:lnTo>
                    <a:pt x="1020" y="4"/>
                  </a:lnTo>
                  <a:lnTo>
                    <a:pt x="1018" y="1"/>
                  </a:lnTo>
                  <a:lnTo>
                    <a:pt x="1018" y="0"/>
                  </a:lnTo>
                  <a:lnTo>
                    <a:pt x="1004" y="0"/>
                  </a:lnTo>
                  <a:lnTo>
                    <a:pt x="990" y="2"/>
                  </a:lnTo>
                  <a:lnTo>
                    <a:pt x="977" y="5"/>
                  </a:lnTo>
                  <a:lnTo>
                    <a:pt x="965" y="9"/>
                  </a:lnTo>
                  <a:lnTo>
                    <a:pt x="953" y="14"/>
                  </a:lnTo>
                  <a:lnTo>
                    <a:pt x="942" y="21"/>
                  </a:lnTo>
                  <a:lnTo>
                    <a:pt x="931" y="29"/>
                  </a:lnTo>
                  <a:lnTo>
                    <a:pt x="921" y="39"/>
                  </a:lnTo>
                  <a:close/>
                </a:path>
              </a:pathLst>
            </a:custGeom>
            <a:solidFill>
              <a:srgbClr val="FFE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Text Box 27"/>
            <p:cNvSpPr txBox="1">
              <a:spLocks noChangeAspect="1" noChangeArrowheads="1"/>
            </p:cNvSpPr>
            <p:nvPr/>
          </p:nvSpPr>
          <p:spPr bwMode="auto">
            <a:xfrm rot="-1924586">
              <a:off x="1430" y="2342"/>
              <a:ext cx="721" cy="5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CODE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PENAL</a:t>
              </a:r>
            </a:p>
          </p:txBody>
        </p:sp>
        <p:sp>
          <p:nvSpPr>
            <p:cNvPr id="1053" name="Line 28"/>
            <p:cNvSpPr>
              <a:spLocks noChangeAspect="1" noChangeShapeType="1"/>
            </p:cNvSpPr>
            <p:nvPr/>
          </p:nvSpPr>
          <p:spPr bwMode="auto">
            <a:xfrm>
              <a:off x="1296" y="2400"/>
              <a:ext cx="52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4" name="Line 29"/>
            <p:cNvSpPr>
              <a:spLocks noChangeAspect="1" noChangeShapeType="1"/>
            </p:cNvSpPr>
            <p:nvPr/>
          </p:nvSpPr>
          <p:spPr bwMode="auto">
            <a:xfrm>
              <a:off x="1824" y="307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5" name="Line 30"/>
            <p:cNvSpPr>
              <a:spLocks noChangeAspect="1" noChangeShapeType="1"/>
            </p:cNvSpPr>
            <p:nvPr/>
          </p:nvSpPr>
          <p:spPr bwMode="auto">
            <a:xfrm flipV="1">
              <a:off x="1824" y="2832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1049" name="Picture 31" descr="j03008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5538" y="4079875"/>
            <a:ext cx="9001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07194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7C14A-8D3F-4301-B1DB-4766B0D38621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400"/>
              <a:t>Infractions pour lesquelles l’Internet </a:t>
            </a:r>
            <a:br>
              <a:rPr lang="fr-FR" altLang="fr-FR" sz="3400"/>
            </a:br>
            <a:r>
              <a:rPr lang="fr-FR" altLang="fr-FR" sz="3400"/>
              <a:t>est le moyen de commission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6963"/>
            <a:ext cx="84677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/>
              <a:t>Les atteintes aux libertés individuelles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Diffamation et injure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Atteintes à la vie privée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Haine raciale, négationnisme, révisionnisme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aux biens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Escroquerie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Menace de commettre une destruction, une dégradation ou une détérioration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à l’ordre public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Protection des mineurs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Terrorisme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Paris clandestins et Jeux d’argent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infractions au code de la propriété intellectuelle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contrefaçon</a:t>
            </a:r>
          </a:p>
          <a:p>
            <a:pPr>
              <a:lnSpc>
                <a:spcPct val="90000"/>
              </a:lnSpc>
            </a:pPr>
            <a:endParaRPr lang="fr-FR" altLang="fr-FR" sz="240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DAEAE-B666-4AA3-A43D-6A7E6B3432FB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Infractions pour lesquelles les TIC sont l’objet du délit : loi Godfrain, 5 janvier 1988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39875"/>
            <a:ext cx="8467725" cy="5318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sz="2000" dirty="0"/>
              <a:t>Intrusion ou maintien frauduleux dans un système de traitement automatisé de données (STAD) == SGBD !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1 an d'emprisonnement et  15 000 € d'amende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 ans d’emprisonnement et 30 000 € d’amende s’il y a dommage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Supprimer, introduire ou modifier frauduleusement des données dans un STAD et/ou tenter d’entraver son fonctionnement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3 ans d'emprisonnement et 45 000 € d'amende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Détenir, offrir, céder ou mettre à disposition un équipement, programme informatique ou toute donnée en vue de commettre les infractions </a:t>
            </a:r>
            <a:r>
              <a:rPr lang="fr-FR" altLang="fr-FR" sz="2000" dirty="0" err="1"/>
              <a:t>sus-citées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323-3-1 du code pénal (Loi sur l’économie numérique du 24 juillet 2003)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Association de malfaiteurs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323-4 du code pénal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200" dirty="0"/>
              <a:t>Amendements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2004 : « loi pour la confiance dans l’économie numérique » </a:t>
            </a:r>
            <a:r>
              <a:rPr lang="fr-FR" sz="1800" dirty="0"/>
              <a:t> </a:t>
            </a:r>
            <a:r>
              <a:rPr lang="fr-FR" sz="1800" i="1" dirty="0"/>
              <a:t>le fait, sans motif légitime, d'importer, de détenir, d'offrir, de céder ou de mettre à disposition un équipement, un instrument, un programme informatique ou toute donnée conçus ou spécialement adaptés pour commettre une ou plusieurs des infractions prévues par les articles 323-1 à 323-3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2013 : ajout d’une exception </a:t>
            </a:r>
            <a:r>
              <a:rPr lang="fr-FR" altLang="fr-FR" sz="1800" i="1" dirty="0"/>
              <a:t>« </a:t>
            </a:r>
            <a:r>
              <a:rPr lang="fr-FR" sz="1800" i="1" dirty="0"/>
              <a:t>  un motif légitime, notamment de recherche ou de sécurité informatique  »</a:t>
            </a:r>
            <a:endParaRPr lang="fr-FR" altLang="fr-FR" sz="1800" i="1" dirty="0"/>
          </a:p>
          <a:p>
            <a:pPr>
              <a:lnSpc>
                <a:spcPct val="80000"/>
              </a:lnSpc>
            </a:pPr>
            <a:endParaRPr lang="fr-FR" altLang="fr-FR" sz="2200" dirty="0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F8B4E-208B-4B44-95EC-86E468B7FDAA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/>
              <a:t>Législation internationale concernant la protection des données à caractère personnel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Situations très différentes selon les pays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USA dotés d’une législation sectorielle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Right to Financial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1978 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Health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Insurance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Portability</a:t>
            </a:r>
            <a:r>
              <a:rPr lang="fr-FR" altLang="fr-FR" sz="2000" b="1" dirty="0"/>
              <a:t> and </a:t>
            </a:r>
            <a:r>
              <a:rPr lang="fr-FR" altLang="fr-FR" sz="2000" b="1" dirty="0" err="1"/>
              <a:t>Accountability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1996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Children‘s</a:t>
            </a:r>
            <a:r>
              <a:rPr lang="fr-FR" altLang="fr-FR" sz="2000" b="1" dirty="0"/>
              <a:t> Online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1998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…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Union Européenne dotée d’une législation globale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General Data Protection </a:t>
            </a:r>
            <a:r>
              <a:rPr lang="fr-FR" altLang="fr-FR" sz="2000" b="1" dirty="0" err="1"/>
              <a:t>Regulation</a:t>
            </a:r>
            <a:endParaRPr lang="fr-FR" altLang="fr-FR" sz="2000" b="1" dirty="0"/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Agences nationales (ex: CNIL) pour gérer ces questions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Principe de « </a:t>
            </a:r>
            <a:r>
              <a:rPr lang="fr-FR" altLang="fr-FR" sz="2400" dirty="0" err="1"/>
              <a:t>Safe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Harbor</a:t>
            </a:r>
            <a:r>
              <a:rPr lang="fr-FR" altLang="fr-FR" sz="2400" dirty="0"/>
              <a:t> » permettant l’échange d’information avec des entités hors UE tout en offrant des garanties fondamentales de préservation de la confidentialité (invalidée avec les US en 2015)</a:t>
            </a:r>
          </a:p>
          <a:p>
            <a:pPr lvl="1"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RGPD (2018)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Cadre harmonisé européen</a:t>
            </a:r>
          </a:p>
          <a:p>
            <a:r>
              <a:rPr lang="fr-FR" dirty="0"/>
              <a:t>Application extraterritoriale</a:t>
            </a:r>
          </a:p>
          <a:p>
            <a:r>
              <a:rPr lang="fr-FR" dirty="0"/>
              <a:t>Consentement explicite et positif</a:t>
            </a:r>
          </a:p>
          <a:p>
            <a:r>
              <a:rPr lang="fr-FR" dirty="0"/>
              <a:t>Droit à l’effacement (et non à l’oubli)</a:t>
            </a:r>
          </a:p>
          <a:p>
            <a:r>
              <a:rPr lang="fr-FR" dirty="0"/>
              <a:t>Droit à la portabilité</a:t>
            </a:r>
          </a:p>
          <a:p>
            <a:r>
              <a:rPr lang="fr-FR" dirty="0"/>
              <a:t>Interdiction des décisions « 100% automatiques »</a:t>
            </a:r>
          </a:p>
          <a:p>
            <a:r>
              <a:rPr lang="fr-FR" dirty="0" err="1"/>
              <a:t>Privacy</a:t>
            </a:r>
            <a:r>
              <a:rPr lang="fr-FR" dirty="0"/>
              <a:t> by design</a:t>
            </a:r>
          </a:p>
          <a:p>
            <a:r>
              <a:rPr lang="fr-FR" dirty="0"/>
              <a:t>Notifications en cas de fuite de données</a:t>
            </a:r>
          </a:p>
          <a:p>
            <a:r>
              <a:rPr lang="fr-FR" dirty="0"/>
              <a:t>Obligation du PIA (</a:t>
            </a:r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r>
              <a:rPr lang="fr-FR" dirty="0"/>
              <a:t>)</a:t>
            </a:r>
          </a:p>
          <a:p>
            <a:r>
              <a:rPr lang="fr-FR" dirty="0"/>
              <a:t>DPO (Data Protection </a:t>
            </a:r>
            <a:r>
              <a:rPr lang="fr-FR" dirty="0" err="1"/>
              <a:t>Officer</a:t>
            </a:r>
            <a:r>
              <a:rPr lang="fr-FR" dirty="0"/>
              <a:t>)</a:t>
            </a:r>
          </a:p>
          <a:p>
            <a:r>
              <a:rPr lang="fr-FR" dirty="0"/>
              <a:t>Comité Européen de la Protection des Données</a:t>
            </a:r>
          </a:p>
          <a:p>
            <a:r>
              <a:rPr lang="fr-FR" dirty="0"/>
              <a:t>Sanctions plus importantes (4% du CA mondial)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1- Introduction à la sécurité des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fr-FR" dirty="0"/>
              <a:t>1.1- La situation actuelle concernant les attaques sur les données</a:t>
            </a:r>
          </a:p>
          <a:p>
            <a:pPr algn="l"/>
            <a:r>
              <a:rPr lang="fr-FR" dirty="0"/>
              <a:t>1.2-  Aspects légaux</a:t>
            </a:r>
          </a:p>
          <a:p>
            <a:pPr algn="l"/>
            <a:r>
              <a:rPr lang="fr-FR" dirty="0"/>
              <a:t>1.3- Principaux mécanismes de défense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1.3- Principaux mécanismes de défense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4" y="2436284"/>
            <a:ext cx="927100" cy="11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46" name="Picture 54" descr="coloriage-clef-s22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114" y="2076451"/>
            <a:ext cx="503238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 anchor="ctr"/>
          <a:lstStyle/>
          <a:p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Principaux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mécanismes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défense</a:t>
            </a:r>
            <a:endParaRPr lang="en-US" sz="3600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68715" y="3632200"/>
            <a:ext cx="1120775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Utilisateur</a:t>
            </a:r>
            <a:endParaRPr lang="fr-FR" sz="1200" b="1"/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3970702" y="2184400"/>
          <a:ext cx="1581150" cy="194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595715" imgH="4614894" progId="">
                  <p:embed/>
                </p:oleObj>
              </mc:Choice>
              <mc:Fallback>
                <p:oleObj name="Visio" r:id="rId5" imgW="3595715" imgH="46148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02" y="2184400"/>
                        <a:ext cx="1581150" cy="194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012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3E1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6"/>
          <p:cNvSpPr>
            <a:spLocks noChangeArrowheads="1"/>
          </p:cNvSpPr>
          <p:nvPr/>
        </p:nvSpPr>
        <p:spPr bwMode="auto">
          <a:xfrm rot="-2023572">
            <a:off x="4202477" y="2343615"/>
            <a:ext cx="1041400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300" b="1" dirty="0"/>
              <a:t>Serveur</a:t>
            </a:r>
            <a:endParaRPr lang="fr-FR" sz="1400" b="1" dirty="0"/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400" b="1" dirty="0"/>
              <a:t>Gérant des Données</a:t>
            </a:r>
            <a:endParaRPr lang="fr-FR" sz="1300" b="1" dirty="0"/>
          </a:p>
        </p:txBody>
      </p:sp>
      <p:sp>
        <p:nvSpPr>
          <p:cNvPr id="16392" name="AutoShape 26"/>
          <p:cNvSpPr>
            <a:spLocks noChangeArrowheads="1"/>
          </p:cNvSpPr>
          <p:nvPr/>
        </p:nvSpPr>
        <p:spPr bwMode="auto">
          <a:xfrm>
            <a:off x="5515340" y="2643717"/>
            <a:ext cx="1611313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AutoShape 27"/>
          <p:cNvSpPr>
            <a:spLocks noChangeArrowheads="1"/>
          </p:cNvSpPr>
          <p:nvPr/>
        </p:nvSpPr>
        <p:spPr bwMode="auto">
          <a:xfrm>
            <a:off x="5529628" y="3141133"/>
            <a:ext cx="1609725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7185390" y="2563285"/>
            <a:ext cx="86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Extraction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7185390" y="3090334"/>
            <a:ext cx="1343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Requêtes</a:t>
            </a:r>
          </a:p>
        </p:txBody>
      </p:sp>
      <p:sp>
        <p:nvSpPr>
          <p:cNvPr id="161823" name="AutoShape 30"/>
          <p:cNvSpPr>
            <a:spLocks noChangeArrowheads="1"/>
          </p:cNvSpPr>
          <p:nvPr/>
        </p:nvSpPr>
        <p:spPr bwMode="auto">
          <a:xfrm>
            <a:off x="478202" y="2499785"/>
            <a:ext cx="1503362" cy="137583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24" name="AutoShape 31"/>
          <p:cNvSpPr>
            <a:spLocks/>
          </p:cNvSpPr>
          <p:nvPr/>
        </p:nvSpPr>
        <p:spPr bwMode="auto">
          <a:xfrm>
            <a:off x="1421177" y="5490634"/>
            <a:ext cx="2038350" cy="345067"/>
          </a:xfrm>
          <a:prstGeom prst="borderCallout2">
            <a:avLst>
              <a:gd name="adj1" fmla="val 20111"/>
              <a:gd name="adj2" fmla="val -3736"/>
              <a:gd name="adj3" fmla="val 20111"/>
              <a:gd name="adj4" fmla="val -15032"/>
              <a:gd name="adj5" fmla="val -470389"/>
              <a:gd name="adj6" fmla="val -15264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1- Authentification</a:t>
            </a:r>
            <a:endParaRPr lang="fr-FR" sz="1200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7114" y="1559985"/>
            <a:ext cx="3159125" cy="1807633"/>
            <a:chOff x="208" y="909"/>
            <a:chExt cx="2175" cy="1400"/>
          </a:xfrm>
        </p:grpSpPr>
        <p:sp>
          <p:nvSpPr>
            <p:cNvPr id="16416" name="AutoShape 33"/>
            <p:cNvSpPr>
              <a:spLocks noChangeArrowheads="1"/>
            </p:cNvSpPr>
            <p:nvPr/>
          </p:nvSpPr>
          <p:spPr bwMode="auto">
            <a:xfrm>
              <a:off x="1042" y="1881"/>
              <a:ext cx="1341" cy="42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  <p:sp>
          <p:nvSpPr>
            <p:cNvPr id="16417" name="AutoShape 34"/>
            <p:cNvSpPr>
              <a:spLocks/>
            </p:cNvSpPr>
            <p:nvPr/>
          </p:nvSpPr>
          <p:spPr bwMode="auto">
            <a:xfrm>
              <a:off x="208" y="909"/>
              <a:ext cx="1228" cy="405"/>
            </a:xfrm>
            <a:prstGeom prst="borderCallout2">
              <a:avLst>
                <a:gd name="adj1" fmla="val 18653"/>
                <a:gd name="adj2" fmla="val 103907"/>
                <a:gd name="adj3" fmla="val 18653"/>
                <a:gd name="adj4" fmla="val 120181"/>
                <a:gd name="adj5" fmla="val 246375"/>
                <a:gd name="adj6" fmla="val 120421"/>
              </a:avLst>
            </a:prstGeom>
            <a:solidFill>
              <a:srgbClr val="FFFF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en-US" sz="1100" b="1"/>
                <a:t>2- Protection des communications</a:t>
              </a:r>
              <a:endParaRPr lang="en-US" sz="1200" b="1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38940" y="1562101"/>
            <a:ext cx="2435225" cy="2722033"/>
            <a:chOff x="2392" y="912"/>
            <a:chExt cx="1676" cy="2108"/>
          </a:xfrm>
        </p:grpSpPr>
        <p:sp>
          <p:nvSpPr>
            <p:cNvPr id="16414" name="Freeform 36"/>
            <p:cNvSpPr>
              <a:spLocks/>
            </p:cNvSpPr>
            <p:nvPr/>
          </p:nvSpPr>
          <p:spPr bwMode="auto">
            <a:xfrm>
              <a:off x="2392" y="1346"/>
              <a:ext cx="294" cy="1674"/>
            </a:xfrm>
            <a:custGeom>
              <a:avLst/>
              <a:gdLst>
                <a:gd name="T0" fmla="*/ 487 w 244"/>
                <a:gd name="T1" fmla="*/ 3171 h 1427"/>
                <a:gd name="T2" fmla="*/ 0 w 244"/>
                <a:gd name="T3" fmla="*/ 2712 h 1427"/>
                <a:gd name="T4" fmla="*/ 10 w 244"/>
                <a:gd name="T5" fmla="*/ 450 h 1427"/>
                <a:gd name="T6" fmla="*/ 621 w 244"/>
                <a:gd name="T7" fmla="*/ 2 h 1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427"/>
                <a:gd name="T14" fmla="*/ 244 w 244"/>
                <a:gd name="T15" fmla="*/ 1427 h 1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427">
                  <a:moveTo>
                    <a:pt x="192" y="1427"/>
                  </a:moveTo>
                  <a:cubicBezTo>
                    <a:pt x="160" y="1392"/>
                    <a:pt x="31" y="1425"/>
                    <a:pt x="0" y="1221"/>
                  </a:cubicBezTo>
                  <a:lnTo>
                    <a:pt x="4" y="203"/>
                  </a:lnTo>
                  <a:cubicBezTo>
                    <a:pt x="45" y="0"/>
                    <a:pt x="194" y="44"/>
                    <a:pt x="244" y="2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AutoShape 37"/>
            <p:cNvSpPr>
              <a:spLocks/>
            </p:cNvSpPr>
            <p:nvPr/>
          </p:nvSpPr>
          <p:spPr bwMode="auto">
            <a:xfrm>
              <a:off x="2685" y="912"/>
              <a:ext cx="1383" cy="303"/>
            </a:xfrm>
            <a:prstGeom prst="borderCallout2">
              <a:avLst>
                <a:gd name="adj1" fmla="val 27273"/>
                <a:gd name="adj2" fmla="val -3472"/>
                <a:gd name="adj3" fmla="val 27273"/>
                <a:gd name="adj4" fmla="val -15185"/>
                <a:gd name="adj5" fmla="val 192426"/>
                <a:gd name="adj6" fmla="val -15329"/>
              </a:avLst>
            </a:prstGeom>
            <a:solidFill>
              <a:srgbClr val="FFFF00"/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75000"/>
                </a:lnSpc>
              </a:pPr>
              <a:r>
                <a:rPr lang="fr-FR" sz="1500" b="1" dirty="0"/>
                <a:t>3- Contrôle d’</a:t>
              </a:r>
              <a:r>
                <a:rPr lang="fr-FR" altLang="ja-JP" sz="1500" b="1" dirty="0"/>
                <a:t>accès</a:t>
              </a:r>
              <a:endParaRPr lang="fr-FR" sz="1600" b="1" dirty="0"/>
            </a:p>
          </p:txBody>
        </p:sp>
      </p:grpSp>
      <p:sp>
        <p:nvSpPr>
          <p:cNvPr id="161831" name="AutoShape 38"/>
          <p:cNvSpPr>
            <a:spLocks noChangeArrowheads="1"/>
          </p:cNvSpPr>
          <p:nvPr/>
        </p:nvSpPr>
        <p:spPr bwMode="auto">
          <a:xfrm>
            <a:off x="3851639" y="2116667"/>
            <a:ext cx="2298700" cy="213995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2" name="AutoShape 39"/>
          <p:cNvSpPr>
            <a:spLocks/>
          </p:cNvSpPr>
          <p:nvPr/>
        </p:nvSpPr>
        <p:spPr bwMode="auto">
          <a:xfrm>
            <a:off x="5510578" y="4777318"/>
            <a:ext cx="1666875" cy="522808"/>
          </a:xfrm>
          <a:prstGeom prst="borderCallout2">
            <a:avLst>
              <a:gd name="adj1" fmla="val 17912"/>
              <a:gd name="adj2" fmla="val -4569"/>
              <a:gd name="adj3" fmla="val 17912"/>
              <a:gd name="adj4" fmla="val -37713"/>
              <a:gd name="adj5" fmla="val -138556"/>
              <a:gd name="adj6" fmla="val -37713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4- </a:t>
            </a:r>
            <a:r>
              <a:rPr lang="en-US" sz="1100" b="1" dirty="0" err="1"/>
              <a:t>Chiffrement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432790" y="3858685"/>
            <a:ext cx="576263" cy="275167"/>
            <a:chOff x="603" y="666"/>
            <a:chExt cx="239" cy="357"/>
          </a:xfrm>
        </p:grpSpPr>
        <p:pic>
          <p:nvPicPr>
            <p:cNvPr id="16412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" y="666"/>
              <a:ext cx="23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3" name="AutoShape 42"/>
            <p:cNvSpPr>
              <a:spLocks noChangeArrowheads="1"/>
            </p:cNvSpPr>
            <p:nvPr/>
          </p:nvSpPr>
          <p:spPr bwMode="auto">
            <a:xfrm>
              <a:off x="603" y="668"/>
              <a:ext cx="238" cy="354"/>
            </a:xfrm>
            <a:prstGeom prst="can">
              <a:avLst>
                <a:gd name="adj" fmla="val 49869"/>
              </a:avLst>
            </a:prstGeom>
            <a:solidFill>
              <a:srgbClr val="FF0000">
                <a:alpha val="23921"/>
              </a:srgb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</p:grpSp>
      <p:sp>
        <p:nvSpPr>
          <p:cNvPr id="161836" name="AutoShape 43"/>
          <p:cNvSpPr>
            <a:spLocks/>
          </p:cNvSpPr>
          <p:nvPr/>
        </p:nvSpPr>
        <p:spPr bwMode="auto">
          <a:xfrm>
            <a:off x="6809152" y="4379385"/>
            <a:ext cx="1003300" cy="350582"/>
          </a:xfrm>
          <a:prstGeom prst="borderCallout2">
            <a:avLst>
              <a:gd name="adj1" fmla="val 20111"/>
              <a:gd name="adj2" fmla="val -7597"/>
              <a:gd name="adj3" fmla="val 20111"/>
              <a:gd name="adj4" fmla="val -108069"/>
              <a:gd name="adj5" fmla="val -70389"/>
              <a:gd name="adj6" fmla="val -108069"/>
            </a:avLst>
          </a:prstGeom>
          <a:solidFill>
            <a:schemeClr val="accent6">
              <a:lumMod val="60000"/>
              <a:lumOff val="4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5- Audit</a:t>
            </a:r>
            <a:endParaRPr lang="fr-FR" sz="1200" b="1" dirty="0"/>
          </a:p>
        </p:txBody>
      </p:sp>
      <p:sp>
        <p:nvSpPr>
          <p:cNvPr id="161837" name="AutoShape 44"/>
          <p:cNvSpPr>
            <a:spLocks noChangeArrowheads="1"/>
          </p:cNvSpPr>
          <p:nvPr/>
        </p:nvSpPr>
        <p:spPr bwMode="auto">
          <a:xfrm>
            <a:off x="6136053" y="2440518"/>
            <a:ext cx="28162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8" name="AutoShape 45"/>
          <p:cNvSpPr>
            <a:spLocks/>
          </p:cNvSpPr>
          <p:nvPr/>
        </p:nvSpPr>
        <p:spPr bwMode="auto">
          <a:xfrm>
            <a:off x="6896465" y="1562100"/>
            <a:ext cx="1838325" cy="522808"/>
          </a:xfrm>
          <a:prstGeom prst="borderCallout2">
            <a:avLst>
              <a:gd name="adj1" fmla="val 13532"/>
              <a:gd name="adj2" fmla="val -4144"/>
              <a:gd name="adj3" fmla="val 13532"/>
              <a:gd name="adj4" fmla="val -23750"/>
              <a:gd name="adj5" fmla="val 170491"/>
              <a:gd name="adj6" fmla="val -23921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8- Anonymisation de données</a:t>
            </a:r>
            <a:endParaRPr lang="fr-FR" sz="1200" b="1" dirty="0"/>
          </a:p>
        </p:txBody>
      </p:sp>
      <p:sp>
        <p:nvSpPr>
          <p:cNvPr id="161839" name="AutoShape 46"/>
          <p:cNvSpPr>
            <a:spLocks/>
          </p:cNvSpPr>
          <p:nvPr/>
        </p:nvSpPr>
        <p:spPr bwMode="auto">
          <a:xfrm>
            <a:off x="4269153" y="5348818"/>
            <a:ext cx="1558925" cy="675158"/>
          </a:xfrm>
          <a:prstGeom prst="borderCallout2">
            <a:avLst>
              <a:gd name="adj1" fmla="val 18653"/>
              <a:gd name="adj2" fmla="val -4477"/>
              <a:gd name="adj3" fmla="val 18653"/>
              <a:gd name="adj4" fmla="val -16509"/>
              <a:gd name="adj5" fmla="val -220208"/>
              <a:gd name="adj6" fmla="val -17162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7- </a:t>
            </a:r>
            <a:r>
              <a:rPr lang="en-US" sz="1100" b="1" dirty="0" err="1"/>
              <a:t>Collecte</a:t>
            </a:r>
            <a:r>
              <a:rPr lang="en-US" sz="1100" b="1" dirty="0"/>
              <a:t> et </a:t>
            </a:r>
            <a:r>
              <a:rPr lang="en-US" sz="1100" b="1" dirty="0" err="1"/>
              <a:t>Rétention</a:t>
            </a:r>
            <a:r>
              <a:rPr lang="en-US" sz="1100" b="1" dirty="0"/>
              <a:t> </a:t>
            </a:r>
            <a:r>
              <a:rPr lang="en-US" sz="1100" b="1" dirty="0" err="1"/>
              <a:t>limitée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sp>
        <p:nvSpPr>
          <p:cNvPr id="161840" name="AutoShape 47"/>
          <p:cNvSpPr>
            <a:spLocks noChangeArrowheads="1"/>
          </p:cNvSpPr>
          <p:nvPr/>
        </p:nvSpPr>
        <p:spPr bwMode="auto">
          <a:xfrm>
            <a:off x="6136053" y="3007785"/>
            <a:ext cx="24606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1" name="AutoShape 48"/>
          <p:cNvSpPr>
            <a:spLocks/>
          </p:cNvSpPr>
          <p:nvPr/>
        </p:nvSpPr>
        <p:spPr bwMode="auto">
          <a:xfrm>
            <a:off x="7467964" y="3795184"/>
            <a:ext cx="1282700" cy="522808"/>
          </a:xfrm>
          <a:prstGeom prst="borderCallout2">
            <a:avLst>
              <a:gd name="adj1" fmla="val 13532"/>
              <a:gd name="adj2" fmla="val -5940"/>
              <a:gd name="adj3" fmla="val 13532"/>
              <a:gd name="adj4" fmla="val -69306"/>
              <a:gd name="adj5" fmla="val -45866"/>
              <a:gd name="adj6" fmla="val -69556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6- Contrôle d’</a:t>
            </a:r>
            <a:r>
              <a:rPr lang="fr-FR" altLang="ja-JP" sz="1100" b="1" dirty="0"/>
              <a:t>usage</a:t>
            </a:r>
            <a:endParaRPr lang="fr-FR" sz="1200" b="1" dirty="0"/>
          </a:p>
        </p:txBody>
      </p:sp>
      <p:sp>
        <p:nvSpPr>
          <p:cNvPr id="161842" name="AutoShape 49"/>
          <p:cNvSpPr>
            <a:spLocks noChangeArrowheads="1"/>
          </p:cNvSpPr>
          <p:nvPr/>
        </p:nvSpPr>
        <p:spPr bwMode="auto">
          <a:xfrm>
            <a:off x="90852" y="1170517"/>
            <a:ext cx="8958262" cy="512868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3" name="AutoShape 50"/>
          <p:cNvSpPr>
            <a:spLocks/>
          </p:cNvSpPr>
          <p:nvPr/>
        </p:nvSpPr>
        <p:spPr bwMode="auto">
          <a:xfrm>
            <a:off x="3364277" y="967318"/>
            <a:ext cx="2038350" cy="477539"/>
          </a:xfrm>
          <a:prstGeom prst="borderCallout2">
            <a:avLst>
              <a:gd name="adj1" fmla="val 28801"/>
              <a:gd name="adj2" fmla="val -3736"/>
              <a:gd name="adj3" fmla="val 28801"/>
              <a:gd name="adj4" fmla="val -3894"/>
              <a:gd name="adj5" fmla="val 61602"/>
              <a:gd name="adj6" fmla="val -3894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9- Législation &amp; </a:t>
            </a:r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Analyse d’impact</a:t>
            </a:r>
            <a:endParaRPr lang="fr-FR" sz="1200" b="1" dirty="0"/>
          </a:p>
        </p:txBody>
      </p:sp>
      <p:sp>
        <p:nvSpPr>
          <p:cNvPr id="161844" name="AutoShape 52"/>
          <p:cNvSpPr>
            <a:spLocks noChangeArrowheads="1"/>
          </p:cNvSpPr>
          <p:nvPr/>
        </p:nvSpPr>
        <p:spPr bwMode="auto">
          <a:xfrm>
            <a:off x="1981565" y="3007784"/>
            <a:ext cx="1844675" cy="177800"/>
          </a:xfrm>
          <a:prstGeom prst="leftRightArrow">
            <a:avLst>
              <a:gd name="adj1" fmla="val 50000"/>
              <a:gd name="adj2" fmla="val 27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 animBg="1"/>
      <p:bldP spid="161824" grpId="0" animBg="1"/>
      <p:bldP spid="161831" grpId="0" animBg="1"/>
      <p:bldP spid="161832" grpId="0" animBg="1"/>
      <p:bldP spid="161836" grpId="0" animBg="1"/>
      <p:bldP spid="161837" grpId="0" animBg="1"/>
      <p:bldP spid="161838" grpId="0" animBg="1"/>
      <p:bldP spid="161839" grpId="0" animBg="1"/>
      <p:bldP spid="161840" grpId="0" animBg="1"/>
      <p:bldP spid="161841" grpId="0" animBg="1"/>
      <p:bldP spid="161842" grpId="0" animBg="1"/>
      <p:bldP spid="1618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Programme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CM</a:t>
            </a:r>
          </a:p>
          <a:p>
            <a:pPr lvl="1"/>
            <a:r>
              <a:rPr lang="fr-FR" dirty="0"/>
              <a:t>Intro (faite)</a:t>
            </a:r>
          </a:p>
          <a:p>
            <a:pPr lvl="1"/>
            <a:r>
              <a:rPr lang="fr-FR" dirty="0"/>
              <a:t>Contrôle d’accès (1 cours)</a:t>
            </a:r>
          </a:p>
          <a:p>
            <a:pPr lvl="1"/>
            <a:r>
              <a:rPr lang="fr-FR" dirty="0"/>
              <a:t>Cryptographie et Sécurité des bases de données (1 cours)</a:t>
            </a:r>
          </a:p>
          <a:p>
            <a:pPr lvl="1"/>
            <a:r>
              <a:rPr lang="fr-FR" dirty="0"/>
              <a:t>Anonymisation et analyse de données (2 cours)</a:t>
            </a:r>
          </a:p>
          <a:p>
            <a:pPr lvl="1"/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r>
              <a:rPr lang="fr-FR" dirty="0"/>
              <a:t> (si temps)</a:t>
            </a:r>
          </a:p>
          <a:p>
            <a:pPr lvl="1"/>
            <a:r>
              <a:rPr lang="fr-FR" dirty="0"/>
              <a:t>Sécurité Réseau (JB) (2 cours)</a:t>
            </a:r>
          </a:p>
          <a:p>
            <a:r>
              <a:rPr lang="fr-FR" dirty="0" err="1"/>
              <a:t>TDs</a:t>
            </a:r>
            <a:endParaRPr lang="fr-FR" dirty="0"/>
          </a:p>
          <a:p>
            <a:pPr lvl="1"/>
            <a:r>
              <a:rPr lang="fr-FR" dirty="0"/>
              <a:t>Installation et Contrôle d’accès (2 TD)</a:t>
            </a:r>
          </a:p>
          <a:p>
            <a:pPr lvl="1"/>
            <a:r>
              <a:rPr lang="fr-FR" dirty="0"/>
              <a:t>Attaques sur les bases de données chiffrées (2TD)</a:t>
            </a:r>
          </a:p>
          <a:p>
            <a:pPr lvl="1"/>
            <a:r>
              <a:rPr lang="fr-FR" dirty="0"/>
              <a:t>Analyse de données et Anonymisation  (1 TD)</a:t>
            </a:r>
          </a:p>
          <a:p>
            <a:pPr lvl="1"/>
            <a:r>
              <a:rPr lang="fr-FR" dirty="0"/>
              <a:t>PIA (en projet)</a:t>
            </a:r>
          </a:p>
          <a:p>
            <a:pPr lvl="1"/>
            <a:r>
              <a:rPr lang="fr-FR" dirty="0"/>
              <a:t>Sécurité Réseau (JB)</a:t>
            </a:r>
          </a:p>
          <a:p>
            <a:r>
              <a:rPr lang="fr-FR" dirty="0"/>
              <a:t>Ressources : </a:t>
            </a:r>
          </a:p>
          <a:p>
            <a:pPr lvl="1"/>
            <a:r>
              <a:rPr lang="fr-FR" dirty="0"/>
              <a:t>Site web : </a:t>
            </a:r>
            <a:r>
              <a:rPr lang="fr-FR" dirty="0">
                <a:hlinkClick r:id="rId2"/>
              </a:rPr>
              <a:t>http://benjamin-nguyen.fr/ENS/IMIS/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MOOC </a:t>
            </a:r>
            <a:r>
              <a:rPr lang="fr-FR" dirty="0" err="1"/>
              <a:t>OpenClassrooms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https://openclassrooms.com/fr/courses/5280946-protegez-les-donnees-personnelles/5280953-assimilez-le-concept-de-vie-privee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Polycopié « Anonymisation 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1.1- La situation actuelle concernant les attaques sur les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FD01D-F95D-4CED-8173-4F883FA56A7D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Où/par qui nos données sont-elles stockées ?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500173"/>
            <a:ext cx="9210675" cy="48037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dirty="0"/>
              <a:t>Des données disséminées partout, parfois silencieusement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nationaux (Impôts, fichiers de police, HDH …)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Les plus encadrés car focalisent toute l’attention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d’entreprise (employeurs, assurances, EDF …)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personnelles (factures, fichiers perso …)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"ambiantes" (</a:t>
            </a:r>
            <a:r>
              <a:rPr lang="fr-FR" altLang="fr-FR" dirty="0" err="1"/>
              <a:t>Pass</a:t>
            </a:r>
            <a:r>
              <a:rPr lang="fr-FR" altLang="fr-FR" dirty="0"/>
              <a:t> </a:t>
            </a:r>
            <a:r>
              <a:rPr lang="fr-FR" altLang="fr-FR" dirty="0" err="1"/>
              <a:t>Navigo</a:t>
            </a:r>
            <a:r>
              <a:rPr lang="fr-FR" altLang="fr-FR" dirty="0"/>
              <a:t>, </a:t>
            </a:r>
            <a:r>
              <a:rPr lang="fr-FR" altLang="fr-FR" dirty="0" err="1"/>
              <a:t>Telco</a:t>
            </a:r>
            <a:r>
              <a:rPr lang="fr-FR" altLang="fr-FR" dirty="0"/>
              <a:t>, </a:t>
            </a:r>
            <a:r>
              <a:rPr lang="fr-FR" altLang="fr-FR" dirty="0" err="1"/>
              <a:t>télé-surveillance</a:t>
            </a:r>
            <a:r>
              <a:rPr lang="fr-FR" altLang="fr-FR" dirty="0"/>
              <a:t>, log de requêtes Web …)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Des données bien organisées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Données centralisées, structurées, cohérentes, à jour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Facilement accessibles, exploitables, </a:t>
            </a:r>
            <a:r>
              <a:rPr lang="fr-FR" altLang="fr-FR" dirty="0" err="1"/>
              <a:t>croisables</a:t>
            </a:r>
            <a:endParaRPr lang="fr-FR" altLang="fr-FR" dirty="0"/>
          </a:p>
          <a:p>
            <a:pPr lvl="1">
              <a:lnSpc>
                <a:spcPct val="90000"/>
              </a:lnSpc>
            </a:pPr>
            <a:r>
              <a:rPr lang="fr-FR" altLang="fr-FR" dirty="0"/>
              <a:t>donc intéressantes !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Et ce qui est intéressant pour le gestionnaire l’est pour l’attaquant</a:t>
            </a:r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pPr lvl="1"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3F6A0-5E95-47E1-AC39-CAB762A56989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2849563"/>
            <a:ext cx="8805863" cy="4008437"/>
          </a:xfrm>
        </p:spPr>
        <p:txBody>
          <a:bodyPr>
            <a:normAutofit lnSpcReduction="10000"/>
          </a:bodyPr>
          <a:lstStyle/>
          <a:p>
            <a:endParaRPr lang="en-US" altLang="fr-FR" sz="2400" dirty="0"/>
          </a:p>
          <a:p>
            <a:r>
              <a:rPr lang="en-US" altLang="fr-FR" sz="2400" dirty="0"/>
              <a:t>Le </a:t>
            </a:r>
            <a:r>
              <a:rPr lang="en-US" altLang="fr-FR" sz="2400" dirty="0" err="1"/>
              <a:t>côté</a:t>
            </a:r>
            <a:r>
              <a:rPr lang="en-US" altLang="fr-FR" sz="2400" dirty="0"/>
              <a:t> 'Unbreakable' a </a:t>
            </a:r>
            <a:r>
              <a:rPr lang="en-US" altLang="fr-FR" sz="2400" dirty="0" err="1"/>
              <a:t>attiré</a:t>
            </a:r>
            <a:r>
              <a:rPr lang="en-US" altLang="fr-FR" sz="2400" dirty="0"/>
              <a:t> les Hackers </a:t>
            </a:r>
          </a:p>
          <a:p>
            <a:pPr lvl="1"/>
            <a:r>
              <a:rPr lang="en-US" altLang="fr-FR" sz="2000" dirty="0"/>
              <a:t>Les </a:t>
            </a:r>
            <a:r>
              <a:rPr lang="en-US" altLang="fr-FR" sz="2000" dirty="0" err="1"/>
              <a:t>tentatives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d’attaque</a:t>
            </a:r>
            <a:r>
              <a:rPr lang="en-US" altLang="fr-FR" sz="2000" dirty="0"/>
              <a:t> sur Oracle </a:t>
            </a:r>
            <a:r>
              <a:rPr lang="en-US" altLang="fr-FR" sz="2000" dirty="0" err="1"/>
              <a:t>ont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augmenté</a:t>
            </a:r>
            <a:r>
              <a:rPr lang="en-US" altLang="fr-FR" sz="2000" dirty="0"/>
              <a:t> de 30,000 par </a:t>
            </a:r>
            <a:r>
              <a:rPr lang="en-US" altLang="fr-FR" sz="2000" dirty="0" err="1"/>
              <a:t>semaine</a:t>
            </a:r>
            <a:r>
              <a:rPr lang="en-US" altLang="fr-FR" sz="2000" dirty="0"/>
              <a:t>.</a:t>
            </a:r>
          </a:p>
          <a:p>
            <a:r>
              <a:rPr lang="en-US" altLang="fr-FR" sz="2400" dirty="0" err="1"/>
              <a:t>Quelques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jours</a:t>
            </a:r>
            <a:r>
              <a:rPr lang="en-US" altLang="fr-FR" sz="2400" dirty="0"/>
              <a:t> plus tard ….</a:t>
            </a:r>
          </a:p>
          <a:p>
            <a:pPr lvl="1"/>
            <a:r>
              <a:rPr lang="en-US" altLang="fr-FR" sz="2000" dirty="0"/>
              <a:t>'When they say their software is unbreakable, they're lying.' </a:t>
            </a:r>
            <a:br>
              <a:rPr lang="en-US" altLang="fr-FR" sz="2000" dirty="0"/>
            </a:br>
            <a:r>
              <a:rPr lang="en-US" altLang="fr-FR" sz="2000" dirty="0"/>
              <a:t>-- Bruce </a:t>
            </a:r>
            <a:r>
              <a:rPr lang="en-US" altLang="fr-FR" sz="2000" dirty="0" err="1"/>
              <a:t>Schneier</a:t>
            </a:r>
            <a:r>
              <a:rPr lang="fr-FR" altLang="fr-FR" sz="2000" dirty="0"/>
              <a:t>	</a:t>
            </a:r>
          </a:p>
          <a:p>
            <a:pPr lvl="1"/>
            <a:r>
              <a:rPr lang="fr-FR" altLang="fr-FR" sz="2000" dirty="0"/>
              <a:t>David </a:t>
            </a:r>
            <a:r>
              <a:rPr lang="fr-FR" altLang="fr-FR" sz="2000" dirty="0" err="1"/>
              <a:t>Litchfield</a:t>
            </a:r>
            <a:r>
              <a:rPr lang="fr-FR" altLang="fr-FR" sz="2000" dirty="0"/>
              <a:t> (chercheur anglais en sécurité) a montré qu’un buffer </a:t>
            </a:r>
            <a:r>
              <a:rPr lang="fr-FR" altLang="fr-FR" sz="2000" dirty="0" err="1"/>
              <a:t>overflow</a:t>
            </a:r>
            <a:r>
              <a:rPr lang="fr-FR" altLang="fr-FR" sz="2000" dirty="0"/>
              <a:t> existait dans le serveur Oracle. </a:t>
            </a:r>
          </a:p>
          <a:p>
            <a:pPr lvl="1"/>
            <a:r>
              <a:rPr lang="fr-FR" altLang="fr-FR" sz="2000" dirty="0">
                <a:hlinkClick r:id="rId3"/>
              </a:rPr>
              <a:t>http://www.theregister.co.uk/2002/02/07/how_to_hack_unbreakable_oracle/</a:t>
            </a:r>
            <a:endParaRPr lang="fr-FR" altLang="fr-FR" sz="2000" dirty="0"/>
          </a:p>
          <a:p>
            <a:pPr lvl="1"/>
            <a:r>
              <a:rPr lang="fr-FR" altLang="fr-FR" sz="2000" dirty="0"/>
              <a:t>N’existe plus depuis 2005 …</a:t>
            </a:r>
          </a:p>
          <a:p>
            <a:pPr lvl="1"/>
            <a:endParaRPr lang="en-US" altLang="fr-FR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600" dirty="0"/>
              <a:t>Existe-t-il une parade technique fiable ?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72183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upload.wikimedia.org/wikipedia/commons/f/fd/RMS...">
            <a:extLst>
              <a:ext uri="{FF2B5EF4-FFF2-40B4-BE49-F238E27FC236}">
                <a16:creationId xmlns:a16="http://schemas.microsoft.com/office/drawing/2014/main" id="{D19C804F-216B-4582-B68B-07592CCE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873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B1F82-AD92-42E9-BBDC-659914511F98}"/>
              </a:ext>
            </a:extLst>
          </p:cNvPr>
          <p:cNvSpPr txBox="1"/>
          <p:nvPr/>
        </p:nvSpPr>
        <p:spPr>
          <a:xfrm>
            <a:off x="532580" y="4187458"/>
            <a:ext cx="815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Oracle a communiqué sur le fait que la version 9i de son SGBD </a:t>
            </a:r>
          </a:p>
          <a:p>
            <a:r>
              <a:rPr lang="en-US" sz="2400" b="1" dirty="0"/>
              <a:t>sortie </a:t>
            </a:r>
            <a:r>
              <a:rPr lang="en-US" sz="2400" b="1" dirty="0" err="1"/>
              <a:t>en</a:t>
            </a:r>
            <a:r>
              <a:rPr lang="en-US" sz="2400" b="1" dirty="0"/>
              <a:t> 2002 </a:t>
            </a:r>
            <a:r>
              <a:rPr lang="en-US" sz="2400" b="1" dirty="0" err="1"/>
              <a:t>était</a:t>
            </a:r>
            <a:r>
              <a:rPr lang="en-US" sz="2400" b="1" dirty="0"/>
              <a:t> “unbreakable”.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9E11D-F53C-4A91-AA69-88B697B7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41" y="1700808"/>
            <a:ext cx="3254499" cy="2280190"/>
          </a:xfrm>
          <a:prstGeom prst="rect">
            <a:avLst/>
          </a:prstGeom>
        </p:spPr>
      </p:pic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A374E-663D-4A91-87CB-5DF4746E52E8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742363" cy="760413"/>
          </a:xfrm>
        </p:spPr>
        <p:txBody>
          <a:bodyPr>
            <a:noAutofit/>
          </a:bodyPr>
          <a:lstStyle/>
          <a:p>
            <a:r>
              <a:rPr lang="fr-FR" altLang="fr-FR" sz="2800" dirty="0"/>
              <a:t>Quelle est l’ampleur du problème de vol de données 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125538"/>
            <a:ext cx="5394325" cy="5687838"/>
          </a:xfrm>
          <a:noFill/>
        </p:spPr>
        <p:txBody>
          <a:bodyPr lIns="91381" tIns="45690" rIns="91381" bIns="45690">
            <a:normAutofit/>
          </a:bodyPr>
          <a:lstStyle/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2000" dirty="0"/>
              <a:t> Des attaques d’un volume très important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800" dirty="0">
                <a:sym typeface="Wingdings" pitchFamily="2" charset="2"/>
              </a:rPr>
              <a:t>Voir : Zataz.com, datalossdb.org, </a:t>
            </a:r>
            <a:r>
              <a:rPr lang="fr-FR" altLang="fr-FR" sz="1800" dirty="0" err="1">
                <a:sym typeface="Wingdings" pitchFamily="2" charset="2"/>
              </a:rPr>
              <a:t>etc</a:t>
            </a:r>
            <a:r>
              <a:rPr lang="fr-FR" altLang="fr-FR" sz="1800" dirty="0">
                <a:sym typeface="Wingdings" pitchFamily="2" charset="2"/>
              </a:rPr>
              <a:t>…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2000" dirty="0"/>
              <a:t> 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Même les sites les plus « sûrs » sont piratés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400" dirty="0"/>
              <a:t>FBI, NASA, Pentagone, NSA n’échappent pas à la règle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Les SGBD constituent la 1</a:t>
            </a:r>
            <a:r>
              <a:rPr lang="fr-FR" altLang="fr-FR" sz="1600" baseline="30000" dirty="0"/>
              <a:t>ère</a:t>
            </a:r>
            <a:r>
              <a:rPr lang="fr-FR" altLang="fr-FR" sz="1600" dirty="0"/>
              <a:t> cible des attaques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45% des attaques sont internes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95% des attaques proviennent d’une erreur humaine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6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« Record » de l’attaque : 1 milliard d’enregistrements (Yahoo 2016)</a:t>
            </a:r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4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Coût par enregistrement : $210 en moyenne, jusqu’à $450 dans le médical</a:t>
            </a:r>
          </a:p>
          <a:p>
            <a:pPr marL="685800" lvl="1" indent="-228600">
              <a:lnSpc>
                <a:spcPct val="90000"/>
              </a:lnSpc>
              <a:buFontTx/>
              <a:buNone/>
              <a:tabLst>
                <a:tab pos="3409950" algn="l"/>
              </a:tabLst>
            </a:pPr>
            <a:endParaRPr lang="fr-FR" alt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4336" y="3750166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 : </a:t>
            </a:r>
            <a:r>
              <a:rPr lang="fr-FR" sz="900" dirty="0" err="1"/>
              <a:t>statista</a:t>
            </a:r>
            <a:r>
              <a:rPr lang="fr-FR" sz="900" dirty="0"/>
              <a:t> 2022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17293" y="1988840"/>
            <a:ext cx="19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Brèches de données aux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D761A-84EA-42E9-A87A-F717326FD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838200"/>
            <a:ext cx="2989223" cy="5013176"/>
          </a:xfrm>
          <a:prstGeom prst="rect">
            <a:avLst/>
          </a:prstGeom>
        </p:spPr>
      </p:pic>
    </p:spTree>
  </p:cSld>
  <p:clrMapOvr>
    <a:masterClrMapping/>
  </p:clrMapOvr>
  <p:transition advTm="26739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A qui profite le crime ?</a:t>
            </a: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914220-DAF2-4DF0-A9D3-7F8565A3FCA3}" type="slidenum">
              <a:rPr lang="en-US" altLang="fr-FR"/>
              <a:pPr/>
              <a:t>7</a:t>
            </a:fld>
            <a:endParaRPr lang="en-US" altLang="fr-FR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086374" cy="25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14" descr="Image result for N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429552" cy="418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357422" y="4643446"/>
            <a:ext cx="402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Compte </a:t>
            </a:r>
            <a:r>
              <a:rPr lang="fr-FR" dirty="0" err="1"/>
              <a:t>paypal</a:t>
            </a:r>
            <a:r>
              <a:rPr lang="fr-FR" dirty="0"/>
              <a:t> : ~10% du montant</a:t>
            </a:r>
          </a:p>
          <a:p>
            <a:r>
              <a:rPr lang="fr-FR" dirty="0"/>
              <a:t>Passeport US : $750</a:t>
            </a:r>
          </a:p>
          <a:p>
            <a:r>
              <a:rPr lang="fr-FR" dirty="0"/>
              <a:t>3h de DDOS (200K </a:t>
            </a:r>
            <a:r>
              <a:rPr lang="fr-FR" dirty="0" err="1"/>
              <a:t>requetes</a:t>
            </a:r>
            <a:r>
              <a:rPr lang="fr-FR" dirty="0"/>
              <a:t> par sec : $60</a:t>
            </a:r>
          </a:p>
          <a:p>
            <a:r>
              <a:rPr lang="fr-FR" dirty="0"/>
              <a:t>Faille 0-</a:t>
            </a:r>
            <a:r>
              <a:rPr lang="fr-FR" dirty="0" err="1"/>
              <a:t>day</a:t>
            </a:r>
            <a:r>
              <a:rPr lang="fr-FR" dirty="0"/>
              <a:t> : $1M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74B5B-22CC-4578-A55F-148BCF67474E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Généralité du problème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fr-FR" dirty="0"/>
              <a:t>La </a:t>
            </a:r>
            <a:r>
              <a:rPr lang="en-US" altLang="fr-FR" dirty="0" err="1"/>
              <a:t>préservation</a:t>
            </a:r>
            <a:r>
              <a:rPr lang="en-US" altLang="fr-FR" dirty="0"/>
              <a:t> de la vie </a:t>
            </a:r>
            <a:r>
              <a:rPr lang="en-US" altLang="fr-FR" dirty="0" err="1"/>
              <a:t>privée</a:t>
            </a:r>
            <a:r>
              <a:rPr lang="en-US" altLang="fr-FR" dirty="0"/>
              <a:t> </a:t>
            </a:r>
            <a:r>
              <a:rPr lang="en-US" altLang="fr-FR" dirty="0" err="1"/>
              <a:t>est</a:t>
            </a:r>
            <a:r>
              <a:rPr lang="en-US" altLang="fr-FR" dirty="0"/>
              <a:t> un </a:t>
            </a:r>
            <a:r>
              <a:rPr lang="en-US" altLang="fr-FR" dirty="0" err="1"/>
              <a:t>problème</a:t>
            </a:r>
            <a:r>
              <a:rPr lang="en-US" altLang="fr-FR" dirty="0"/>
              <a:t> </a:t>
            </a:r>
            <a:r>
              <a:rPr lang="en-US" altLang="fr-FR" dirty="0" err="1"/>
              <a:t>emblématique</a:t>
            </a:r>
            <a:r>
              <a:rPr lang="en-US" altLang="fr-FR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fr-FR" dirty="0"/>
              <a:t>Quid de la protection des </a:t>
            </a:r>
            <a:r>
              <a:rPr lang="en-US" altLang="fr-FR" dirty="0" err="1"/>
              <a:t>données</a:t>
            </a:r>
            <a:r>
              <a:rPr lang="en-US" altLang="fr-FR" dirty="0"/>
              <a:t> </a:t>
            </a:r>
            <a:r>
              <a:rPr lang="en-US" altLang="fr-FR" dirty="0" err="1"/>
              <a:t>industrielles</a:t>
            </a:r>
            <a:r>
              <a:rPr lang="en-US" altLang="fr-FR" dirty="0"/>
              <a:t>, </a:t>
            </a:r>
            <a:r>
              <a:rPr lang="en-US" altLang="fr-FR" dirty="0" err="1"/>
              <a:t>commerciales</a:t>
            </a:r>
            <a:r>
              <a:rPr lang="en-US" altLang="fr-FR" dirty="0"/>
              <a:t>, </a:t>
            </a:r>
            <a:r>
              <a:rPr lang="en-US" altLang="fr-FR" dirty="0" err="1"/>
              <a:t>artistiques</a:t>
            </a:r>
            <a:r>
              <a:rPr lang="en-US" altLang="fr-FR" dirty="0"/>
              <a:t>, </a:t>
            </a:r>
            <a:r>
              <a:rPr lang="en-US" altLang="fr-FR" dirty="0" err="1"/>
              <a:t>administratives</a:t>
            </a:r>
            <a:r>
              <a:rPr lang="en-US" altLang="fr-FR" dirty="0"/>
              <a:t>, </a:t>
            </a:r>
            <a:r>
              <a:rPr lang="en-US" altLang="fr-FR" dirty="0" err="1"/>
              <a:t>militaires</a:t>
            </a:r>
            <a:r>
              <a:rPr lang="en-US" altLang="fr-FR" dirty="0"/>
              <a:t>, </a:t>
            </a:r>
            <a:r>
              <a:rPr lang="en-US" altLang="fr-FR" dirty="0" err="1"/>
              <a:t>diplomatiques</a:t>
            </a:r>
            <a:r>
              <a:rPr lang="en-US" altLang="fr-FR" dirty="0"/>
              <a:t> … ?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Se </a:t>
            </a:r>
            <a:r>
              <a:rPr lang="en-US" altLang="fr-FR" dirty="0" err="1"/>
              <a:t>prémunir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les </a:t>
            </a:r>
            <a:r>
              <a:rPr lang="en-US" altLang="fr-FR" dirty="0" err="1"/>
              <a:t>fuites</a:t>
            </a:r>
            <a:r>
              <a:rPr lang="en-US" altLang="fr-FR" dirty="0"/>
              <a:t> de </a:t>
            </a:r>
            <a:r>
              <a:rPr lang="en-US" altLang="fr-FR" dirty="0" err="1"/>
              <a:t>confidentialité</a:t>
            </a:r>
            <a:r>
              <a:rPr lang="en-US" altLang="fr-FR" dirty="0"/>
              <a:t> </a:t>
            </a:r>
            <a:r>
              <a:rPr lang="en-US" altLang="fr-FR" dirty="0" err="1"/>
              <a:t>mais</a:t>
            </a:r>
            <a:r>
              <a:rPr lang="en-US" altLang="fr-FR" dirty="0"/>
              <a:t> </a:t>
            </a:r>
            <a:r>
              <a:rPr lang="en-US" altLang="fr-FR" dirty="0" err="1"/>
              <a:t>également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la falsification, la destruction, la </a:t>
            </a:r>
            <a:r>
              <a:rPr lang="en-US" altLang="fr-FR" dirty="0" err="1"/>
              <a:t>copie</a:t>
            </a:r>
            <a:r>
              <a:rPr lang="en-US" altLang="fr-FR" dirty="0"/>
              <a:t> et plus </a:t>
            </a:r>
            <a:r>
              <a:rPr lang="en-US" altLang="fr-FR" dirty="0" err="1"/>
              <a:t>généralement</a:t>
            </a:r>
            <a:r>
              <a:rPr lang="en-US" altLang="fr-FR" dirty="0"/>
              <a:t> </a:t>
            </a:r>
            <a:r>
              <a:rPr lang="en-US" altLang="fr-FR" dirty="0" err="1"/>
              <a:t>l’usage</a:t>
            </a:r>
            <a:r>
              <a:rPr lang="en-US" altLang="fr-FR" dirty="0"/>
              <a:t> </a:t>
            </a:r>
            <a:r>
              <a:rPr lang="en-US" altLang="fr-FR" dirty="0" err="1"/>
              <a:t>illicite</a:t>
            </a:r>
            <a:endParaRPr lang="en-US" altLang="fr-FR" dirty="0"/>
          </a:p>
          <a:p>
            <a:pPr>
              <a:lnSpc>
                <a:spcPct val="90000"/>
              </a:lnSpc>
            </a:pPr>
            <a:r>
              <a:rPr lang="fr-FR" altLang="fr-FR" dirty="0"/>
              <a:t>Peut-on sécuriser efficacement ?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Pas de sécurité ultime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Une équation économique : Coût / Bénéfice de l’attaque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… et sociologique : risque législatif / Bénéfice de l’attaque</a:t>
            </a:r>
          </a:p>
          <a:p>
            <a:pPr>
              <a:lnSpc>
                <a:spcPct val="90000"/>
              </a:lnSpc>
            </a:pPr>
            <a:endParaRPr lang="en-US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76FEE-1EDE-4438-8B20-7C723BCE15FF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Ce n’est pas forcément illégal …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023938"/>
            <a:ext cx="81168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47675" y="5562600"/>
            <a:ext cx="869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/>
              <a:t>Que voulez-vous savoir sur vos amis, voisins, nourrice, employés, assurés …?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1611</Words>
  <Application>Microsoft Office PowerPoint</Application>
  <PresentationFormat>On-screen Show (4:3)</PresentationFormat>
  <Paragraphs>253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Thème Office</vt:lpstr>
      <vt:lpstr>Clip</vt:lpstr>
      <vt:lpstr>Visio</vt:lpstr>
      <vt:lpstr>Sécurité des Systèmes d’Information</vt:lpstr>
      <vt:lpstr>1- Introduction à la sécurité des données</vt:lpstr>
      <vt:lpstr>1.1- La situation actuelle concernant les attaques sur les données</vt:lpstr>
      <vt:lpstr>Où/par qui nos données sont-elles stockées ? </vt:lpstr>
      <vt:lpstr>Existe-t-il une parade technique fiable ?</vt:lpstr>
      <vt:lpstr>Quelle est l’ampleur du problème de vol de données ?</vt:lpstr>
      <vt:lpstr>A qui profite le crime ?</vt:lpstr>
      <vt:lpstr>Généralité du problème</vt:lpstr>
      <vt:lpstr>Ce n’est pas forcément illégal …</vt:lpstr>
      <vt:lpstr>Le marché légal des données personnelles</vt:lpstr>
      <vt:lpstr>PowerPoint Presentation</vt:lpstr>
      <vt:lpstr>Origines du problème</vt:lpstr>
      <vt:lpstr>Un risque démultiplié par la multiplication des bases de données</vt:lpstr>
      <vt:lpstr>1.2- Aspects légaux</vt:lpstr>
      <vt:lpstr>Nature des infractions de la cybercriminalité</vt:lpstr>
      <vt:lpstr>Infractions pour lesquelles l’Internet  est le moyen de commission</vt:lpstr>
      <vt:lpstr>Infractions pour lesquelles les TIC sont l’objet du délit : loi Godfrain, 5 janvier 1988</vt:lpstr>
      <vt:lpstr>Législation internationale concernant la protection des données à caractère personnel</vt:lpstr>
      <vt:lpstr>Le RGPD (2018)</vt:lpstr>
      <vt:lpstr>1.3- Principaux mécanismes de défense</vt:lpstr>
      <vt:lpstr>Principaux mécanismes de défense</vt:lpstr>
      <vt:lpstr>Programme du cours</vt:lpstr>
    </vt:vector>
  </TitlesOfParts>
  <Company>INSA Centre Val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Sécurité des Données</dc:title>
  <dc:creator>Benjamin NGUYEN</dc:creator>
  <cp:lastModifiedBy>Benjamin Nguyen</cp:lastModifiedBy>
  <cp:revision>45</cp:revision>
  <dcterms:created xsi:type="dcterms:W3CDTF">2019-02-11T13:24:57Z</dcterms:created>
  <dcterms:modified xsi:type="dcterms:W3CDTF">2022-11-16T10:12:11Z</dcterms:modified>
</cp:coreProperties>
</file>