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9" r:id="rId3"/>
    <p:sldId id="318" r:id="rId4"/>
    <p:sldId id="321" r:id="rId5"/>
    <p:sldId id="322" r:id="rId6"/>
    <p:sldId id="328" r:id="rId7"/>
    <p:sldId id="333" r:id="rId8"/>
    <p:sldId id="323" r:id="rId9"/>
    <p:sldId id="324" r:id="rId10"/>
    <p:sldId id="325" r:id="rId11"/>
    <p:sldId id="326" r:id="rId12"/>
    <p:sldId id="320" r:id="rId13"/>
    <p:sldId id="327" r:id="rId14"/>
    <p:sldId id="329" r:id="rId15"/>
    <p:sldId id="330" r:id="rId16"/>
    <p:sldId id="331" r:id="rId17"/>
    <p:sldId id="335" r:id="rId18"/>
    <p:sldId id="332" r:id="rId19"/>
    <p:sldId id="336" r:id="rId20"/>
    <p:sldId id="334" r:id="rId21"/>
    <p:sldId id="337" r:id="rId22"/>
    <p:sldId id="338" r:id="rId23"/>
    <p:sldId id="339" r:id="rId24"/>
    <p:sldId id="340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7A5915-AD2A-44E2-A5AB-A90346B0FF39}">
          <p14:sldIdLst>
            <p14:sldId id="257"/>
            <p14:sldId id="319"/>
            <p14:sldId id="318"/>
            <p14:sldId id="321"/>
            <p14:sldId id="322"/>
            <p14:sldId id="328"/>
            <p14:sldId id="333"/>
            <p14:sldId id="323"/>
            <p14:sldId id="324"/>
            <p14:sldId id="325"/>
            <p14:sldId id="326"/>
            <p14:sldId id="320"/>
            <p14:sldId id="327"/>
            <p14:sldId id="329"/>
            <p14:sldId id="330"/>
            <p14:sldId id="331"/>
            <p14:sldId id="335"/>
            <p14:sldId id="332"/>
            <p14:sldId id="336"/>
            <p14:sldId id="334"/>
            <p14:sldId id="337"/>
            <p14:sldId id="338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58F3-C774-4B1A-863A-4DFC8AA4DBB7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004E-A6A4-4B50-A7A1-CEAFE84043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6A68-7D19-9BD0-AB52-4EEF1870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0716-A5F5-9357-E60E-DC9BED54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DC65-70DE-E0C4-7491-8157CBCF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12BCC-AE2F-E278-3322-49F56CA0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3A1B2-B57A-97AA-6E33-A667E791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0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5F69-7253-CA16-9082-E9F0FA64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7FD36-723E-B161-D832-251312DD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5E96B-5922-23DC-8661-0419B636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4200-C022-CABB-DC44-254ACDF5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BCFB-4A8D-BF34-B804-7B7775EE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75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E64C-6C1C-353F-9773-504A6DFC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0AD82-7C5F-CABA-CA53-D9F392D5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06E6-5B3F-1129-A9F8-F5D425AB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B6418-C2B3-02DE-544C-32927036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53D9-AE23-AEA7-5467-2E0177D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7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1AE4-9FD2-3953-AC72-F378F820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BAFB5-8FC8-0C06-B0FC-84349CFB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F97B6-C1FC-1800-D3F1-64570A57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8B5F-0298-2D56-9A6E-9BFABEC8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5210F-CFCA-6D6C-9B6D-41B94116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2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D237-909F-76B0-E660-1DBD1E44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BDC3-1943-23C1-518C-8F1475AF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E0C45-1A54-C396-C3FC-0827CFE7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26A9-E1F5-8ABC-A35B-6DB95082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A06B-744C-6287-F7E9-BB99DF65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1253-F6DD-BF8F-458C-9145733C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E782-FEF9-53C9-75B4-B0D170135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75EC-F527-C119-1C72-3C3BD465C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AA89A-ED31-576F-41AB-757CB324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E24BC-5770-FD20-265E-A7B155DF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219C2-0C88-9225-21CD-03CC7A63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74-196A-3500-D0A4-030753CD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64F14-172E-87CA-C7BB-EFE6B2AA7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AE5F9-0E5E-F6E7-DDFD-93CC4EC15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BF14A-D8DB-9E6E-45D1-FC7E39E03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2FF79-021D-F06C-1DD3-511F15C18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E86DD-0720-7B56-1F1D-A352F957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7DBD-ECF5-32B5-3D4D-AA368AC7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72E18-1D4E-EFFC-0BE4-BF80BF1E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7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707B-9833-CC89-F8BD-FC418917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39FAB-39E4-0A12-2876-896E052C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BF380-761E-6140-BB5D-AF4C4CAF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1070B-3A60-9E9D-9542-735162FF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7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B3B87-10AB-8BF4-0AA8-7376CB43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681B-24A2-38EC-5B57-B482F4C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F022-BD86-2C26-744C-31E381F0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8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6D99-732B-36EF-1ED2-1CA7E4CB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B677-E166-2B79-AF2E-CDF46F00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DFFC7-85A7-B3ED-342B-5246A9896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FF9FC-C50A-C5CD-0A9B-3402BB65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BFD7-A19F-2E61-B3FC-125506CD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C38A9-0759-866A-6C8E-48D5B199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5AF9-1657-8F2F-A70D-C0657E44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3B81F-FBCD-6BCD-361B-0E8B2B898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F5D3E-3E24-D4FC-9463-BB170A59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61652-53A5-219D-62BD-6D05D40C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27A3D-77B4-1E28-A05A-C0C854C0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6948A-E51F-1EEA-1D01-D146AC3F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93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4DFC4-39E3-4A5D-50EE-F69D7415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C6CD-D95C-A413-5470-0266FFEF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023A-CE34-1F3F-F157-9544F9541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C6CE-1ACA-41E1-AE3A-C2DD64816F62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8636-1E4A-7509-F5C1-522A840DD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8924-B777-842B-2323-6E0F18F39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8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benjamin.nguyen@insa-cvl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uiswing/examples/events/index.html#Beep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uiswing/events/ap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uiswing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uiswing/examples/component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957E-2289-D3D7-4A8C-3BCE1506F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83C63-8AED-A5E5-3F1E-477FC16AA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benjamin.nguyen@insa-cvl.fr</a:t>
            </a:r>
            <a:endParaRPr lang="en-US" dirty="0"/>
          </a:p>
        </p:txBody>
      </p:sp>
      <p:pic>
        <p:nvPicPr>
          <p:cNvPr id="5" name="Picture 4" descr="A logo for a institute&#10;&#10;Description automatically generated">
            <a:extLst>
              <a:ext uri="{FF2B5EF4-FFF2-40B4-BE49-F238E27FC236}">
                <a16:creationId xmlns:a16="http://schemas.microsoft.com/office/drawing/2014/main" id="{26478E95-300F-9116-556E-BA1D5C495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6" y="73892"/>
            <a:ext cx="1819564" cy="1214396"/>
          </a:xfrm>
          <a:prstGeom prst="rect">
            <a:avLst/>
          </a:prstGeom>
        </p:spPr>
      </p:pic>
      <p:pic>
        <p:nvPicPr>
          <p:cNvPr id="7" name="Picture 6" descr="A logo with a cup and a smoke&#10;&#10;Description automatically generated with medium confidence">
            <a:extLst>
              <a:ext uri="{FF2B5EF4-FFF2-40B4-BE49-F238E27FC236}">
                <a16:creationId xmlns:a16="http://schemas.microsoft.com/office/drawing/2014/main" id="{599BF20B-AA2D-F9AD-34D4-39D418EDAB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16" y="0"/>
            <a:ext cx="678356" cy="12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7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28EE-C268-90BC-9DEA-EDC15F00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Traduction</a:t>
            </a:r>
            <a:r>
              <a:rPr lang="en-US" dirty="0"/>
              <a:t> matériel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sémantique</a:t>
            </a:r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FCE862-9AC8-FBB2-4931-FCC537F4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Evenements</a:t>
            </a:r>
            <a:r>
              <a:rPr lang="en-US" dirty="0"/>
              <a:t> </a:t>
            </a:r>
            <a:r>
              <a:rPr lang="en-US" dirty="0" err="1"/>
              <a:t>matériels</a:t>
            </a:r>
            <a:r>
              <a:rPr lang="en-US" dirty="0"/>
              <a:t>} + </a:t>
            </a:r>
            <a:r>
              <a:rPr lang="en-US" dirty="0" err="1"/>
              <a:t>contexte</a:t>
            </a:r>
            <a:r>
              <a:rPr lang="en-US" dirty="0"/>
              <a:t> </a:t>
            </a:r>
            <a:r>
              <a:rPr lang="en-US" dirty="0" err="1"/>
              <a:t>actif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évènement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sémantique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Contexte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actif</a:t>
            </a:r>
            <a:r>
              <a:rPr lang="en-US" dirty="0">
                <a:sym typeface="Wingdings" panose="05000000000000000000" pitchFamily="2" charset="2"/>
              </a:rPr>
              <a:t> : 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Fenêtre</a:t>
            </a:r>
            <a:r>
              <a:rPr lang="en-US" dirty="0">
                <a:sym typeface="Wingdings" panose="05000000000000000000" pitchFamily="2" charset="2"/>
              </a:rPr>
              <a:t> active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Sélection</a:t>
            </a:r>
            <a:r>
              <a:rPr lang="en-US" dirty="0">
                <a:sym typeface="Wingdings" panose="05000000000000000000" pitchFamily="2" charset="2"/>
              </a:rPr>
              <a:t> (simple </a:t>
            </a:r>
            <a:r>
              <a:rPr lang="en-US" dirty="0" err="1">
                <a:sym typeface="Wingdings" panose="05000000000000000000" pitchFamily="2" charset="2"/>
              </a:rPr>
              <a:t>ou</a:t>
            </a:r>
            <a:r>
              <a:rPr lang="en-US" dirty="0">
                <a:sym typeface="Wingdings" panose="05000000000000000000" pitchFamily="2" charset="2"/>
              </a:rPr>
              <a:t> multiple)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Position de la </a:t>
            </a:r>
            <a:r>
              <a:rPr lang="en-US" dirty="0" err="1">
                <a:sym typeface="Wingdings" panose="05000000000000000000" pitchFamily="2" charset="2"/>
              </a:rPr>
              <a:t>souris</a:t>
            </a:r>
            <a:r>
              <a:rPr lang="en-US" dirty="0">
                <a:sym typeface="Wingdings" panose="05000000000000000000" pitchFamily="2" charset="2"/>
              </a:rPr>
              <a:t> sur un </a:t>
            </a:r>
            <a:r>
              <a:rPr lang="en-US" dirty="0" err="1">
                <a:sym typeface="Wingdings" panose="05000000000000000000" pitchFamily="2" charset="2"/>
              </a:rPr>
              <a:t>objet</a:t>
            </a:r>
            <a:r>
              <a:rPr lang="en-US" dirty="0">
                <a:sym typeface="Wingdings" panose="05000000000000000000" pitchFamily="2" charset="2"/>
              </a:rPr>
              <a:t> visible</a:t>
            </a:r>
          </a:p>
          <a:p>
            <a:r>
              <a:rPr lang="en-US" dirty="0" err="1">
                <a:sym typeface="Wingdings" panose="05000000000000000000" pitchFamily="2" charset="2"/>
              </a:rPr>
              <a:t>Regroupement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d’évènements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matériels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Alt+Clic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Drag &amp; drop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Pincer </a:t>
            </a:r>
            <a:r>
              <a:rPr lang="en-US" dirty="0" err="1">
                <a:sym typeface="Wingdings" panose="05000000000000000000" pitchFamily="2" charset="2"/>
              </a:rPr>
              <a:t>balayer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346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C0B5-B57F-862B-41AB-6C4023B5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/>
              <a:t>objet</a:t>
            </a:r>
            <a:r>
              <a:rPr lang="en-US" dirty="0"/>
              <a:t> et </a:t>
            </a:r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/>
              <a:t>évènementielle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ABE06-7875-6C11-CD61-FDD47146E0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OBJET</a:t>
            </a:r>
          </a:p>
          <a:p>
            <a:r>
              <a:rPr lang="en-US" dirty="0"/>
              <a:t>Dispose </a:t>
            </a:r>
            <a:r>
              <a:rPr lang="en-US" dirty="0" err="1"/>
              <a:t>d’une</a:t>
            </a:r>
            <a:r>
              <a:rPr lang="en-US" dirty="0"/>
              <a:t> interface </a:t>
            </a:r>
            <a:r>
              <a:rPr lang="en-US" dirty="0" err="1"/>
              <a:t>partagée</a:t>
            </a:r>
            <a:endParaRPr lang="en-US" dirty="0"/>
          </a:p>
          <a:p>
            <a:r>
              <a:rPr lang="en-US" dirty="0" err="1"/>
              <a:t>Maîtrise</a:t>
            </a:r>
            <a:r>
              <a:rPr lang="en-US" dirty="0"/>
              <a:t> son propre </a:t>
            </a:r>
            <a:r>
              <a:rPr lang="en-US" dirty="0" err="1"/>
              <a:t>comportement</a:t>
            </a:r>
            <a:endParaRPr lang="en-US" dirty="0"/>
          </a:p>
          <a:p>
            <a:r>
              <a:rPr lang="en-US" dirty="0"/>
              <a:t>Encapsule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privées</a:t>
            </a:r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D3EB59-94A9-ACA7-477C-37D6F54413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EVENEMENTIEL</a:t>
            </a:r>
          </a:p>
          <a:p>
            <a:r>
              <a:rPr lang="en-US" dirty="0"/>
              <a:t>Un </a:t>
            </a:r>
            <a:r>
              <a:rPr lang="en-US" dirty="0" err="1"/>
              <a:t>gestionnaire</a:t>
            </a:r>
            <a:r>
              <a:rPr lang="en-US" dirty="0"/>
              <a:t> central </a:t>
            </a:r>
            <a:r>
              <a:rPr lang="en-US" dirty="0" err="1"/>
              <a:t>d’évènements</a:t>
            </a:r>
            <a:r>
              <a:rPr lang="en-US" dirty="0"/>
              <a:t> (dispatcher)</a:t>
            </a:r>
          </a:p>
          <a:p>
            <a:pPr lvl="1"/>
            <a:r>
              <a:rPr lang="en-US" dirty="0" err="1"/>
              <a:t>reçoit</a:t>
            </a:r>
            <a:r>
              <a:rPr lang="en-US" dirty="0"/>
              <a:t> les </a:t>
            </a:r>
            <a:r>
              <a:rPr lang="en-US" dirty="0" err="1"/>
              <a:t>évènements</a:t>
            </a:r>
            <a:endParaRPr lang="en-US" dirty="0"/>
          </a:p>
          <a:p>
            <a:pPr lvl="1"/>
            <a:r>
              <a:rPr lang="en-US" dirty="0"/>
              <a:t>les ordonnance dans </a:t>
            </a:r>
            <a:r>
              <a:rPr lang="en-US" dirty="0" err="1"/>
              <a:t>une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les </a:t>
            </a:r>
            <a:r>
              <a:rPr lang="en-US" dirty="0" err="1"/>
              <a:t>traite</a:t>
            </a:r>
            <a:r>
              <a:rPr lang="en-US" dirty="0"/>
              <a:t> </a:t>
            </a:r>
            <a:r>
              <a:rPr lang="en-US" dirty="0" err="1"/>
              <a:t>séquentiellement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parallèle</a:t>
            </a:r>
            <a:endParaRPr lang="en-US" dirty="0"/>
          </a:p>
          <a:p>
            <a:pPr lvl="1"/>
            <a:r>
              <a:rPr lang="en-US" dirty="0" err="1"/>
              <a:t>distribue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les </a:t>
            </a:r>
            <a:r>
              <a:rPr lang="en-US" dirty="0" err="1"/>
              <a:t>évènements</a:t>
            </a:r>
            <a:r>
              <a:rPr lang="en-US" dirty="0"/>
              <a:t> le travail à </a:t>
            </a:r>
            <a:r>
              <a:rPr lang="en-US" dirty="0" err="1"/>
              <a:t>d’autres</a:t>
            </a:r>
            <a:r>
              <a:rPr lang="en-US" dirty="0"/>
              <a:t> </a:t>
            </a:r>
            <a:r>
              <a:rPr lang="en-US" dirty="0" err="1"/>
              <a:t>tâches</a:t>
            </a:r>
            <a:endParaRPr lang="en-US" dirty="0"/>
          </a:p>
          <a:p>
            <a:r>
              <a:rPr lang="en-US" dirty="0"/>
              <a:t>Les </a:t>
            </a:r>
            <a:r>
              <a:rPr lang="en-US" dirty="0" err="1"/>
              <a:t>objets</a:t>
            </a:r>
            <a:endParaRPr lang="en-US" dirty="0"/>
          </a:p>
          <a:p>
            <a:pPr lvl="1"/>
            <a:r>
              <a:rPr lang="en-US" dirty="0" err="1"/>
              <a:t>produisent</a:t>
            </a:r>
            <a:r>
              <a:rPr lang="en-US" dirty="0"/>
              <a:t> des </a:t>
            </a:r>
            <a:r>
              <a:rPr lang="en-US" dirty="0" err="1"/>
              <a:t>évènements</a:t>
            </a:r>
            <a:endParaRPr lang="en-US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091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809E-EF30-5897-316A-C9F632A4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L’approche</a:t>
            </a:r>
            <a:r>
              <a:rPr lang="en-US" dirty="0"/>
              <a:t> MVC (</a:t>
            </a:r>
            <a:r>
              <a:rPr lang="en-US" dirty="0" err="1"/>
              <a:t>Modèle</a:t>
            </a:r>
            <a:r>
              <a:rPr lang="en-US" dirty="0"/>
              <a:t>, Vue, </a:t>
            </a:r>
            <a:r>
              <a:rPr lang="en-US" dirty="0" err="1"/>
              <a:t>Controleur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5124-30A9-0E13-08C1-A2FE13603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Modèle</a:t>
            </a:r>
            <a:endParaRPr lang="en-US" dirty="0"/>
          </a:p>
          <a:p>
            <a:pPr lvl="1"/>
            <a:r>
              <a:rPr lang="en-US" dirty="0"/>
              <a:t>Gestion des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applicatives</a:t>
            </a:r>
            <a:endParaRPr lang="en-US" dirty="0"/>
          </a:p>
          <a:p>
            <a:pPr lvl="1"/>
            <a:r>
              <a:rPr lang="en-US" dirty="0" err="1"/>
              <a:t>Réalisation</a:t>
            </a:r>
            <a:r>
              <a:rPr lang="en-US" dirty="0"/>
              <a:t> des </a:t>
            </a:r>
            <a:r>
              <a:rPr lang="en-US" dirty="0" err="1"/>
              <a:t>traitements</a:t>
            </a:r>
            <a:r>
              <a:rPr lang="en-US" dirty="0"/>
              <a:t> </a:t>
            </a:r>
            <a:r>
              <a:rPr lang="en-US" dirty="0" err="1"/>
              <a:t>correspondants</a:t>
            </a:r>
            <a:endParaRPr lang="en-US" dirty="0"/>
          </a:p>
          <a:p>
            <a:r>
              <a:rPr lang="en-US" dirty="0"/>
              <a:t>Vue</a:t>
            </a:r>
          </a:p>
          <a:p>
            <a:pPr lvl="1"/>
            <a:r>
              <a:rPr lang="en-US" dirty="0"/>
              <a:t>Gestion de </a:t>
            </a:r>
            <a:r>
              <a:rPr lang="en-US" dirty="0" err="1"/>
              <a:t>l’affichage</a:t>
            </a:r>
            <a:r>
              <a:rPr lang="en-US" dirty="0"/>
              <a:t> et </a:t>
            </a:r>
            <a:r>
              <a:rPr lang="en-US" dirty="0" err="1"/>
              <a:t>présentation</a:t>
            </a:r>
            <a:r>
              <a:rPr lang="en-US" dirty="0"/>
              <a:t> des </a:t>
            </a:r>
            <a:r>
              <a:rPr lang="en-US" dirty="0" err="1"/>
              <a:t>objets</a:t>
            </a:r>
            <a:endParaRPr lang="en-US" dirty="0"/>
          </a:p>
          <a:p>
            <a:pPr lvl="1"/>
            <a:r>
              <a:rPr lang="en-US" dirty="0" err="1"/>
              <a:t>Création</a:t>
            </a:r>
            <a:r>
              <a:rPr lang="en-US" dirty="0"/>
              <a:t> des </a:t>
            </a:r>
            <a:r>
              <a:rPr lang="en-US" dirty="0" err="1"/>
              <a:t>évènements</a:t>
            </a:r>
            <a:r>
              <a:rPr lang="en-US" dirty="0"/>
              <a:t> (matériel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sémantiques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>
                <a:sym typeface="Wingdings" panose="05000000000000000000" pitchFamily="2" charset="2"/>
              </a:rPr>
              <a:t>Contrôleur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Gestion / distribution des </a:t>
            </a:r>
            <a:r>
              <a:rPr lang="en-US" dirty="0" err="1">
                <a:sym typeface="Wingdings" panose="05000000000000000000" pitchFamily="2" charset="2"/>
              </a:rPr>
              <a:t>évènements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Synchronisation</a:t>
            </a:r>
            <a:r>
              <a:rPr lang="en-US" dirty="0">
                <a:sym typeface="Wingdings" panose="05000000000000000000" pitchFamily="2" charset="2"/>
              </a:rPr>
              <a:t> des 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99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95B7-8148-FC12-3A2F-0C605F47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</a:t>
            </a:r>
            <a:r>
              <a:rPr lang="en-US" dirty="0"/>
              <a:t> : Le bouton “</a:t>
            </a:r>
            <a:r>
              <a:rPr lang="en-US" dirty="0" err="1"/>
              <a:t>incrémenter</a:t>
            </a:r>
            <a:r>
              <a:rPr lang="en-US" dirty="0"/>
              <a:t>”</a:t>
            </a:r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1D22B69-5760-1C0B-BD9F-A5850EA267E3}"/>
              </a:ext>
            </a:extLst>
          </p:cNvPr>
          <p:cNvSpPr txBox="1">
            <a:spLocks noChangeArrowheads="1"/>
          </p:cNvSpPr>
          <p:nvPr/>
        </p:nvSpPr>
        <p:spPr>
          <a:xfrm>
            <a:off x="2862943" y="1666081"/>
            <a:ext cx="9144000" cy="658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3200" dirty="0"/>
              <a:t>Diagramme des appels de méthodes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D5420D-ACBC-D243-0F08-8DE042560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143" y="2533650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Vue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DCDCDD2-AE5D-67E2-83C5-389A28B99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143" y="5276850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Contrôleur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77CF9-8C10-71B5-DDD4-1C46379F5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4343" y="3905250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Modèle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142727B2-7394-8868-BFBF-F6480A10F8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0143" y="306705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87DC3DE9-256D-D953-8961-913EA5CE1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0143" y="306705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834D91F4-7527-6347-8C04-45F37D4A5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0143" y="588645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A137F6C8-10CB-AE13-5078-3F9D915A6D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0143" y="504825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673DA555-FF5D-B583-D554-C2349E528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943" y="306705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DEE54DC7-B7D7-12F6-215B-ECAC02CB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0343" y="30670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59B360CE-C79E-42B3-55F1-AE6B175F8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0943" y="36766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B4A59FD0-0211-21A1-96D9-AEC2D4326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0343" y="5200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D03DCE2D-5A00-1FF4-4732-A824B7FF8E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72943" y="588645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17B7476C-591E-9321-EB9E-52BF37CE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4256" y="2686050"/>
            <a:ext cx="163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hlink"/>
                </a:solidFill>
              </a:rPr>
              <a:t>initialiserVue ()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EE5BF8F8-8C54-478C-C4FE-ED410CC7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543" y="5930900"/>
            <a:ext cx="2024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hlink"/>
                </a:solidFill>
              </a:rPr>
              <a:t>ActionPerformed ()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8FAC2BD1-E57E-C277-0D0B-55CB5596F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143" y="4356100"/>
            <a:ext cx="168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hlink"/>
                </a:solidFill>
              </a:rPr>
              <a:t>raffraichitVue ()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D635E963-2B88-CDB0-7196-C50652525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943" y="2679700"/>
            <a:ext cx="177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hlink"/>
                </a:solidFill>
              </a:rPr>
              <a:t>rendNbAppuis ()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9779A52A-A676-2EB1-373B-6BEBAE7F7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793" y="5930900"/>
            <a:ext cx="241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hlink"/>
                </a:solidFill>
              </a:rPr>
              <a:t>IncrémenteNbAppuis ()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DFC00C64-7FDD-802E-AF05-FAF2C9B7F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81" y="3930650"/>
            <a:ext cx="1003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 dirty="0" err="1"/>
              <a:t>nbAppuis</a:t>
            </a:r>
            <a:endParaRPr lang="fr-FR" altLang="fr-FR" sz="1400" dirty="0"/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A543A2DF-A4EA-FB19-5129-731DADCDE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943" y="3724275"/>
            <a:ext cx="1905000" cy="15049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Gestionnaire</a:t>
            </a:r>
            <a:br>
              <a:rPr lang="fr-FR" altLang="fr-FR"/>
            </a:br>
            <a:r>
              <a:rPr lang="fr-FR" altLang="fr-FR"/>
              <a:t>d'évènements</a:t>
            </a:r>
          </a:p>
        </p:txBody>
      </p:sp>
    </p:spTree>
    <p:extLst>
      <p:ext uri="{BB962C8B-B14F-4D97-AF65-F5344CB8AC3E}">
        <p14:creationId xmlns:p14="http://schemas.microsoft.com/office/powerpoint/2010/main" val="205067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6CD4-D538-D512-5508-9930F4A9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Diagramme</a:t>
            </a:r>
            <a:r>
              <a:rPr lang="en-US" dirty="0"/>
              <a:t> des </a:t>
            </a:r>
            <a:r>
              <a:rPr lang="en-US" dirty="0" err="1"/>
              <a:t>références</a:t>
            </a:r>
            <a:r>
              <a:rPr lang="en-US" dirty="0"/>
              <a:t> </a:t>
            </a:r>
            <a:r>
              <a:rPr lang="en-US" dirty="0" err="1"/>
              <a:t>d’objets</a:t>
            </a:r>
            <a:endParaRPr lang="fr-FR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CDC254-8A7F-FE25-72FB-1C2A23A2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028" y="3303814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Vue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230D5C8-AC45-7C95-86DA-1C1814DCD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028" y="5437414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Contrôleur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B6EFF73-419A-7B98-5A43-FFA0B56DA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628" y="4446814"/>
            <a:ext cx="1981200" cy="15652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Gestionnaire</a:t>
            </a:r>
            <a:br>
              <a:rPr lang="fr-FR" altLang="fr-FR"/>
            </a:br>
            <a:r>
              <a:rPr lang="fr-FR" altLang="fr-FR"/>
              <a:t>d'évènements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9142DB4-2F99-4777-3FD6-BB8880B3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028" y="4370614"/>
            <a:ext cx="14478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Modèle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3728D05-332B-E543-1607-ED8C667A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766" y="4396014"/>
            <a:ext cx="1003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/>
              <a:t>nbAppuis</a:t>
            </a:r>
          </a:p>
        </p:txBody>
      </p:sp>
      <p:sp>
        <p:nvSpPr>
          <p:cNvPr id="10" name="Rectangle 28">
            <a:extLst>
              <a:ext uri="{FF2B5EF4-FFF2-40B4-BE49-F238E27FC236}">
                <a16:creationId xmlns:a16="http://schemas.microsoft.com/office/drawing/2014/main" id="{17F40ADB-116B-F7E2-13EE-36E7C113B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628" y="3456214"/>
            <a:ext cx="914400" cy="914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cadre</a:t>
            </a:r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F29A4121-9455-A9A6-9E6E-E770D050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028" y="4827814"/>
            <a:ext cx="914400" cy="914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légende</a:t>
            </a:r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B72B4EC5-E36D-9F09-2272-EC2463EC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228" y="4827814"/>
            <a:ext cx="914400" cy="914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/>
              <a:t>bouton</a:t>
            </a: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6E9C0EA0-B395-9C14-87D6-B791ED23A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5228" y="4370614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32">
            <a:extLst>
              <a:ext uri="{FF2B5EF4-FFF2-40B4-BE49-F238E27FC236}">
                <a16:creationId xmlns:a16="http://schemas.microsoft.com/office/drawing/2014/main" id="{573B6C5E-41AD-DCA7-2853-5B55C22BD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7228" y="4370614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71A45895-291B-5A32-CEE7-C7DD47CFF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74628" y="3913414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34">
            <a:extLst>
              <a:ext uri="{FF2B5EF4-FFF2-40B4-BE49-F238E27FC236}">
                <a16:creationId xmlns:a16="http://schemas.microsoft.com/office/drawing/2014/main" id="{B4212FBC-1D4C-2046-7B57-1489268B20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2028" y="3913414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D00AA302-200A-20A7-7AE0-239414BC0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55628" y="2694214"/>
            <a:ext cx="0" cy="17526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Line 36">
            <a:extLst>
              <a:ext uri="{FF2B5EF4-FFF2-40B4-BE49-F238E27FC236}">
                <a16:creationId xmlns:a16="http://schemas.microsoft.com/office/drawing/2014/main" id="{FDCE6B33-34A6-63B6-DF9A-0017C9EC7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8828" y="2694214"/>
            <a:ext cx="4876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9C4E68E9-862E-DE03-BD25-03AF17187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8828" y="2694214"/>
            <a:ext cx="0" cy="6096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F543DD78-428A-B86B-707A-C06246ABB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828" y="3913414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Line 40">
            <a:extLst>
              <a:ext uri="{FF2B5EF4-FFF2-40B4-BE49-F238E27FC236}">
                <a16:creationId xmlns:a16="http://schemas.microsoft.com/office/drawing/2014/main" id="{757BC63D-5D69-1937-8AB5-561DB2393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828" y="3989614"/>
            <a:ext cx="1676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Line 41">
            <a:extLst>
              <a:ext uri="{FF2B5EF4-FFF2-40B4-BE49-F238E27FC236}">
                <a16:creationId xmlns:a16="http://schemas.microsoft.com/office/drawing/2014/main" id="{A743B7F5-D2D2-1A81-CC95-DEBBB9649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828" y="4065814"/>
            <a:ext cx="685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Line 42">
            <a:extLst>
              <a:ext uri="{FF2B5EF4-FFF2-40B4-BE49-F238E27FC236}">
                <a16:creationId xmlns:a16="http://schemas.microsoft.com/office/drawing/2014/main" id="{2805DC2A-2236-16A1-8CC2-F484DB38C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228" y="574221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Line 43">
            <a:extLst>
              <a:ext uri="{FF2B5EF4-FFF2-40B4-BE49-F238E27FC236}">
                <a16:creationId xmlns:a16="http://schemas.microsoft.com/office/drawing/2014/main" id="{D22B6D9C-2C5C-51D8-F647-B60D3AA7A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828" y="6199414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Line 44">
            <a:extLst>
              <a:ext uri="{FF2B5EF4-FFF2-40B4-BE49-F238E27FC236}">
                <a16:creationId xmlns:a16="http://schemas.microsoft.com/office/drawing/2014/main" id="{0C143842-6AAC-51DF-0C83-A911F3B21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0028" y="5970814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Line 45">
            <a:extLst>
              <a:ext uri="{FF2B5EF4-FFF2-40B4-BE49-F238E27FC236}">
                <a16:creationId xmlns:a16="http://schemas.microsoft.com/office/drawing/2014/main" id="{7C794274-7CC5-BCE0-233D-D8CB034B5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0028" y="551361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Line 46">
            <a:extLst>
              <a:ext uri="{FF2B5EF4-FFF2-40B4-BE49-F238E27FC236}">
                <a16:creationId xmlns:a16="http://schemas.microsoft.com/office/drawing/2014/main" id="{CC7A0193-223A-E2D6-2FBC-8BB3CA43E7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8828" y="4446814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Line 47">
            <a:extLst>
              <a:ext uri="{FF2B5EF4-FFF2-40B4-BE49-F238E27FC236}">
                <a16:creationId xmlns:a16="http://schemas.microsoft.com/office/drawing/2014/main" id="{FA4B485B-8381-3E01-3BDE-4E3B361B69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0028" y="3837214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Line 48">
            <a:extLst>
              <a:ext uri="{FF2B5EF4-FFF2-40B4-BE49-F238E27FC236}">
                <a16:creationId xmlns:a16="http://schemas.microsoft.com/office/drawing/2014/main" id="{4ABB335E-0554-66AD-D77B-F3D8B741A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028" y="3837214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49">
            <a:extLst>
              <a:ext uri="{FF2B5EF4-FFF2-40B4-BE49-F238E27FC236}">
                <a16:creationId xmlns:a16="http://schemas.microsoft.com/office/drawing/2014/main" id="{5CF9665A-0D92-8CD9-8F80-5D62A8B4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753" y="2383064"/>
            <a:ext cx="1015021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/>
              <a:t>Via Main</a:t>
            </a:r>
          </a:p>
        </p:txBody>
      </p:sp>
    </p:spTree>
    <p:extLst>
      <p:ext uri="{BB962C8B-B14F-4D97-AF65-F5344CB8AC3E}">
        <p14:creationId xmlns:p14="http://schemas.microsoft.com/office/powerpoint/2010/main" val="220736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9274-C7DF-2D48-BABA-A2A92ADA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Explication de code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9E3A-0977-70D1-47BC-4B728EE9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Modele</a:t>
            </a:r>
            <a:r>
              <a:rPr lang="en-US" dirty="0"/>
              <a:t>, Vue, </a:t>
            </a:r>
            <a:r>
              <a:rPr lang="en-US" dirty="0" err="1"/>
              <a:t>Controleur</a:t>
            </a:r>
            <a:r>
              <a:rPr lang="en-US" dirty="0"/>
              <a:t>, et Main</a:t>
            </a:r>
          </a:p>
          <a:p>
            <a:r>
              <a:rPr lang="en-US" dirty="0"/>
              <a:t>vs. </a:t>
            </a:r>
            <a:r>
              <a:rPr lang="en-US" dirty="0" err="1"/>
              <a:t>CodeChatGPT</a:t>
            </a:r>
            <a:r>
              <a:rPr lang="en-US" dirty="0"/>
              <a:t> (Controller, </a:t>
            </a:r>
            <a:r>
              <a:rPr lang="en-US" dirty="0" err="1"/>
              <a:t>CounterModel</a:t>
            </a:r>
            <a:r>
              <a:rPr lang="en-US" dirty="0"/>
              <a:t>, </a:t>
            </a:r>
            <a:r>
              <a:rPr lang="en-US" dirty="0" err="1"/>
              <a:t>CounterView</a:t>
            </a:r>
            <a:r>
              <a:rPr lang="en-US" dirty="0"/>
              <a:t>, </a:t>
            </a:r>
            <a:r>
              <a:rPr lang="en-US" dirty="0" err="1"/>
              <a:t>MVCExample</a:t>
            </a:r>
            <a:r>
              <a:rPr lang="en-US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089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048F-A5D8-713D-EF35-B4B37F2F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Ingédient</a:t>
            </a:r>
            <a:r>
              <a:rPr lang="en-US" dirty="0"/>
              <a:t> pour le </a:t>
            </a:r>
            <a:r>
              <a:rPr lang="en-US" dirty="0" err="1"/>
              <a:t>Controleur</a:t>
            </a:r>
            <a:r>
              <a:rPr lang="en-US" dirty="0"/>
              <a:t> : ActionListener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7916-8C1B-B825-0E90-3FE83126B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 </a:t>
            </a:r>
            <a:r>
              <a:rPr lang="en-US" dirty="0" err="1"/>
              <a:t>controleur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implémenter</a:t>
            </a:r>
            <a:r>
              <a:rPr lang="en-US" dirty="0"/>
              <a:t> </a:t>
            </a:r>
            <a:r>
              <a:rPr lang="en-US" dirty="0" err="1"/>
              <a:t>l’interface</a:t>
            </a:r>
            <a:r>
              <a:rPr lang="en-US" dirty="0"/>
              <a:t> ActionListener</a:t>
            </a:r>
          </a:p>
          <a:p>
            <a:r>
              <a:rPr lang="en-US" dirty="0" err="1"/>
              <a:t>Nécessite</a:t>
            </a:r>
            <a:r>
              <a:rPr lang="en-US" dirty="0"/>
              <a:t> </a:t>
            </a:r>
            <a:r>
              <a:rPr lang="en-US" dirty="0" err="1"/>
              <a:t>d’implémenter</a:t>
            </a:r>
            <a:r>
              <a:rPr lang="en-US" dirty="0"/>
              <a:t> la </a:t>
            </a:r>
            <a:r>
              <a:rPr lang="en-US" dirty="0" err="1"/>
              <a:t>méthode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actionPerformed</a:t>
            </a:r>
            <a:r>
              <a:rPr lang="en-US" dirty="0"/>
              <a:t>(</a:t>
            </a:r>
            <a:r>
              <a:rPr lang="en-US" dirty="0" err="1"/>
              <a:t>ActionEvent</a:t>
            </a:r>
            <a:r>
              <a:rPr lang="en-US" dirty="0"/>
              <a:t> e)</a:t>
            </a:r>
          </a:p>
          <a:p>
            <a:r>
              <a:rPr lang="en-US" dirty="0"/>
              <a:t>Important : 1 </a:t>
            </a:r>
            <a:r>
              <a:rPr lang="en-US" dirty="0" err="1"/>
              <a:t>seule</a:t>
            </a:r>
            <a:r>
              <a:rPr lang="en-US" dirty="0"/>
              <a:t>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 err="1"/>
              <a:t>actionPerformed</a:t>
            </a:r>
            <a:r>
              <a:rPr lang="en-US" dirty="0"/>
              <a:t> par ActionListener !</a:t>
            </a:r>
          </a:p>
          <a:p>
            <a:r>
              <a:rPr lang="en-US" dirty="0"/>
              <a:t>Si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 actions </a:t>
            </a:r>
            <a:r>
              <a:rPr lang="en-US" dirty="0" err="1"/>
              <a:t>différentes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contrôleurs</a:t>
            </a:r>
            <a:endParaRPr lang="en-US" dirty="0"/>
          </a:p>
          <a:p>
            <a:pPr lvl="1"/>
            <a:r>
              <a:rPr lang="en-US" dirty="0"/>
              <a:t>Un seul </a:t>
            </a:r>
            <a:r>
              <a:rPr lang="en-US" dirty="0" err="1"/>
              <a:t>contrôleur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analyse</a:t>
            </a:r>
            <a:r>
              <a:rPr lang="en-US" dirty="0"/>
              <a:t> de </a:t>
            </a:r>
            <a:r>
              <a:rPr lang="en-US" dirty="0" err="1"/>
              <a:t>l’évènement</a:t>
            </a:r>
            <a:r>
              <a:rPr lang="en-US" dirty="0"/>
              <a:t> -- par </a:t>
            </a:r>
            <a:r>
              <a:rPr lang="en-US" dirty="0" err="1"/>
              <a:t>exemple</a:t>
            </a:r>
            <a:r>
              <a:rPr lang="en-US" dirty="0"/>
              <a:t> avec 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 err="1"/>
              <a:t>getSource</a:t>
            </a:r>
            <a:r>
              <a:rPr lang="en-US" dirty="0"/>
              <a:t>()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getActionCommand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r>
              <a:rPr lang="en-US" dirty="0" err="1"/>
              <a:t>Liste</a:t>
            </a:r>
            <a:r>
              <a:rPr lang="en-US" dirty="0"/>
              <a:t> de </a:t>
            </a:r>
            <a:r>
              <a:rPr lang="en-US" dirty="0" err="1"/>
              <a:t>tous</a:t>
            </a:r>
            <a:r>
              <a:rPr lang="en-US" dirty="0"/>
              <a:t> les Listeners : (</a:t>
            </a:r>
            <a:r>
              <a:rPr lang="en-US" dirty="0" err="1"/>
              <a:t>voir</a:t>
            </a:r>
            <a:r>
              <a:rPr lang="en-US" dirty="0"/>
              <a:t> listeners / Beeper.java)</a:t>
            </a:r>
          </a:p>
          <a:p>
            <a:endParaRPr lang="en-US" dirty="0"/>
          </a:p>
          <a:p>
            <a:pPr marL="0" indent="0">
              <a:buNone/>
            </a:pPr>
            <a:r>
              <a:rPr lang="fr-FR" dirty="0">
                <a:hlinkClick r:id="rId2"/>
              </a:rPr>
              <a:t>https://docs.oracle.com/javase/tutorial/uiswing/examples/events/index.html#Beeper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152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2CEC-166E-8D21-541F-2468D30C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Exemples</a:t>
            </a:r>
            <a:r>
              <a:rPr lang="en-US" dirty="0"/>
              <a:t> de Listeners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32525-6DB0-5A6D-2F48-6B70BB8B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Listener </a:t>
            </a:r>
            <a:r>
              <a:rPr lang="en-US" dirty="0" err="1"/>
              <a:t>basique</a:t>
            </a:r>
            <a:r>
              <a:rPr lang="en-US" dirty="0"/>
              <a:t> : Beeper</a:t>
            </a:r>
          </a:p>
          <a:p>
            <a:r>
              <a:rPr lang="en-US" dirty="0"/>
              <a:t>Listener </a:t>
            </a:r>
            <a:r>
              <a:rPr lang="en-US" dirty="0" err="1"/>
              <a:t>FocusEvent</a:t>
            </a:r>
            <a:r>
              <a:rPr lang="en-US" dirty="0"/>
              <a:t>, </a:t>
            </a:r>
            <a:r>
              <a:rPr lang="en-US" dirty="0" err="1"/>
              <a:t>ComponentEvent</a:t>
            </a:r>
            <a:r>
              <a:rPr lang="en-US" dirty="0"/>
              <a:t>, </a:t>
            </a:r>
            <a:r>
              <a:rPr lang="en-US" dirty="0" err="1"/>
              <a:t>MouseEvent</a:t>
            </a:r>
            <a:r>
              <a:rPr lang="en-US" dirty="0"/>
              <a:t>, </a:t>
            </a:r>
            <a:r>
              <a:rPr lang="en-US" dirty="0" err="1"/>
              <a:t>MouseMoveEvent</a:t>
            </a:r>
            <a:r>
              <a:rPr lang="en-US" dirty="0"/>
              <a:t>, …</a:t>
            </a:r>
          </a:p>
          <a:p>
            <a:r>
              <a:rPr lang="en-US" dirty="0" err="1"/>
              <a:t>Plusieurs</a:t>
            </a:r>
            <a:r>
              <a:rPr lang="en-US" dirty="0"/>
              <a:t> Listeners (</a:t>
            </a:r>
            <a:r>
              <a:rPr lang="en-US" dirty="0" err="1"/>
              <a:t>MultiListener</a:t>
            </a:r>
            <a:r>
              <a:rPr lang="en-US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07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8A33-E810-9B06-6676-B01885B3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Gestion </a:t>
            </a:r>
            <a:r>
              <a:rPr lang="en-US" dirty="0" err="1"/>
              <a:t>d’évènements</a:t>
            </a:r>
            <a:r>
              <a:rPr lang="en-US" dirty="0"/>
              <a:t> multiples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C4A2-A26B-11D1-0A80-9293CE852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Voir</a:t>
            </a:r>
            <a:r>
              <a:rPr lang="en-US" dirty="0"/>
              <a:t> code </a:t>
            </a:r>
            <a:r>
              <a:rPr lang="en-US" dirty="0" err="1"/>
              <a:t>ButtonDemo</a:t>
            </a:r>
            <a:r>
              <a:rPr lang="en-US" dirty="0"/>
              <a:t> (</a:t>
            </a:r>
            <a:r>
              <a:rPr lang="en-US" dirty="0" err="1"/>
              <a:t>tuto</a:t>
            </a:r>
            <a:r>
              <a:rPr lang="en-US" dirty="0"/>
              <a:t> Oracle)</a:t>
            </a:r>
          </a:p>
        </p:txBody>
      </p:sp>
    </p:spTree>
    <p:extLst>
      <p:ext uri="{BB962C8B-B14F-4D97-AF65-F5344CB8AC3E}">
        <p14:creationId xmlns:p14="http://schemas.microsoft.com/office/powerpoint/2010/main" val="743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276D-9741-3E3F-6A11-64651779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listeners …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AD616A-0B03-9777-0BFA-450EF1E5FB4D}"/>
              </a:ext>
            </a:extLst>
          </p:cNvPr>
          <p:cNvSpPr txBox="1"/>
          <p:nvPr/>
        </p:nvSpPr>
        <p:spPr>
          <a:xfrm>
            <a:off x="468923" y="3111695"/>
            <a:ext cx="10515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/>
              <a:t>Voir : </a:t>
            </a:r>
            <a:r>
              <a:rPr lang="fr-FR" sz="2800" dirty="0">
                <a:hlinkClick r:id="rId2"/>
              </a:rPr>
              <a:t>https://docs.oracle.com/javase/tutorial/uiswing/events/api.html</a:t>
            </a:r>
            <a:r>
              <a:rPr lang="fr-F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568C6E-1416-9455-1118-AACB29031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Création</a:t>
            </a:r>
            <a:r>
              <a:rPr lang="en-US" dirty="0"/>
              <a:t> </a:t>
            </a:r>
            <a:r>
              <a:rPr lang="en-US" dirty="0" err="1"/>
              <a:t>d’Interfaces</a:t>
            </a:r>
            <a:r>
              <a:rPr lang="en-US" dirty="0"/>
              <a:t> </a:t>
            </a:r>
            <a:r>
              <a:rPr lang="en-US" dirty="0" err="1"/>
              <a:t>Graphiques</a:t>
            </a:r>
            <a:endParaRPr lang="fr-F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285334-4FA2-598D-B502-7EA62E21B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D’après</a:t>
            </a:r>
            <a:r>
              <a:rPr lang="en-US" dirty="0"/>
              <a:t> Tutorial SWING (Java 8)</a:t>
            </a:r>
          </a:p>
          <a:p>
            <a:r>
              <a:rPr lang="en-US" dirty="0">
                <a:hlinkClick r:id="rId2"/>
              </a:rPr>
              <a:t>https://docs.oracle.com/javase/tutorial/uiswing/</a:t>
            </a:r>
            <a:r>
              <a:rPr lang="en-US" dirty="0"/>
              <a:t> </a:t>
            </a:r>
          </a:p>
          <a:p>
            <a:r>
              <a:rPr lang="en-US" dirty="0"/>
              <a:t>Cours </a:t>
            </a:r>
            <a:r>
              <a:rPr lang="en-US" dirty="0" err="1"/>
              <a:t>commun</a:t>
            </a:r>
            <a:r>
              <a:rPr lang="en-US" dirty="0"/>
              <a:t> avec Y. </a:t>
            </a:r>
            <a:r>
              <a:rPr lang="en-US" dirty="0" err="1"/>
              <a:t>Viémont</a:t>
            </a:r>
            <a:r>
              <a:rPr lang="en-US" dirty="0"/>
              <a:t> (UVSQ)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5780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B37C-408A-AD19-15A3-140EA772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concurrence </a:t>
            </a:r>
            <a:r>
              <a:rPr lang="en-US" dirty="0" err="1"/>
              <a:t>en</a:t>
            </a:r>
            <a:r>
              <a:rPr lang="en-US" dirty="0"/>
              <a:t> SWING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19989-6AB3-6696-C705-FE68C3FA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Une GUI ne doit JAMAIS “freeze”. Le framework Swing </a:t>
            </a:r>
            <a:r>
              <a:rPr lang="en-US" dirty="0" err="1"/>
              <a:t>fonctionne</a:t>
            </a:r>
            <a:r>
              <a:rPr lang="en-US" dirty="0"/>
              <a:t> de la manière </a:t>
            </a:r>
            <a:r>
              <a:rPr lang="en-US" dirty="0" err="1"/>
              <a:t>suivante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Threads </a:t>
            </a:r>
            <a:r>
              <a:rPr lang="en-US" dirty="0" err="1"/>
              <a:t>initiaux</a:t>
            </a:r>
            <a:r>
              <a:rPr lang="en-US" dirty="0"/>
              <a:t> qui </a:t>
            </a:r>
            <a:r>
              <a:rPr lang="en-US" dirty="0" err="1"/>
              <a:t>exécutent</a:t>
            </a:r>
            <a:r>
              <a:rPr lang="en-US" dirty="0"/>
              <a:t> le code initial de </a:t>
            </a:r>
            <a:r>
              <a:rPr lang="en-US" dirty="0" err="1"/>
              <a:t>l’application</a:t>
            </a:r>
            <a:endParaRPr lang="en-US" dirty="0"/>
          </a:p>
          <a:p>
            <a:pPr lvl="1"/>
            <a:r>
              <a:rPr lang="en-US" i="1" dirty="0"/>
              <a:t>Event dispatch </a:t>
            </a:r>
            <a:r>
              <a:rPr lang="en-US" dirty="0"/>
              <a:t>Thread, qui </a:t>
            </a:r>
            <a:r>
              <a:rPr lang="en-US" dirty="0" err="1"/>
              <a:t>gère</a:t>
            </a:r>
            <a:r>
              <a:rPr lang="en-US" dirty="0"/>
              <a:t> tout le code des </a:t>
            </a:r>
            <a:r>
              <a:rPr lang="en-US" dirty="0" err="1"/>
              <a:t>évènements</a:t>
            </a:r>
            <a:r>
              <a:rPr lang="en-US" dirty="0"/>
              <a:t>. La </a:t>
            </a:r>
            <a:r>
              <a:rPr lang="en-US" dirty="0" err="1"/>
              <a:t>plupart</a:t>
            </a:r>
            <a:r>
              <a:rPr lang="en-US" dirty="0"/>
              <a:t> du code du framework Swing </a:t>
            </a:r>
            <a:r>
              <a:rPr lang="en-US" dirty="0" err="1"/>
              <a:t>s’exécute</a:t>
            </a:r>
            <a:r>
              <a:rPr lang="en-US" dirty="0"/>
              <a:t> sur </a:t>
            </a:r>
            <a:r>
              <a:rPr lang="en-US" dirty="0" err="1"/>
              <a:t>ce</a:t>
            </a:r>
            <a:r>
              <a:rPr lang="en-US" dirty="0"/>
              <a:t> thread</a:t>
            </a:r>
            <a:endParaRPr lang="en-US" i="1" dirty="0"/>
          </a:p>
          <a:p>
            <a:pPr lvl="1"/>
            <a:r>
              <a:rPr lang="en-US" i="1" dirty="0"/>
              <a:t>Worker </a:t>
            </a:r>
            <a:r>
              <a:rPr lang="en-US" dirty="0"/>
              <a:t>Threads (</a:t>
            </a:r>
            <a:r>
              <a:rPr lang="en-US" dirty="0" err="1"/>
              <a:t>ou</a:t>
            </a:r>
            <a:r>
              <a:rPr lang="en-US" dirty="0"/>
              <a:t> Thread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arrière</a:t>
            </a:r>
            <a:r>
              <a:rPr lang="en-US" dirty="0"/>
              <a:t> plan) </a:t>
            </a:r>
            <a:r>
              <a:rPr lang="en-US" dirty="0" err="1"/>
              <a:t>où</a:t>
            </a:r>
            <a:r>
              <a:rPr lang="en-US" dirty="0"/>
              <a:t> les </a:t>
            </a:r>
            <a:r>
              <a:rPr lang="en-US" dirty="0" err="1"/>
              <a:t>tâche</a:t>
            </a:r>
            <a:r>
              <a:rPr lang="en-US" dirty="0"/>
              <a:t> </a:t>
            </a:r>
            <a:r>
              <a:rPr lang="en-US" dirty="0" err="1"/>
              <a:t>consommatrices</a:t>
            </a:r>
            <a:r>
              <a:rPr lang="en-US" dirty="0"/>
              <a:t> de </a:t>
            </a:r>
            <a:r>
              <a:rPr lang="en-US" dirty="0" err="1"/>
              <a:t>ressources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utilisées</a:t>
            </a:r>
            <a:r>
              <a:rPr lang="en-US" dirty="0"/>
              <a:t> (</a:t>
            </a:r>
            <a:r>
              <a:rPr lang="en-US" dirty="0" err="1"/>
              <a:t>javax.swing.SwingWorker</a:t>
            </a:r>
            <a:r>
              <a:rPr lang="en-US" dirty="0"/>
              <a:t>)</a:t>
            </a:r>
          </a:p>
          <a:p>
            <a:r>
              <a:rPr lang="en-US" dirty="0"/>
              <a:t>Important : </a:t>
            </a:r>
            <a:r>
              <a:rPr lang="en-US" dirty="0" err="1"/>
              <a:t>ces</a:t>
            </a:r>
            <a:r>
              <a:rPr lang="en-US" dirty="0"/>
              <a:t> Threads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créés</a:t>
            </a:r>
            <a:r>
              <a:rPr lang="en-US" dirty="0"/>
              <a:t> dans le cadre du framework Swing (</a:t>
            </a:r>
            <a:r>
              <a:rPr lang="en-US" dirty="0" err="1"/>
              <a:t>d’autres</a:t>
            </a:r>
            <a:r>
              <a:rPr lang="en-US" dirty="0"/>
              <a:t> Threads </a:t>
            </a:r>
            <a:r>
              <a:rPr lang="en-US" dirty="0" err="1"/>
              <a:t>peuvent</a:t>
            </a:r>
            <a:r>
              <a:rPr lang="en-US" dirty="0"/>
              <a:t> bien </a:t>
            </a:r>
            <a:r>
              <a:rPr lang="en-US" dirty="0" err="1"/>
              <a:t>sûr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créés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code : Flipper.java (</a:t>
            </a:r>
            <a:r>
              <a:rPr lang="en-US" dirty="0" err="1"/>
              <a:t>programme</a:t>
            </a:r>
            <a:r>
              <a:rPr lang="en-US" dirty="0"/>
              <a:t> qui lance </a:t>
            </a:r>
            <a:r>
              <a:rPr lang="en-US" dirty="0" err="1"/>
              <a:t>une</a:t>
            </a:r>
            <a:r>
              <a:rPr lang="en-US" dirty="0"/>
              <a:t> pièce)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9369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DD37-263B-8134-4B8E-0DAB1DA5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Fonctionnement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FBC7-E472-C29C-EE95-7ACF0142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principal : </a:t>
            </a:r>
            <a:r>
              <a:rPr lang="en-US" dirty="0" err="1"/>
              <a:t>créer</a:t>
            </a:r>
            <a:r>
              <a:rPr lang="en-US" dirty="0"/>
              <a:t> un </a:t>
            </a:r>
            <a:r>
              <a:rPr lang="en-US" dirty="0" err="1"/>
              <a:t>objet</a:t>
            </a:r>
            <a:r>
              <a:rPr lang="en-US" dirty="0"/>
              <a:t> Runnable qui </a:t>
            </a:r>
            <a:r>
              <a:rPr lang="en-US" dirty="0" err="1"/>
              <a:t>initialise</a:t>
            </a:r>
            <a:r>
              <a:rPr lang="en-US" dirty="0"/>
              <a:t> la GUI et la </a:t>
            </a:r>
            <a:r>
              <a:rPr lang="en-US" dirty="0" err="1"/>
              <a:t>plannifie</a:t>
            </a:r>
            <a:r>
              <a:rPr lang="en-US" dirty="0"/>
              <a:t> pour </a:t>
            </a:r>
            <a:r>
              <a:rPr lang="en-US" dirty="0" err="1"/>
              <a:t>l’éxécution</a:t>
            </a:r>
            <a:r>
              <a:rPr lang="en-US" dirty="0"/>
              <a:t> sur </a:t>
            </a:r>
            <a:r>
              <a:rPr lang="en-US" dirty="0" err="1"/>
              <a:t>l’event</a:t>
            </a:r>
            <a:r>
              <a:rPr lang="en-US" dirty="0"/>
              <a:t> dispatch Thread. </a:t>
            </a:r>
          </a:p>
          <a:p>
            <a:r>
              <a:rPr lang="en-US" b="1" dirty="0"/>
              <a:t>Important : </a:t>
            </a:r>
            <a:r>
              <a:rPr lang="en-US" dirty="0"/>
              <a:t> Pour que les interactions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détectées</a:t>
            </a:r>
            <a:r>
              <a:rPr lang="en-US" dirty="0"/>
              <a:t>, il faut que les </a:t>
            </a:r>
            <a:r>
              <a:rPr lang="en-US" dirty="0" err="1"/>
              <a:t>composants</a:t>
            </a:r>
            <a:r>
              <a:rPr lang="en-US" dirty="0"/>
              <a:t>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lancés</a:t>
            </a:r>
            <a:r>
              <a:rPr lang="en-US" dirty="0"/>
              <a:t> sur </a:t>
            </a:r>
            <a:r>
              <a:rPr lang="en-US" dirty="0" err="1"/>
              <a:t>l’event</a:t>
            </a:r>
            <a:r>
              <a:rPr lang="en-US" dirty="0"/>
              <a:t> dispatch thread c-à-d </a:t>
            </a:r>
            <a:r>
              <a:rPr lang="en-US" dirty="0" err="1"/>
              <a:t>lancés</a:t>
            </a:r>
            <a:r>
              <a:rPr lang="en-US" dirty="0"/>
              <a:t> avec la </a:t>
            </a:r>
            <a:r>
              <a:rPr lang="en-US" dirty="0" err="1"/>
              <a:t>commande</a:t>
            </a:r>
            <a:r>
              <a:rPr lang="en-US" dirty="0"/>
              <a:t> </a:t>
            </a:r>
            <a:r>
              <a:rPr lang="en-US" dirty="0" err="1"/>
              <a:t>SwingUtilities.invokeLater</a:t>
            </a:r>
            <a:r>
              <a:rPr lang="en-US" dirty="0"/>
              <a:t>()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invokeAndWait</a:t>
            </a:r>
            <a:r>
              <a:rPr lang="en-US" dirty="0"/>
              <a:t>()</a:t>
            </a:r>
            <a:endParaRPr lang="en-US" b="1" dirty="0"/>
          </a:p>
          <a:p>
            <a:r>
              <a:rPr lang="en-US" dirty="0"/>
              <a:t>Une </a:t>
            </a:r>
            <a:r>
              <a:rPr lang="en-US" dirty="0" err="1"/>
              <a:t>fois</a:t>
            </a:r>
            <a:r>
              <a:rPr lang="en-US" dirty="0"/>
              <a:t> la GUI </a:t>
            </a:r>
            <a:r>
              <a:rPr lang="en-US" dirty="0" err="1"/>
              <a:t>créée</a:t>
            </a:r>
            <a:r>
              <a:rPr lang="en-US" dirty="0"/>
              <a:t>, le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réagit</a:t>
            </a:r>
            <a:r>
              <a:rPr lang="en-US" dirty="0"/>
              <a:t> aux </a:t>
            </a:r>
            <a:r>
              <a:rPr lang="en-US" dirty="0" err="1"/>
              <a:t>évènements</a:t>
            </a:r>
            <a:r>
              <a:rPr lang="en-US" dirty="0"/>
              <a:t> de la GUI, chacun </a:t>
            </a:r>
            <a:r>
              <a:rPr lang="en-US" dirty="0" err="1"/>
              <a:t>causant</a:t>
            </a:r>
            <a:r>
              <a:rPr lang="en-US" dirty="0"/>
              <a:t> </a:t>
            </a:r>
            <a:r>
              <a:rPr lang="en-US" dirty="0" err="1"/>
              <a:t>l’exécution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courte</a:t>
            </a:r>
            <a:r>
              <a:rPr lang="en-US" dirty="0"/>
              <a:t> </a:t>
            </a:r>
            <a:r>
              <a:rPr lang="en-US" dirty="0" err="1"/>
              <a:t>tâche</a:t>
            </a:r>
            <a:r>
              <a:rPr lang="en-US" dirty="0"/>
              <a:t> sur </a:t>
            </a:r>
            <a:r>
              <a:rPr lang="en-US" dirty="0" err="1"/>
              <a:t>l’event</a:t>
            </a:r>
            <a:r>
              <a:rPr lang="en-US" dirty="0"/>
              <a:t> dispatch Thread. Les </a:t>
            </a:r>
            <a:r>
              <a:rPr lang="en-US" dirty="0" err="1"/>
              <a:t>tâches</a:t>
            </a:r>
            <a:r>
              <a:rPr lang="en-US" dirty="0"/>
              <a:t> plus </a:t>
            </a:r>
            <a:r>
              <a:rPr lang="en-US" dirty="0" err="1"/>
              <a:t>lourdes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exécutées</a:t>
            </a:r>
            <a:r>
              <a:rPr lang="en-US" dirty="0"/>
              <a:t> sur des Worker Threads.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599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769A-98E4-20AB-B17B-98361647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L’Event</a:t>
            </a:r>
            <a:r>
              <a:rPr lang="en-US" dirty="0"/>
              <a:t> Dispatch Thread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4B483-4750-5E29-78E8-19C6C3EDA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Toute</a:t>
            </a:r>
            <a:r>
              <a:rPr lang="en-US" dirty="0"/>
              <a:t> la gestion des </a:t>
            </a:r>
            <a:r>
              <a:rPr lang="en-US" dirty="0" err="1"/>
              <a:t>évènements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Swing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exécutée</a:t>
            </a:r>
            <a:r>
              <a:rPr lang="en-US" dirty="0"/>
              <a:t> sur </a:t>
            </a:r>
            <a:r>
              <a:rPr lang="en-US" i="1" dirty="0"/>
              <a:t>un</a:t>
            </a:r>
            <a:r>
              <a:rPr lang="en-US" dirty="0"/>
              <a:t> seul Thread, </a:t>
            </a:r>
            <a:r>
              <a:rPr lang="en-US" dirty="0" err="1"/>
              <a:t>l’event</a:t>
            </a:r>
            <a:r>
              <a:rPr lang="en-US" dirty="0"/>
              <a:t> dispatch Thread, pour </a:t>
            </a:r>
            <a:r>
              <a:rPr lang="en-US" dirty="0" err="1"/>
              <a:t>éviter</a:t>
            </a:r>
            <a:r>
              <a:rPr lang="en-US" dirty="0"/>
              <a:t> les </a:t>
            </a:r>
            <a:r>
              <a:rPr lang="en-US" dirty="0" err="1"/>
              <a:t>soucis</a:t>
            </a:r>
            <a:r>
              <a:rPr lang="en-US" dirty="0"/>
              <a:t> de concurrence (</a:t>
            </a:r>
            <a:r>
              <a:rPr lang="en-US" dirty="0" err="1"/>
              <a:t>méthodes</a:t>
            </a:r>
            <a:r>
              <a:rPr lang="en-US" dirty="0"/>
              <a:t> non Thread-safe). </a:t>
            </a:r>
            <a:r>
              <a:rPr lang="en-US" dirty="0" err="1"/>
              <a:t>Seules</a:t>
            </a:r>
            <a:r>
              <a:rPr lang="en-US" dirty="0"/>
              <a:t> les </a:t>
            </a:r>
            <a:r>
              <a:rPr lang="en-US" dirty="0" err="1"/>
              <a:t>méthodes</a:t>
            </a:r>
            <a:r>
              <a:rPr lang="en-US" dirty="0"/>
              <a:t> </a:t>
            </a:r>
            <a:r>
              <a:rPr lang="en-US" dirty="0" err="1"/>
              <a:t>spécifiquement</a:t>
            </a:r>
            <a:r>
              <a:rPr lang="en-US" dirty="0"/>
              <a:t> </a:t>
            </a:r>
            <a:r>
              <a:rPr lang="en-US" dirty="0" err="1"/>
              <a:t>indiquées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Thread Sage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lancées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</a:t>
            </a:r>
            <a:r>
              <a:rPr lang="en-US" dirty="0" err="1"/>
              <a:t>n’importe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Thread.</a:t>
            </a:r>
          </a:p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savoir </a:t>
            </a:r>
            <a:r>
              <a:rPr lang="en-US" dirty="0" err="1"/>
              <a:t>si</a:t>
            </a:r>
            <a:r>
              <a:rPr lang="en-US" dirty="0"/>
              <a:t> on </a:t>
            </a:r>
            <a:r>
              <a:rPr lang="en-US" dirty="0" err="1"/>
              <a:t>est</a:t>
            </a:r>
            <a:r>
              <a:rPr lang="en-US" dirty="0"/>
              <a:t> dans </a:t>
            </a:r>
            <a:r>
              <a:rPr lang="en-US" dirty="0" err="1"/>
              <a:t>l’event</a:t>
            </a:r>
            <a:r>
              <a:rPr lang="en-US" dirty="0"/>
              <a:t> dispatch thread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lançant</a:t>
            </a:r>
            <a:r>
              <a:rPr lang="en-US" dirty="0"/>
              <a:t> 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 err="1"/>
              <a:t>SwingUtilities.isEventDispatchThread</a:t>
            </a:r>
            <a:r>
              <a:rPr lang="en-US" dirty="0"/>
              <a:t>()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74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3480-FBF2-D795-CA0B-C266E588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Workers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C76B9-70B3-A994-7C35-BC9D18B43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 on a </a:t>
            </a:r>
            <a:r>
              <a:rPr lang="en-US" dirty="0" err="1"/>
              <a:t>une</a:t>
            </a:r>
            <a:r>
              <a:rPr lang="en-US" dirty="0"/>
              <a:t> longue </a:t>
            </a:r>
            <a:r>
              <a:rPr lang="en-US" dirty="0" err="1"/>
              <a:t>tâche</a:t>
            </a:r>
            <a:r>
              <a:rPr lang="en-US" dirty="0"/>
              <a:t> à lancer, il faut </a:t>
            </a:r>
            <a:r>
              <a:rPr lang="en-US" dirty="0" err="1"/>
              <a:t>l’exécuter</a:t>
            </a:r>
            <a:r>
              <a:rPr lang="en-US" dirty="0"/>
              <a:t> dans un Worker Thread, et doit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classé</a:t>
            </a:r>
            <a:r>
              <a:rPr lang="en-US" dirty="0"/>
              <a:t> </a:t>
            </a:r>
            <a:r>
              <a:rPr lang="en-US" dirty="0" err="1"/>
              <a:t>héritant</a:t>
            </a:r>
            <a:r>
              <a:rPr lang="en-US" dirty="0"/>
              <a:t> de </a:t>
            </a:r>
            <a:r>
              <a:rPr lang="en-US" dirty="0" err="1"/>
              <a:t>SwingWorker</a:t>
            </a:r>
            <a:r>
              <a:rPr lang="en-US" dirty="0"/>
              <a:t> et </a:t>
            </a:r>
            <a:r>
              <a:rPr lang="en-US" dirty="0" err="1"/>
              <a:t>devant</a:t>
            </a:r>
            <a:r>
              <a:rPr lang="en-US" dirty="0"/>
              <a:t> </a:t>
            </a:r>
            <a:r>
              <a:rPr lang="en-US" dirty="0" err="1"/>
              <a:t>implémenter</a:t>
            </a:r>
            <a:r>
              <a:rPr lang="en-US" dirty="0"/>
              <a:t> 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 err="1"/>
              <a:t>doInBackground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SwingWorker</a:t>
            </a:r>
            <a:r>
              <a:rPr lang="en-US" dirty="0"/>
              <a:t> </a:t>
            </a:r>
            <a:r>
              <a:rPr lang="en-US" dirty="0" err="1"/>
              <a:t>utilise</a:t>
            </a:r>
            <a:r>
              <a:rPr lang="en-US" dirty="0"/>
              <a:t> des types </a:t>
            </a:r>
            <a:r>
              <a:rPr lang="en-US" dirty="0" err="1"/>
              <a:t>génériques</a:t>
            </a:r>
            <a:r>
              <a:rPr lang="en-US" dirty="0"/>
              <a:t> pour </a:t>
            </a:r>
            <a:r>
              <a:rPr lang="en-US" dirty="0" err="1"/>
              <a:t>indiquer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Le type de retour</a:t>
            </a:r>
          </a:p>
          <a:p>
            <a:pPr marL="0" indent="0">
              <a:buNone/>
            </a:pPr>
            <a:r>
              <a:rPr lang="en-US" dirty="0"/>
              <a:t>	Le type </a:t>
            </a:r>
            <a:r>
              <a:rPr lang="en-US" dirty="0" err="1"/>
              <a:t>d’entrée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 err="1"/>
              <a:t>doInBackground</a:t>
            </a:r>
            <a:r>
              <a:rPr lang="en-US" dirty="0"/>
              <a:t>()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lancée</a:t>
            </a:r>
            <a:r>
              <a:rPr lang="en-US" dirty="0"/>
              <a:t> dans un nouveau Thread </a:t>
            </a:r>
            <a:r>
              <a:rPr lang="en-US" dirty="0" err="1"/>
              <a:t>lorsque</a:t>
            </a:r>
            <a:r>
              <a:rPr lang="en-US" dirty="0"/>
              <a:t> le Thread principal </a:t>
            </a:r>
            <a:r>
              <a:rPr lang="en-US" dirty="0" err="1"/>
              <a:t>appelle</a:t>
            </a:r>
            <a:r>
              <a:rPr lang="en-US" dirty="0"/>
              <a:t> execute()</a:t>
            </a:r>
          </a:p>
          <a:p>
            <a:r>
              <a:rPr lang="en-US" dirty="0"/>
              <a:t>La </a:t>
            </a:r>
            <a:r>
              <a:rPr lang="en-US" dirty="0" err="1"/>
              <a:t>méthode</a:t>
            </a:r>
            <a:r>
              <a:rPr lang="en-US" dirty="0"/>
              <a:t> done()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lancée</a:t>
            </a:r>
            <a:r>
              <a:rPr lang="en-US" dirty="0"/>
              <a:t> dans le Thread principal </a:t>
            </a:r>
            <a:r>
              <a:rPr lang="en-US" i="1" dirty="0" err="1"/>
              <a:t>une</a:t>
            </a:r>
            <a:r>
              <a:rPr lang="en-US" i="1" dirty="0"/>
              <a:t> </a:t>
            </a:r>
            <a:r>
              <a:rPr lang="en-US" i="1" dirty="0" err="1"/>
              <a:t>fois</a:t>
            </a:r>
            <a:r>
              <a:rPr lang="en-US" i="1" dirty="0"/>
              <a:t> la </a:t>
            </a:r>
            <a:r>
              <a:rPr lang="en-US" i="1" dirty="0" err="1"/>
              <a:t>tâche</a:t>
            </a:r>
            <a:r>
              <a:rPr lang="en-US" i="1" dirty="0"/>
              <a:t> </a:t>
            </a:r>
            <a:r>
              <a:rPr lang="en-US" i="1" dirty="0" err="1"/>
              <a:t>terminée</a:t>
            </a:r>
            <a:r>
              <a:rPr lang="en-US" dirty="0"/>
              <a:t>.</a:t>
            </a:r>
          </a:p>
          <a:p>
            <a:r>
              <a:rPr lang="en-US" dirty="0" err="1"/>
              <a:t>Voir</a:t>
            </a:r>
            <a:r>
              <a:rPr lang="en-US" dirty="0"/>
              <a:t> ExempleSimpleWorker.java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725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B884-DDB2-1BC3-50DA-3558CB18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Exemples</a:t>
            </a:r>
            <a:r>
              <a:rPr lang="en-US" dirty="0"/>
              <a:t> </a:t>
            </a:r>
            <a:r>
              <a:rPr lang="en-US" dirty="0" err="1"/>
              <a:t>utiles</a:t>
            </a:r>
            <a:r>
              <a:rPr lang="en-US" dirty="0"/>
              <a:t> pour le TD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B4FEE-5E22-A820-CBE0-00C597A3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ExempleJFileChooser.java</a:t>
            </a:r>
          </a:p>
          <a:p>
            <a:r>
              <a:rPr lang="en-US" dirty="0"/>
              <a:t>ExempleJTextArea.java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51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4A0AB-CE09-00EE-BE80-75275391E42F}"/>
              </a:ext>
            </a:extLst>
          </p:cNvPr>
          <p:cNvSpPr/>
          <p:nvPr/>
        </p:nvSpPr>
        <p:spPr>
          <a:xfrm>
            <a:off x="838200" y="3820884"/>
            <a:ext cx="10744200" cy="68580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0764A-DD75-349F-1CDB-F8996553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du </a:t>
            </a:r>
            <a:r>
              <a:rPr lang="en-US" dirty="0" err="1"/>
              <a:t>cours</a:t>
            </a:r>
            <a:r>
              <a:rPr lang="en-US" dirty="0"/>
              <a:t> (</a:t>
            </a:r>
            <a:r>
              <a:rPr lang="en-US" dirty="0" err="1"/>
              <a:t>compétences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3EF9E-7824-3DE6-425F-4CDC8B87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Savoir coder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 (avec des tests </a:t>
            </a:r>
            <a:r>
              <a:rPr lang="en-US" dirty="0" err="1"/>
              <a:t>unitaires</a:t>
            </a:r>
            <a:r>
              <a:rPr lang="en-US" dirty="0"/>
              <a:t>)</a:t>
            </a:r>
          </a:p>
          <a:p>
            <a:r>
              <a:rPr lang="en-US" dirty="0"/>
              <a:t>Savoir </a:t>
            </a:r>
            <a:r>
              <a:rPr lang="en-US" dirty="0" err="1"/>
              <a:t>débugger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les </a:t>
            </a:r>
            <a:r>
              <a:rPr lang="en-US" dirty="0" err="1"/>
              <a:t>fichiers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la </a:t>
            </a:r>
            <a:r>
              <a:rPr lang="en-US" dirty="0" err="1"/>
              <a:t>sérialisation</a:t>
            </a:r>
            <a:endParaRPr lang="en-US" dirty="0"/>
          </a:p>
          <a:p>
            <a:r>
              <a:rPr lang="en-US" dirty="0"/>
              <a:t>Savoir </a:t>
            </a:r>
            <a:r>
              <a:rPr lang="en-US" dirty="0" err="1"/>
              <a:t>utiliser</a:t>
            </a:r>
            <a:r>
              <a:rPr lang="en-US" dirty="0"/>
              <a:t> les threads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interface </a:t>
            </a:r>
            <a:r>
              <a:rPr lang="en-US" dirty="0" err="1"/>
              <a:t>graphique</a:t>
            </a:r>
            <a:r>
              <a:rPr lang="en-US" dirty="0"/>
              <a:t> simple </a:t>
            </a:r>
            <a:r>
              <a:rPr lang="en-US" dirty="0" err="1"/>
              <a:t>en</a:t>
            </a:r>
            <a:r>
              <a:rPr lang="en-US" dirty="0"/>
              <a:t> Java (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modèle</a:t>
            </a:r>
            <a:r>
              <a:rPr lang="en-US" dirty="0"/>
              <a:t> MVC)</a:t>
            </a:r>
          </a:p>
          <a:p>
            <a:pPr marL="0" indent="0">
              <a:buNone/>
            </a:pPr>
            <a:r>
              <a:rPr lang="fr-FR" i="1" dirty="0"/>
              <a:t>Si le temps le permet … </a:t>
            </a:r>
          </a:p>
          <a:p>
            <a:r>
              <a:rPr lang="en-US" dirty="0" err="1"/>
              <a:t>Connaître</a:t>
            </a:r>
            <a:r>
              <a:rPr lang="en-US" dirty="0"/>
              <a:t> les </a:t>
            </a:r>
            <a:r>
              <a:rPr lang="en-US" dirty="0" err="1"/>
              <a:t>bibliothèques</a:t>
            </a:r>
            <a:r>
              <a:rPr lang="en-US" dirty="0"/>
              <a:t> </a:t>
            </a:r>
            <a:r>
              <a:rPr lang="en-US" dirty="0" err="1"/>
              <a:t>cryptographiques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 err="1"/>
              <a:t>Comprendre</a:t>
            </a:r>
            <a:r>
              <a:rPr lang="en-US" dirty="0"/>
              <a:t> et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utilisé</a:t>
            </a:r>
            <a:r>
              <a:rPr lang="en-US" dirty="0"/>
              <a:t> le </a:t>
            </a:r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d’introspection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</a:t>
            </a:r>
            <a:r>
              <a:rPr lang="en-US" dirty="0" err="1"/>
              <a:t>une</a:t>
            </a:r>
            <a:r>
              <a:rPr lang="en-US" dirty="0"/>
              <a:t> base de </a:t>
            </a:r>
            <a:r>
              <a:rPr lang="en-US" dirty="0" err="1"/>
              <a:t>données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9E02-2B63-1558-6861-397C7467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conception </a:t>
            </a:r>
            <a:r>
              <a:rPr lang="en-US" dirty="0" err="1"/>
              <a:t>d’une</a:t>
            </a:r>
            <a:r>
              <a:rPr lang="en-US" dirty="0"/>
              <a:t> interface </a:t>
            </a:r>
            <a:r>
              <a:rPr lang="en-US" dirty="0" err="1"/>
              <a:t>graphique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3A54-AED0-95E2-505C-03CADCE58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obtient</a:t>
            </a:r>
            <a:r>
              <a:rPr lang="en-US" dirty="0"/>
              <a:t> très </a:t>
            </a:r>
            <a:r>
              <a:rPr lang="en-US" dirty="0" err="1"/>
              <a:t>rapidement</a:t>
            </a:r>
            <a:r>
              <a:rPr lang="en-US" dirty="0"/>
              <a:t> un code </a:t>
            </a:r>
            <a:r>
              <a:rPr lang="en-US" dirty="0" err="1"/>
              <a:t>complexe</a:t>
            </a:r>
            <a:r>
              <a:rPr lang="en-US" dirty="0"/>
              <a:t>, </a:t>
            </a:r>
            <a:r>
              <a:rPr lang="en-US" dirty="0" err="1"/>
              <a:t>voir</a:t>
            </a:r>
            <a:r>
              <a:rPr lang="en-US" dirty="0"/>
              <a:t> inextricable</a:t>
            </a:r>
          </a:p>
          <a:p>
            <a:r>
              <a:rPr lang="en-US" dirty="0"/>
              <a:t>Surtout </a:t>
            </a:r>
            <a:r>
              <a:rPr lang="en-US" dirty="0" err="1"/>
              <a:t>si</a:t>
            </a:r>
            <a:r>
              <a:rPr lang="en-US" dirty="0"/>
              <a:t> on fait de la </a:t>
            </a:r>
            <a:r>
              <a:rPr lang="en-US" dirty="0" err="1"/>
              <a:t>génération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But de </a:t>
            </a:r>
            <a:r>
              <a:rPr lang="en-US" b="1" dirty="0" err="1"/>
              <a:t>ce</a:t>
            </a:r>
            <a:r>
              <a:rPr lang="en-US" b="1" dirty="0"/>
              <a:t> </a:t>
            </a:r>
            <a:r>
              <a:rPr lang="en-US" b="1" dirty="0" err="1"/>
              <a:t>cours</a:t>
            </a:r>
            <a:r>
              <a:rPr lang="en-US" b="1" dirty="0"/>
              <a:t> : </a:t>
            </a:r>
          </a:p>
          <a:p>
            <a:pPr lvl="1"/>
            <a:r>
              <a:rPr lang="en-US" dirty="0"/>
              <a:t>faire </a:t>
            </a:r>
            <a:r>
              <a:rPr lang="en-US" dirty="0" err="1"/>
              <a:t>comprendre</a:t>
            </a:r>
            <a:r>
              <a:rPr lang="en-US" dirty="0"/>
              <a:t> les concepts pour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modéliser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GUI “</a:t>
            </a:r>
            <a:r>
              <a:rPr lang="en-US" dirty="0" err="1"/>
              <a:t>légère</a:t>
            </a:r>
            <a:r>
              <a:rPr lang="en-US" dirty="0"/>
              <a:t>”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surcouche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application Java</a:t>
            </a:r>
          </a:p>
          <a:p>
            <a:pPr lvl="1"/>
            <a:r>
              <a:rPr lang="en-US" dirty="0"/>
              <a:t>savoir </a:t>
            </a:r>
            <a:r>
              <a:rPr lang="en-US" dirty="0" err="1"/>
              <a:t>développer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GUI “</a:t>
            </a:r>
            <a:r>
              <a:rPr lang="en-US" dirty="0" err="1"/>
              <a:t>légère</a:t>
            </a:r>
            <a:r>
              <a:rPr lang="en-US" dirty="0"/>
              <a:t>”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</p:txBody>
      </p:sp>
    </p:spTree>
    <p:extLst>
      <p:ext uri="{BB962C8B-B14F-4D97-AF65-F5344CB8AC3E}">
        <p14:creationId xmlns:p14="http://schemas.microsoft.com/office/powerpoint/2010/main" val="201660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6DA0-4FAB-F047-957B-8498142A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Apport de </a:t>
            </a:r>
            <a:r>
              <a:rPr lang="en-US" dirty="0" err="1"/>
              <a:t>l’utilisation</a:t>
            </a:r>
            <a:r>
              <a:rPr lang="en-US" dirty="0"/>
              <a:t> de </a:t>
            </a:r>
            <a:r>
              <a:rPr lang="en-US" dirty="0" err="1"/>
              <a:t>bibliothèques</a:t>
            </a:r>
            <a:r>
              <a:rPr lang="en-US" dirty="0"/>
              <a:t> standard </a:t>
            </a:r>
            <a:r>
              <a:rPr lang="en-US" dirty="0" err="1"/>
              <a:t>en</a:t>
            </a:r>
            <a:r>
              <a:rPr lang="en-US" dirty="0"/>
              <a:t> Java (SWING)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536BB-D0AA-7946-2EE0-FDF6EF501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Gérer</a:t>
            </a:r>
            <a:r>
              <a:rPr lang="en-US" dirty="0"/>
              <a:t> de manière </a:t>
            </a:r>
            <a:r>
              <a:rPr lang="en-US" dirty="0" err="1"/>
              <a:t>unifiée</a:t>
            </a:r>
            <a:r>
              <a:rPr lang="en-US" dirty="0"/>
              <a:t> les interactions avec </a:t>
            </a:r>
            <a:r>
              <a:rPr lang="en-US" dirty="0" err="1"/>
              <a:t>l’utilisateur</a:t>
            </a:r>
            <a:endParaRPr lang="en-US" dirty="0"/>
          </a:p>
          <a:p>
            <a:r>
              <a:rPr lang="en-US" dirty="0" err="1"/>
              <a:t>Contrôler</a:t>
            </a:r>
            <a:r>
              <a:rPr lang="en-US" dirty="0"/>
              <a:t> la concurrence sur les dessins à </a:t>
            </a:r>
            <a:r>
              <a:rPr lang="en-US" dirty="0" err="1"/>
              <a:t>l’écran</a:t>
            </a:r>
            <a:r>
              <a:rPr lang="en-US" dirty="0"/>
              <a:t> (</a:t>
            </a:r>
            <a:r>
              <a:rPr lang="en-US" dirty="0" err="1"/>
              <a:t>affichage</a:t>
            </a:r>
            <a:r>
              <a:rPr lang="en-US" dirty="0"/>
              <a:t>)</a:t>
            </a:r>
          </a:p>
          <a:p>
            <a:r>
              <a:rPr lang="en-US" dirty="0" err="1"/>
              <a:t>Contrôler</a:t>
            </a:r>
            <a:r>
              <a:rPr lang="en-US" dirty="0"/>
              <a:t> </a:t>
            </a:r>
            <a:r>
              <a:rPr lang="en-US" dirty="0" err="1"/>
              <a:t>l’accès</a:t>
            </a:r>
            <a:r>
              <a:rPr lang="en-US" dirty="0"/>
              <a:t> aux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partagées</a:t>
            </a:r>
            <a:endParaRPr lang="en-US" dirty="0"/>
          </a:p>
          <a:p>
            <a:r>
              <a:rPr lang="en-US" dirty="0" err="1"/>
              <a:t>Maîtriser</a:t>
            </a:r>
            <a:r>
              <a:rPr lang="en-US" dirty="0"/>
              <a:t> la </a:t>
            </a:r>
            <a:r>
              <a:rPr lang="en-US" dirty="0" err="1"/>
              <a:t>complexité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195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0D38-8291-BD78-E9A6-CB19056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fenêtre</a:t>
            </a:r>
            <a:r>
              <a:rPr lang="en-US" dirty="0"/>
              <a:t> “HelloWorld” 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70689-5B10-0E96-B112-4EFE5C774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/>
              <a:t>Afficher</a:t>
            </a:r>
            <a:r>
              <a:rPr lang="en-US" i="1" dirty="0"/>
              <a:t> </a:t>
            </a:r>
            <a:r>
              <a:rPr lang="en-US" i="1" dirty="0" err="1"/>
              <a:t>une</a:t>
            </a:r>
            <a:r>
              <a:rPr lang="en-US" i="1" dirty="0"/>
              <a:t> </a:t>
            </a:r>
            <a:r>
              <a:rPr lang="en-US" i="1" dirty="0" err="1"/>
              <a:t>fenêtre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Java avec le </a:t>
            </a:r>
            <a:r>
              <a:rPr lang="en-US" i="1" dirty="0" err="1"/>
              <a:t>texte</a:t>
            </a:r>
            <a:r>
              <a:rPr lang="en-US" i="1" dirty="0"/>
              <a:t> “Hello World”</a:t>
            </a:r>
          </a:p>
          <a:p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 manières de </a:t>
            </a:r>
            <a:r>
              <a:rPr lang="en-US" dirty="0" err="1"/>
              <a:t>l’implémenter</a:t>
            </a:r>
            <a:endParaRPr lang="en-US" dirty="0"/>
          </a:p>
          <a:p>
            <a:pPr lvl="1"/>
            <a:r>
              <a:rPr lang="en-US" dirty="0" err="1"/>
              <a:t>HelloWorldJustFrame</a:t>
            </a:r>
            <a:r>
              <a:rPr lang="en-US" dirty="0"/>
              <a:t> (ChatGPT)</a:t>
            </a:r>
          </a:p>
          <a:p>
            <a:pPr lvl="1"/>
            <a:r>
              <a:rPr lang="en-US" dirty="0" err="1"/>
              <a:t>HelloWorldSwing</a:t>
            </a:r>
            <a:r>
              <a:rPr lang="en-US" dirty="0"/>
              <a:t> (</a:t>
            </a:r>
            <a:r>
              <a:rPr lang="en-US" dirty="0" err="1"/>
              <a:t>Tutoriel</a:t>
            </a:r>
            <a:r>
              <a:rPr lang="en-US" dirty="0"/>
              <a:t> Java Swing </a:t>
            </a:r>
            <a:r>
              <a:rPr lang="en-US" dirty="0" err="1"/>
              <a:t>officiel</a:t>
            </a:r>
            <a:r>
              <a:rPr lang="en-US" dirty="0"/>
              <a:t> Oracle)</a:t>
            </a:r>
          </a:p>
          <a:p>
            <a:pPr lvl="1"/>
            <a:r>
              <a:rPr lang="en-US" dirty="0" err="1"/>
              <a:t>HelloWorldRunner</a:t>
            </a:r>
            <a:r>
              <a:rPr lang="en-US" dirty="0"/>
              <a:t> + </a:t>
            </a:r>
            <a:r>
              <a:rPr lang="en-US" dirty="0" err="1"/>
              <a:t>HelloWorldWindow</a:t>
            </a:r>
            <a:r>
              <a:rPr lang="en-US" dirty="0"/>
              <a:t> (ma proposition)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23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CD75-29C9-77CA-72BD-2637FCBB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</a:t>
            </a:r>
            <a:r>
              <a:rPr lang="en-US" dirty="0"/>
              <a:t> </a:t>
            </a:r>
            <a:r>
              <a:rPr lang="en-US" dirty="0" err="1"/>
              <a:t>d’utilisation</a:t>
            </a:r>
            <a:r>
              <a:rPr lang="en-US" dirty="0"/>
              <a:t> de </a:t>
            </a:r>
            <a:r>
              <a:rPr lang="en-US" dirty="0" err="1"/>
              <a:t>CheckBox</a:t>
            </a:r>
            <a:r>
              <a:rPr lang="en-US" dirty="0"/>
              <a:t> (et </a:t>
            </a:r>
            <a:r>
              <a:rPr lang="en-US" dirty="0" err="1"/>
              <a:t>fichiers</a:t>
            </a:r>
            <a:r>
              <a:rPr lang="en-US" dirty="0"/>
              <a:t>) … et tout le </a:t>
            </a:r>
            <a:r>
              <a:rPr lang="en-US" dirty="0" err="1"/>
              <a:t>reste</a:t>
            </a:r>
            <a:r>
              <a:rPr lang="en-US" dirty="0"/>
              <a:t> !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37134-4299-2F5E-A865-690125047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CheckBoxDemo</a:t>
            </a:r>
            <a:r>
              <a:rPr lang="en-US" dirty="0"/>
              <a:t> (Oracle)</a:t>
            </a:r>
          </a:p>
          <a:p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nombreux</a:t>
            </a:r>
            <a:r>
              <a:rPr lang="en-US" dirty="0"/>
              <a:t>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exemples</a:t>
            </a:r>
            <a:r>
              <a:rPr lang="en-US" dirty="0"/>
              <a:t> sur la page : </a:t>
            </a:r>
            <a:r>
              <a:rPr lang="en-US" dirty="0">
                <a:hlinkClick r:id="rId2"/>
              </a:rPr>
              <a:t>https://docs.oracle.com/javase/tutorial/uiswing/examples/components/index.html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3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3F8DB-74F2-669B-879D-9E79BC7A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générale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17611-4BA1-7FBB-A767-76FFE977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 des </a:t>
            </a:r>
            <a:r>
              <a:rPr lang="en-US" dirty="0" err="1"/>
              <a:t>évènements</a:t>
            </a:r>
            <a:r>
              <a:rPr lang="en-US" dirty="0"/>
              <a:t> </a:t>
            </a:r>
            <a:r>
              <a:rPr lang="en-US" dirty="0" err="1"/>
              <a:t>matériels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évènements</a:t>
            </a:r>
            <a:r>
              <a:rPr lang="en-US" dirty="0"/>
              <a:t> </a:t>
            </a:r>
            <a:r>
              <a:rPr lang="en-US" dirty="0" err="1"/>
              <a:t>sémantiques</a:t>
            </a:r>
            <a:endParaRPr lang="en-US" dirty="0"/>
          </a:p>
          <a:p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/>
              <a:t>objet</a:t>
            </a:r>
            <a:endParaRPr lang="en-US" dirty="0"/>
          </a:p>
          <a:p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/>
              <a:t>évènementielle</a:t>
            </a:r>
            <a:endParaRPr lang="en-US" dirty="0"/>
          </a:p>
          <a:p>
            <a:r>
              <a:rPr lang="en-US" dirty="0"/>
              <a:t>Architecture MVC (</a:t>
            </a:r>
            <a:r>
              <a:rPr lang="en-US" dirty="0" err="1"/>
              <a:t>Modèle</a:t>
            </a:r>
            <a:r>
              <a:rPr lang="en-US" dirty="0"/>
              <a:t>, Vue, </a:t>
            </a:r>
            <a:r>
              <a:rPr lang="en-US" dirty="0" err="1"/>
              <a:t>Controleur</a:t>
            </a:r>
            <a:r>
              <a:rPr lang="en-US" dirty="0"/>
              <a:t>)</a:t>
            </a:r>
          </a:p>
          <a:p>
            <a:r>
              <a:rPr lang="en-US" dirty="0" err="1"/>
              <a:t>Indépendance</a:t>
            </a:r>
            <a:r>
              <a:rPr lang="en-US" dirty="0"/>
              <a:t> du “look and feel”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16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B943-1DB9-164E-698D-F05F9564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Evènements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113B3-6BAF-CE03-62A6-0FF141ECC8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Matériel (bas </a:t>
            </a:r>
            <a:r>
              <a:rPr lang="en-US" dirty="0" err="1"/>
              <a:t>niveau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Clic</a:t>
            </a:r>
            <a:endParaRPr lang="en-US" dirty="0"/>
          </a:p>
          <a:p>
            <a:pPr lvl="1"/>
            <a:r>
              <a:rPr lang="en-US" dirty="0" err="1"/>
              <a:t>Mouvement</a:t>
            </a:r>
            <a:r>
              <a:rPr lang="en-US" dirty="0"/>
              <a:t> de la </a:t>
            </a:r>
            <a:r>
              <a:rPr lang="en-US" dirty="0" err="1"/>
              <a:t>souris</a:t>
            </a:r>
            <a:endParaRPr lang="en-US" dirty="0"/>
          </a:p>
          <a:p>
            <a:pPr lvl="1"/>
            <a:r>
              <a:rPr lang="en-US" dirty="0" err="1"/>
              <a:t>Appui</a:t>
            </a:r>
            <a:r>
              <a:rPr lang="en-US" dirty="0"/>
              <a:t> sur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touche</a:t>
            </a:r>
            <a:endParaRPr lang="en-US" dirty="0"/>
          </a:p>
          <a:p>
            <a:pPr lvl="1"/>
            <a:r>
              <a:rPr lang="en-US" dirty="0" err="1"/>
              <a:t>Déclanchement</a:t>
            </a:r>
            <a:r>
              <a:rPr lang="en-US" dirty="0"/>
              <a:t> de </a:t>
            </a:r>
            <a:r>
              <a:rPr lang="en-US" dirty="0" err="1"/>
              <a:t>l’horloge</a:t>
            </a:r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57CD3-F8BB-B1F0-248B-E5D5981BAD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Sémantique</a:t>
            </a:r>
            <a:endParaRPr lang="en-US" dirty="0"/>
          </a:p>
          <a:p>
            <a:pPr lvl="1"/>
            <a:r>
              <a:rPr lang="en-US" dirty="0" err="1"/>
              <a:t>Appui</a:t>
            </a:r>
            <a:r>
              <a:rPr lang="en-US" dirty="0"/>
              <a:t> sur un bouton</a:t>
            </a:r>
          </a:p>
          <a:p>
            <a:pPr lvl="1"/>
            <a:r>
              <a:rPr lang="en-US" dirty="0" err="1"/>
              <a:t>Sélection</a:t>
            </a:r>
            <a:r>
              <a:rPr lang="en-US" dirty="0"/>
              <a:t> d’un choix de menu</a:t>
            </a:r>
          </a:p>
          <a:p>
            <a:pPr lvl="1"/>
            <a:r>
              <a:rPr lang="en-US" dirty="0" err="1"/>
              <a:t>Ouverture</a:t>
            </a:r>
            <a:r>
              <a:rPr lang="en-US" dirty="0"/>
              <a:t> / fermeture de </a:t>
            </a:r>
            <a:r>
              <a:rPr lang="en-US" dirty="0" err="1"/>
              <a:t>fenêtre</a:t>
            </a:r>
            <a:endParaRPr lang="en-US" dirty="0"/>
          </a:p>
          <a:p>
            <a:pPr lvl="1"/>
            <a:r>
              <a:rPr lang="en-US" dirty="0"/>
              <a:t>Timer</a:t>
            </a:r>
          </a:p>
          <a:p>
            <a:pPr lvl="1"/>
            <a:r>
              <a:rPr lang="en-US" dirty="0" err="1"/>
              <a:t>Changement</a:t>
            </a:r>
            <a:r>
              <a:rPr lang="en-US" dirty="0"/>
              <a:t> de </a:t>
            </a:r>
            <a:r>
              <a:rPr lang="en-US" dirty="0" err="1"/>
              <a:t>propriété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43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1116</Words>
  <Application>Microsoft Office PowerPoint</Application>
  <PresentationFormat>Widescreen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Java</vt:lpstr>
      <vt:lpstr>Création d’Interfaces Graphiques</vt:lpstr>
      <vt:lpstr>But du cours (compétences)</vt:lpstr>
      <vt:lpstr>La conception d’une interface graphique</vt:lpstr>
      <vt:lpstr>Apport de l’utilisation de bibliothèques standard en Java (SWING)</vt:lpstr>
      <vt:lpstr>La fenêtre “HelloWorld” </vt:lpstr>
      <vt:lpstr>Exemple d’utilisation de CheckBox (et fichiers) … et tout le reste !</vt:lpstr>
      <vt:lpstr>Approche générale</vt:lpstr>
      <vt:lpstr>Evènements</vt:lpstr>
      <vt:lpstr>Traduction matériel  sémantique</vt:lpstr>
      <vt:lpstr>Programmation objet et programmation évènementielle</vt:lpstr>
      <vt:lpstr>L’approche MVC (Modèle, Vue, Controleur)</vt:lpstr>
      <vt:lpstr>Exemple : Le bouton “incrémenter”</vt:lpstr>
      <vt:lpstr>Diagramme des références d’objets</vt:lpstr>
      <vt:lpstr>Explication de code</vt:lpstr>
      <vt:lpstr>Ingédient pour le Controleur : ActionListener</vt:lpstr>
      <vt:lpstr>Exemples de Listeners</vt:lpstr>
      <vt:lpstr>Gestion d’évènements multiples</vt:lpstr>
      <vt:lpstr>Les listeners …</vt:lpstr>
      <vt:lpstr>La concurrence en SWING</vt:lpstr>
      <vt:lpstr>Fonctionnement</vt:lpstr>
      <vt:lpstr>L’Event Dispatch Thread</vt:lpstr>
      <vt:lpstr>Les Workers</vt:lpstr>
      <vt:lpstr>Exemples utiles pour le 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Benjamin Nguyen</dc:creator>
  <cp:lastModifiedBy>Benjamin Nguyen</cp:lastModifiedBy>
  <cp:revision>35</cp:revision>
  <dcterms:created xsi:type="dcterms:W3CDTF">2023-09-24T13:49:44Z</dcterms:created>
  <dcterms:modified xsi:type="dcterms:W3CDTF">2023-11-13T22:32:18Z</dcterms:modified>
</cp:coreProperties>
</file>