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319" r:id="rId3"/>
    <p:sldId id="318" r:id="rId4"/>
    <p:sldId id="324" r:id="rId5"/>
    <p:sldId id="256" r:id="rId6"/>
    <p:sldId id="321" r:id="rId7"/>
    <p:sldId id="322" r:id="rId8"/>
    <p:sldId id="325" r:id="rId9"/>
    <p:sldId id="326" r:id="rId10"/>
    <p:sldId id="327" r:id="rId11"/>
    <p:sldId id="320" r:id="rId12"/>
    <p:sldId id="328" r:id="rId13"/>
    <p:sldId id="329" r:id="rId14"/>
    <p:sldId id="330" r:id="rId15"/>
    <p:sldId id="332" r:id="rId16"/>
    <p:sldId id="331" r:id="rId17"/>
    <p:sldId id="333" r:id="rId18"/>
    <p:sldId id="334" r:id="rId19"/>
    <p:sldId id="335" r:id="rId20"/>
    <p:sldId id="336" r:id="rId21"/>
    <p:sldId id="337" r:id="rId22"/>
    <p:sldId id="338" r:id="rId23"/>
    <p:sldId id="339" r:id="rId24"/>
    <p:sldId id="340" r:id="rId25"/>
    <p:sldId id="341" r:id="rId26"/>
    <p:sldId id="323" r:id="rId2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A58F3-C774-4B1A-863A-4DFC8AA4DBB7}" type="datetimeFigureOut">
              <a:rPr lang="fr-FR" smtClean="0"/>
              <a:t>24/09/2023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3004E-A6A4-4B50-A7A1-CEAFE84043FC}" type="slidenum">
              <a:rPr lang="fr-FR" smtClean="0"/>
              <a:t>‹#›</a:t>
            </a:fld>
            <a:endParaRPr lang="fr-FR"/>
          </a:p>
        </p:txBody>
      </p:sp>
    </p:spTree>
    <p:extLst>
      <p:ext uri="{BB962C8B-B14F-4D97-AF65-F5344CB8AC3E}">
        <p14:creationId xmlns:p14="http://schemas.microsoft.com/office/powerpoint/2010/main" val="108129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8A83004E-A6A4-4B50-A7A1-CEAFE84043FC}" type="slidenum">
              <a:rPr lang="fr-FR" smtClean="0"/>
              <a:t>15</a:t>
            </a:fld>
            <a:endParaRPr lang="fr-FR"/>
          </a:p>
        </p:txBody>
      </p:sp>
    </p:spTree>
    <p:extLst>
      <p:ext uri="{BB962C8B-B14F-4D97-AF65-F5344CB8AC3E}">
        <p14:creationId xmlns:p14="http://schemas.microsoft.com/office/powerpoint/2010/main" val="498261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6A68-7D19-9BD0-AB52-4EEF1870C8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4DCE0716-A5F5-9357-E60E-DC9BED546F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B8AADC65-70DE-E0C4-7491-8157CBCF6504}"/>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5" name="Footer Placeholder 4">
            <a:extLst>
              <a:ext uri="{FF2B5EF4-FFF2-40B4-BE49-F238E27FC236}">
                <a16:creationId xmlns:a16="http://schemas.microsoft.com/office/drawing/2014/main" id="{54D12BCC-AE2F-E278-3322-49F56CA0562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3E3A1B2-B57A-97AA-6E33-A667E791C02A}"/>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252602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05F69-7253-CA16-9082-E9F0FA64BD7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1DC7FD36-723E-B161-D832-251312DDD6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AA5E96B-5922-23DC-8661-0419B636164A}"/>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5" name="Footer Placeholder 4">
            <a:extLst>
              <a:ext uri="{FF2B5EF4-FFF2-40B4-BE49-F238E27FC236}">
                <a16:creationId xmlns:a16="http://schemas.microsoft.com/office/drawing/2014/main" id="{46804200-C022-CABB-DC44-254ACDF5A39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553BCFB-4A8D-BF34-B804-7B7775EE131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98575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EE64C-6C1C-353F-9773-504A6DFCFB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AEF0AD82-7C5F-CABA-CA53-D9F392D5B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BC06E6-5B3F-1129-A9F8-F5D425AB4D65}"/>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5" name="Footer Placeholder 4">
            <a:extLst>
              <a:ext uri="{FF2B5EF4-FFF2-40B4-BE49-F238E27FC236}">
                <a16:creationId xmlns:a16="http://schemas.microsoft.com/office/drawing/2014/main" id="{DCFB6418-C2B3-02DE-544C-32927036BF7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AB753D9-AE23-AEA7-5467-2E0177DA4B9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322972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1AE4-9FD2-3953-AC72-F378F820A691}"/>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261BAFB5-8FC8-0C06-B0FC-84349CFB54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76F97B6-C1FC-1800-D3F1-64570A5782CF}"/>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5" name="Footer Placeholder 4">
            <a:extLst>
              <a:ext uri="{FF2B5EF4-FFF2-40B4-BE49-F238E27FC236}">
                <a16:creationId xmlns:a16="http://schemas.microsoft.com/office/drawing/2014/main" id="{ED088B5F-0298-2D56-9A6E-9BFABEC859F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AC5210F-CFCA-6D6C-9B6D-41B9411662F3}"/>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48912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D237-909F-76B0-E660-1DBD1E44F1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15D9BDC3-1943-23C1-518C-8F1475AF7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3E0C45-1A54-C396-C3FC-0827CFE7C770}"/>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5" name="Footer Placeholder 4">
            <a:extLst>
              <a:ext uri="{FF2B5EF4-FFF2-40B4-BE49-F238E27FC236}">
                <a16:creationId xmlns:a16="http://schemas.microsoft.com/office/drawing/2014/main" id="{A9F926A9-E1F5-8ABC-A35B-6DB95082225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016A06B-744C-6287-F7E9-BB99DF65594D}"/>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39635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C1253-F6DD-BF8F-458C-9145733CD4C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862EE782-FEF9-53C9-75B4-B0D1701352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ECED75EC-F527-C119-1C72-3C3BD465C1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FD1AA89A-ED31-576F-41AB-757CB3248B54}"/>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6" name="Footer Placeholder 5">
            <a:extLst>
              <a:ext uri="{FF2B5EF4-FFF2-40B4-BE49-F238E27FC236}">
                <a16:creationId xmlns:a16="http://schemas.microsoft.com/office/drawing/2014/main" id="{14EE24BC-5770-FD20-265E-A7B155DFD5D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C81219C2-0C88-9225-21CD-03CC7A63630C}"/>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364151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8A74-196A-3500-D0A4-030753CD4657}"/>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FE364F14-172E-87CA-C7BB-EFE6B2AA7E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8AE5F9-0E5E-F6E7-DDFD-93CC4EC151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277BF14A-D8DB-9E6E-45D1-FC7E39E03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2FF79-021D-F06C-1DD3-511F15C180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37DE86DD-0720-7B56-1F1D-A352F95781B0}"/>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8" name="Footer Placeholder 7">
            <a:extLst>
              <a:ext uri="{FF2B5EF4-FFF2-40B4-BE49-F238E27FC236}">
                <a16:creationId xmlns:a16="http://schemas.microsoft.com/office/drawing/2014/main" id="{D7DC7DBD-ECF5-32B5-3D4D-AA368AC72992}"/>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84272E18-1D4E-EFFC-0BE4-BF80BF1E14F5}"/>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20467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B707B-9833-CC89-F8BD-FC418917D32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BE39FAB-39E4-0A12-2876-896E052C13C1}"/>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4" name="Footer Placeholder 3">
            <a:extLst>
              <a:ext uri="{FF2B5EF4-FFF2-40B4-BE49-F238E27FC236}">
                <a16:creationId xmlns:a16="http://schemas.microsoft.com/office/drawing/2014/main" id="{FDEBF380-761E-6140-BB5D-AF4C4CAF5E88}"/>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B551070B-3A60-9E9D-9542-735162FFC39D}"/>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27717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B3B87-10AB-8BF4-0AA8-7376CB43D681}"/>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3" name="Footer Placeholder 2">
            <a:extLst>
              <a:ext uri="{FF2B5EF4-FFF2-40B4-BE49-F238E27FC236}">
                <a16:creationId xmlns:a16="http://schemas.microsoft.com/office/drawing/2014/main" id="{22DD681B-24A2-38EC-5B57-B482F4C5758A}"/>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C901F022-BD86-2C26-744C-31E381F0255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40687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06D99-732B-36EF-1ED2-1CA7E4CBE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FACEB677-E166-2B79-AF2E-CDF46F004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209DFFC7-85A7-B3ED-342B-5246A9896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8FF9FC-C50A-C5CD-0A9B-3402BB65A765}"/>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6" name="Footer Placeholder 5">
            <a:extLst>
              <a:ext uri="{FF2B5EF4-FFF2-40B4-BE49-F238E27FC236}">
                <a16:creationId xmlns:a16="http://schemas.microsoft.com/office/drawing/2014/main" id="{2C89BFD7-A19F-2E61-B3FC-125506CDDFEE}"/>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4EC38A9-0759-866A-6C8E-48D5B19959A8}"/>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34285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5AF9-1657-8F2F-A70D-C0657E44AE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C5F3B81F-FBCD-6BCD-361B-0E8B2B8984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669F5D3E-3E24-D4FC-9463-BB170A59D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A61652-53A5-219D-62BD-6D05D40CDF57}"/>
              </a:ext>
            </a:extLst>
          </p:cNvPr>
          <p:cNvSpPr>
            <a:spLocks noGrp="1"/>
          </p:cNvSpPr>
          <p:nvPr>
            <p:ph type="dt" sz="half" idx="10"/>
          </p:nvPr>
        </p:nvSpPr>
        <p:spPr/>
        <p:txBody>
          <a:bodyPr/>
          <a:lstStyle/>
          <a:p>
            <a:fld id="{9C35C6CE-1ACA-41E1-AE3A-C2DD64816F62}" type="datetimeFigureOut">
              <a:rPr lang="fr-FR" smtClean="0"/>
              <a:t>24/09/2023</a:t>
            </a:fld>
            <a:endParaRPr lang="fr-FR"/>
          </a:p>
        </p:txBody>
      </p:sp>
      <p:sp>
        <p:nvSpPr>
          <p:cNvPr id="6" name="Footer Placeholder 5">
            <a:extLst>
              <a:ext uri="{FF2B5EF4-FFF2-40B4-BE49-F238E27FC236}">
                <a16:creationId xmlns:a16="http://schemas.microsoft.com/office/drawing/2014/main" id="{95D27A3D-77B4-1E28-A05A-C0C854C08F0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F1E6948A-E51F-1EEA-1D01-D146AC3F5DBE}"/>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72393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44DFC4-39E3-4A5D-50EE-F69D7415F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5CAEC6CD-D95C-A413-5470-0266FFEF9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DE023A-CE34-1F3F-F157-9544F95414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5C6CE-1ACA-41E1-AE3A-C2DD64816F62}" type="datetimeFigureOut">
              <a:rPr lang="fr-FR" smtClean="0"/>
              <a:t>24/09/2023</a:t>
            </a:fld>
            <a:endParaRPr lang="fr-FR"/>
          </a:p>
        </p:txBody>
      </p:sp>
      <p:sp>
        <p:nvSpPr>
          <p:cNvPr id="5" name="Footer Placeholder 4">
            <a:extLst>
              <a:ext uri="{FF2B5EF4-FFF2-40B4-BE49-F238E27FC236}">
                <a16:creationId xmlns:a16="http://schemas.microsoft.com/office/drawing/2014/main" id="{668B8636-1E4A-7509-F5C1-522A840DD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7B358924-B777-842B-2323-6E0F18F393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906E9-B68B-47ED-9C6C-EB8A355C0D52}" type="slidenum">
              <a:rPr lang="fr-FR" smtClean="0"/>
              <a:t>‹#›</a:t>
            </a:fld>
            <a:endParaRPr lang="fr-FR"/>
          </a:p>
        </p:txBody>
      </p:sp>
    </p:spTree>
    <p:extLst>
      <p:ext uri="{BB962C8B-B14F-4D97-AF65-F5344CB8AC3E}">
        <p14:creationId xmlns:p14="http://schemas.microsoft.com/office/powerpoint/2010/main" val="402518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benjamin.nguyen@insa-cvl.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957E-2289-D3D7-4A8C-3BCE1506F1EA}"/>
              </a:ext>
            </a:extLst>
          </p:cNvPr>
          <p:cNvSpPr>
            <a:spLocks noGrp="1"/>
          </p:cNvSpPr>
          <p:nvPr>
            <p:ph type="ctrTitle"/>
          </p:nvPr>
        </p:nvSpPr>
        <p:spPr/>
        <p:txBody>
          <a:bodyPr/>
          <a:lstStyle/>
          <a:p>
            <a:r>
              <a:rPr lang="en-US" dirty="0"/>
              <a:t>Java</a:t>
            </a:r>
            <a:endParaRPr lang="fr-FR" dirty="0"/>
          </a:p>
        </p:txBody>
      </p:sp>
      <p:sp>
        <p:nvSpPr>
          <p:cNvPr id="3" name="Subtitle 2">
            <a:extLst>
              <a:ext uri="{FF2B5EF4-FFF2-40B4-BE49-F238E27FC236}">
                <a16:creationId xmlns:a16="http://schemas.microsoft.com/office/drawing/2014/main" id="{59F83C63-8AED-A5E5-3F1E-477FC16AACA5}"/>
              </a:ext>
            </a:extLst>
          </p:cNvPr>
          <p:cNvSpPr>
            <a:spLocks noGrp="1"/>
          </p:cNvSpPr>
          <p:nvPr>
            <p:ph type="subTitle" idx="1"/>
          </p:nvPr>
        </p:nvSpPr>
        <p:spPr/>
        <p:txBody>
          <a:bodyPr/>
          <a:lstStyle/>
          <a:p>
            <a:r>
              <a:rPr lang="en-US" dirty="0">
                <a:hlinkClick r:id="rId2"/>
              </a:rPr>
              <a:t>benjamin.nguyen@insa-cvl.fr</a:t>
            </a:r>
            <a:endParaRPr lang="en-US" dirty="0"/>
          </a:p>
          <a:p>
            <a:r>
              <a:rPr lang="en-US" dirty="0" err="1"/>
              <a:t>d’après</a:t>
            </a:r>
            <a:r>
              <a:rPr lang="en-US" dirty="0"/>
              <a:t> J.-M. </a:t>
            </a:r>
            <a:r>
              <a:rPr lang="en-US" dirty="0" err="1"/>
              <a:t>Doudoux</a:t>
            </a:r>
            <a:endParaRPr lang="fr-FR" dirty="0"/>
          </a:p>
        </p:txBody>
      </p:sp>
      <p:pic>
        <p:nvPicPr>
          <p:cNvPr id="5" name="Picture 4" descr="A logo for a institute&#10;&#10;Description automatically generated">
            <a:extLst>
              <a:ext uri="{FF2B5EF4-FFF2-40B4-BE49-F238E27FC236}">
                <a16:creationId xmlns:a16="http://schemas.microsoft.com/office/drawing/2014/main" id="{26478E95-300F-9116-556E-BA1D5C495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2436" y="73892"/>
            <a:ext cx="1819564" cy="1214396"/>
          </a:xfrm>
          <a:prstGeom prst="rect">
            <a:avLst/>
          </a:prstGeom>
        </p:spPr>
      </p:pic>
      <p:pic>
        <p:nvPicPr>
          <p:cNvPr id="7" name="Picture 6" descr="A logo with a cup and a smoke&#10;&#10;Description automatically generated with medium confidence">
            <a:extLst>
              <a:ext uri="{FF2B5EF4-FFF2-40B4-BE49-F238E27FC236}">
                <a16:creationId xmlns:a16="http://schemas.microsoft.com/office/drawing/2014/main" id="{599BF20B-AA2D-F9AD-34D4-39D418EDA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6" y="0"/>
            <a:ext cx="678356" cy="1242291"/>
          </a:xfrm>
          <a:prstGeom prst="rect">
            <a:avLst/>
          </a:prstGeom>
        </p:spPr>
      </p:pic>
    </p:spTree>
    <p:extLst>
      <p:ext uri="{BB962C8B-B14F-4D97-AF65-F5344CB8AC3E}">
        <p14:creationId xmlns:p14="http://schemas.microsoft.com/office/powerpoint/2010/main" val="200517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1B89-19DD-0C09-E0ED-4032AC2940B4}"/>
              </a:ext>
            </a:extLst>
          </p:cNvPr>
          <p:cNvSpPr>
            <a:spLocks noGrp="1"/>
          </p:cNvSpPr>
          <p:nvPr>
            <p:ph type="title"/>
          </p:nvPr>
        </p:nvSpPr>
        <p:spPr/>
        <p:txBody>
          <a:bodyPr/>
          <a:lstStyle/>
          <a:p>
            <a:r>
              <a:rPr lang="en-US" dirty="0" err="1"/>
              <a:t>Intérêts</a:t>
            </a:r>
            <a:r>
              <a:rPr lang="en-US" dirty="0"/>
              <a:t> du TDD</a:t>
            </a:r>
            <a:endParaRPr lang="fr-FR" dirty="0"/>
          </a:p>
        </p:txBody>
      </p:sp>
      <p:sp>
        <p:nvSpPr>
          <p:cNvPr id="3" name="Content Placeholder 2">
            <a:extLst>
              <a:ext uri="{FF2B5EF4-FFF2-40B4-BE49-F238E27FC236}">
                <a16:creationId xmlns:a16="http://schemas.microsoft.com/office/drawing/2014/main" id="{91045893-0039-C79D-DB78-C45761B97292}"/>
              </a:ext>
            </a:extLst>
          </p:cNvPr>
          <p:cNvSpPr>
            <a:spLocks noGrp="1"/>
          </p:cNvSpPr>
          <p:nvPr>
            <p:ph idx="1"/>
          </p:nvPr>
        </p:nvSpPr>
        <p:spPr/>
        <p:txBody>
          <a:bodyPr>
            <a:normAutofit fontScale="77500" lnSpcReduction="20000"/>
          </a:bodyPr>
          <a:lstStyle/>
          <a:p>
            <a:pPr marL="0" indent="0">
              <a:buNone/>
            </a:pPr>
            <a:r>
              <a:rPr lang="fr-FR" b="1" dirty="0"/>
              <a:t>Robert C. Martin, </a:t>
            </a:r>
            <a:r>
              <a:rPr lang="fr-FR" b="1" i="1" dirty="0"/>
              <a:t>The Cycles of TDD</a:t>
            </a:r>
            <a:r>
              <a:rPr lang="fr-FR" b="1" dirty="0"/>
              <a:t>, 2008 (traduction </a:t>
            </a:r>
            <a:r>
              <a:rPr lang="fr-FR" b="1" dirty="0" err="1"/>
              <a:t>Wikipedia</a:t>
            </a:r>
            <a:r>
              <a:rPr lang="fr-FR" b="1" dirty="0"/>
              <a:t>)</a:t>
            </a:r>
          </a:p>
          <a:p>
            <a:pPr>
              <a:buFont typeface="Arial" panose="020B0604020202020204" pitchFamily="34" charset="0"/>
              <a:buChar char="•"/>
            </a:pPr>
            <a:r>
              <a:rPr lang="fr-FR" dirty="0"/>
              <a:t>TDD permet d'éviter des modifications de code sans lien avec le but recherché, car on se focalise à chaque cycle sur la satisfaction d'un besoin précis, en conservant le cap du problème d'ensemble à résoudre.</a:t>
            </a:r>
          </a:p>
          <a:p>
            <a:pPr>
              <a:buFont typeface="Arial" panose="020B0604020202020204" pitchFamily="34" charset="0"/>
              <a:buChar char="•"/>
            </a:pPr>
            <a:r>
              <a:rPr lang="fr-FR" dirty="0"/>
              <a:t>TDD permet d'éviter les accidents de parcours, où des tests échouent sans qu'on puisse identifier le changement responsable, ce qui aurait pour effet d'allonger la durée d'un cycle de développement.</a:t>
            </a:r>
          </a:p>
          <a:p>
            <a:pPr>
              <a:buFont typeface="Arial" panose="020B0604020202020204" pitchFamily="34" charset="0"/>
              <a:buChar char="•"/>
            </a:pPr>
            <a:r>
              <a:rPr lang="fr-FR" dirty="0"/>
              <a:t>TDD permet de maîtriser le coût des évolutions logicielles au fil du temps, grâce à une conception du code perméable au changement.</a:t>
            </a:r>
          </a:p>
          <a:p>
            <a:pPr>
              <a:buFont typeface="Arial" panose="020B0604020202020204" pitchFamily="34" charset="0"/>
              <a:buChar char="•"/>
            </a:pPr>
            <a:r>
              <a:rPr lang="fr-FR" dirty="0"/>
              <a:t>TDD permet de s'approprier plus facilement n'importe quelle partie du code en vue de le faire évoluer, car chaque test ajouté dans la construction du logiciel explique et documente le comportement du logiciel en distillant l'intention des auteurs.</a:t>
            </a:r>
          </a:p>
          <a:p>
            <a:pPr>
              <a:buFont typeface="Arial" panose="020B0604020202020204" pitchFamily="34" charset="0"/>
              <a:buChar char="•"/>
            </a:pPr>
            <a:r>
              <a:rPr lang="fr-FR" dirty="0"/>
              <a:t>TDD permet de livrer une nouvelle version d’un logiciel avec un haut niveau de confiance dans la qualité des livrables, confiance justifiée par la couverture et la pertinence des tests à sa construction.</a:t>
            </a:r>
          </a:p>
        </p:txBody>
      </p:sp>
    </p:spTree>
    <p:extLst>
      <p:ext uri="{BB962C8B-B14F-4D97-AF65-F5344CB8AC3E}">
        <p14:creationId xmlns:p14="http://schemas.microsoft.com/office/powerpoint/2010/main" val="612282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D129B-5386-69C8-B5B1-02F6B35A7402}"/>
              </a:ext>
            </a:extLst>
          </p:cNvPr>
          <p:cNvSpPr>
            <a:spLocks noGrp="1"/>
          </p:cNvSpPr>
          <p:nvPr>
            <p:ph type="title"/>
          </p:nvPr>
        </p:nvSpPr>
        <p:spPr/>
        <p:txBody>
          <a:bodyPr/>
          <a:lstStyle/>
          <a:p>
            <a:r>
              <a:rPr lang="en-US" dirty="0"/>
              <a:t>Type de tests : “white box” et “black box”</a:t>
            </a:r>
            <a:endParaRPr lang="fr-FR" dirty="0"/>
          </a:p>
        </p:txBody>
      </p:sp>
      <p:sp>
        <p:nvSpPr>
          <p:cNvPr id="3" name="Content Placeholder 2">
            <a:extLst>
              <a:ext uri="{FF2B5EF4-FFF2-40B4-BE49-F238E27FC236}">
                <a16:creationId xmlns:a16="http://schemas.microsoft.com/office/drawing/2014/main" id="{BB715A15-7BA4-4E3E-5ECF-8E11D38D669A}"/>
              </a:ext>
            </a:extLst>
          </p:cNvPr>
          <p:cNvSpPr>
            <a:spLocks noGrp="1"/>
          </p:cNvSpPr>
          <p:nvPr>
            <p:ph idx="1"/>
          </p:nvPr>
        </p:nvSpPr>
        <p:spPr/>
        <p:txBody>
          <a:bodyPr/>
          <a:lstStyle/>
          <a:p>
            <a:r>
              <a:rPr lang="en-US" dirty="0"/>
              <a:t>Test “white box” </a:t>
            </a:r>
            <a:r>
              <a:rPr lang="en-US" dirty="0" err="1"/>
              <a:t>si</a:t>
            </a:r>
            <a:r>
              <a:rPr lang="en-US" dirty="0"/>
              <a:t> on </a:t>
            </a:r>
            <a:r>
              <a:rPr lang="en-US" dirty="0" err="1"/>
              <a:t>connait</a:t>
            </a:r>
            <a:r>
              <a:rPr lang="en-US" dirty="0"/>
              <a:t> le </a:t>
            </a:r>
            <a:r>
              <a:rPr lang="en-US" dirty="0" err="1"/>
              <a:t>fonctionnement</a:t>
            </a:r>
            <a:r>
              <a:rPr lang="en-US" dirty="0"/>
              <a:t> interne du </a:t>
            </a:r>
            <a:r>
              <a:rPr lang="en-US" dirty="0" err="1"/>
              <a:t>programme</a:t>
            </a:r>
            <a:endParaRPr lang="en-US" dirty="0"/>
          </a:p>
          <a:p>
            <a:r>
              <a:rPr lang="en-US" dirty="0"/>
              <a:t>Test “black box” </a:t>
            </a:r>
            <a:r>
              <a:rPr lang="en-US" dirty="0" err="1"/>
              <a:t>si</a:t>
            </a:r>
            <a:r>
              <a:rPr lang="en-US" dirty="0"/>
              <a:t> on </a:t>
            </a:r>
            <a:r>
              <a:rPr lang="en-US" dirty="0" err="1"/>
              <a:t>connait</a:t>
            </a:r>
            <a:r>
              <a:rPr lang="en-US" dirty="0"/>
              <a:t> </a:t>
            </a:r>
            <a:r>
              <a:rPr lang="en-US" dirty="0" err="1"/>
              <a:t>ce</a:t>
            </a:r>
            <a:r>
              <a:rPr lang="en-US" dirty="0"/>
              <a:t> que doit </a:t>
            </a:r>
            <a:r>
              <a:rPr lang="en-US" dirty="0" err="1"/>
              <a:t>retourner</a:t>
            </a:r>
            <a:r>
              <a:rPr lang="en-US" dirty="0"/>
              <a:t> un </a:t>
            </a:r>
            <a:r>
              <a:rPr lang="en-US" dirty="0" err="1"/>
              <a:t>programme</a:t>
            </a:r>
            <a:r>
              <a:rPr lang="en-US" dirty="0"/>
              <a:t> </a:t>
            </a:r>
            <a:r>
              <a:rPr lang="en-US" dirty="0" err="1"/>
              <a:t>mais</a:t>
            </a:r>
            <a:r>
              <a:rPr lang="en-US" dirty="0"/>
              <a:t> </a:t>
            </a:r>
            <a:r>
              <a:rPr lang="en-US" dirty="0" err="1"/>
              <a:t>qu’on</a:t>
            </a:r>
            <a:r>
              <a:rPr lang="en-US" dirty="0"/>
              <a:t> ne </a:t>
            </a:r>
            <a:r>
              <a:rPr lang="en-US" dirty="0" err="1"/>
              <a:t>sait</a:t>
            </a:r>
            <a:r>
              <a:rPr lang="en-US" dirty="0"/>
              <a:t> pas comment </a:t>
            </a:r>
            <a:r>
              <a:rPr lang="en-US" dirty="0" err="1"/>
              <a:t>c’est</a:t>
            </a:r>
            <a:r>
              <a:rPr lang="en-US" dirty="0"/>
              <a:t> </a:t>
            </a:r>
            <a:r>
              <a:rPr lang="en-US" dirty="0" err="1"/>
              <a:t>implémenté</a:t>
            </a:r>
            <a:r>
              <a:rPr lang="en-US" dirty="0"/>
              <a:t>.</a:t>
            </a:r>
            <a:endParaRPr lang="fr-FR" dirty="0"/>
          </a:p>
        </p:txBody>
      </p:sp>
    </p:spTree>
    <p:extLst>
      <p:ext uri="{BB962C8B-B14F-4D97-AF65-F5344CB8AC3E}">
        <p14:creationId xmlns:p14="http://schemas.microsoft.com/office/powerpoint/2010/main" val="116724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23FC954-4C1C-8EB2-7823-CBD8706CECC0}"/>
              </a:ext>
            </a:extLst>
          </p:cNvPr>
          <p:cNvSpPr>
            <a:spLocks noGrp="1"/>
          </p:cNvSpPr>
          <p:nvPr>
            <p:ph type="title"/>
          </p:nvPr>
        </p:nvSpPr>
        <p:spPr/>
        <p:txBody>
          <a:bodyPr/>
          <a:lstStyle/>
          <a:p>
            <a:r>
              <a:rPr lang="en-US" dirty="0"/>
              <a:t>JUnit avec Eclipse</a:t>
            </a:r>
            <a:endParaRPr lang="fr-FR" dirty="0"/>
          </a:p>
        </p:txBody>
      </p:sp>
      <p:sp>
        <p:nvSpPr>
          <p:cNvPr id="8" name="Content Placeholder 7">
            <a:extLst>
              <a:ext uri="{FF2B5EF4-FFF2-40B4-BE49-F238E27FC236}">
                <a16:creationId xmlns:a16="http://schemas.microsoft.com/office/drawing/2014/main" id="{819FFE54-527D-284E-A407-8D1282968A5D}"/>
              </a:ext>
            </a:extLst>
          </p:cNvPr>
          <p:cNvSpPr>
            <a:spLocks noGrp="1"/>
          </p:cNvSpPr>
          <p:nvPr>
            <p:ph idx="1"/>
          </p:nvPr>
        </p:nvSpPr>
        <p:spPr/>
        <p:txBody>
          <a:bodyPr>
            <a:normAutofit/>
          </a:bodyPr>
          <a:lstStyle/>
          <a:p>
            <a:pPr marL="0" indent="0">
              <a:buNone/>
            </a:pPr>
            <a:r>
              <a:rPr lang="en-US" dirty="0"/>
              <a:t>Junit </a:t>
            </a:r>
            <a:r>
              <a:rPr lang="en-US" dirty="0" err="1"/>
              <a:t>est</a:t>
            </a:r>
            <a:r>
              <a:rPr lang="en-US" dirty="0"/>
              <a:t> un framework open source, </a:t>
            </a:r>
            <a:r>
              <a:rPr lang="en-US" dirty="0" err="1"/>
              <a:t>utilisé</a:t>
            </a:r>
            <a:r>
              <a:rPr lang="en-US" dirty="0"/>
              <a:t> pour </a:t>
            </a:r>
            <a:r>
              <a:rPr lang="en-US" dirty="0" err="1"/>
              <a:t>écrire</a:t>
            </a:r>
            <a:r>
              <a:rPr lang="en-US" dirty="0"/>
              <a:t> et </a:t>
            </a:r>
            <a:r>
              <a:rPr lang="en-US" dirty="0" err="1"/>
              <a:t>exécuter</a:t>
            </a:r>
            <a:r>
              <a:rPr lang="en-US" dirty="0"/>
              <a:t> des tests.</a:t>
            </a:r>
          </a:p>
          <a:p>
            <a:pPr marL="0" indent="0">
              <a:buNone/>
            </a:pPr>
            <a:r>
              <a:rPr lang="en-US" dirty="0"/>
              <a:t>Il propose :</a:t>
            </a:r>
          </a:p>
          <a:p>
            <a:pPr>
              <a:buFont typeface="Arial" panose="020B0604020202020204" pitchFamily="34" charset="0"/>
              <a:buChar char="•"/>
            </a:pPr>
            <a:r>
              <a:rPr lang="en-US" dirty="0"/>
              <a:t>des annotations (@Test) pour identifier les </a:t>
            </a:r>
            <a:r>
              <a:rPr lang="en-US" dirty="0" err="1"/>
              <a:t>méthodes</a:t>
            </a:r>
            <a:r>
              <a:rPr lang="en-US" dirty="0"/>
              <a:t> à tester</a:t>
            </a:r>
          </a:p>
          <a:p>
            <a:pPr>
              <a:buFont typeface="Arial" panose="020B0604020202020204" pitchFamily="34" charset="0"/>
              <a:buChar char="•"/>
            </a:pPr>
            <a:r>
              <a:rPr lang="en-US" dirty="0"/>
              <a:t>des </a:t>
            </a:r>
            <a:r>
              <a:rPr lang="en-US" i="1" dirty="0"/>
              <a:t>assertions</a:t>
            </a:r>
            <a:r>
              <a:rPr lang="en-US" dirty="0"/>
              <a:t> pour tester les </a:t>
            </a:r>
            <a:r>
              <a:rPr lang="en-US" dirty="0" err="1"/>
              <a:t>résultats</a:t>
            </a:r>
            <a:r>
              <a:rPr lang="en-US" dirty="0"/>
              <a:t> </a:t>
            </a:r>
            <a:r>
              <a:rPr lang="en-US" dirty="0" err="1"/>
              <a:t>attendus</a:t>
            </a:r>
            <a:endParaRPr lang="en-US" dirty="0"/>
          </a:p>
          <a:p>
            <a:pPr>
              <a:buFont typeface="Arial" panose="020B0604020202020204" pitchFamily="34" charset="0"/>
              <a:buChar char="•"/>
            </a:pPr>
            <a:r>
              <a:rPr lang="en-US" dirty="0"/>
              <a:t>des </a:t>
            </a:r>
            <a:r>
              <a:rPr lang="en-US" i="1" dirty="0"/>
              <a:t>test runners </a:t>
            </a:r>
            <a:r>
              <a:rPr lang="en-US" dirty="0"/>
              <a:t>pour lancer les tests</a:t>
            </a:r>
          </a:p>
          <a:p>
            <a:pPr>
              <a:buFont typeface="Arial" panose="020B0604020202020204" pitchFamily="34" charset="0"/>
              <a:buChar char="•"/>
            </a:pPr>
            <a:r>
              <a:rPr lang="en-US" dirty="0" err="1"/>
              <a:t>peut</a:t>
            </a:r>
            <a:r>
              <a:rPr lang="en-US" dirty="0"/>
              <a:t> </a:t>
            </a:r>
            <a:r>
              <a:rPr lang="en-US" dirty="0" err="1"/>
              <a:t>être</a:t>
            </a:r>
            <a:r>
              <a:rPr lang="en-US" dirty="0"/>
              <a:t> </a:t>
            </a:r>
            <a:r>
              <a:rPr lang="en-US" dirty="0" err="1"/>
              <a:t>structuré</a:t>
            </a:r>
            <a:r>
              <a:rPr lang="en-US" dirty="0"/>
              <a:t> de manière </a:t>
            </a:r>
            <a:r>
              <a:rPr lang="en-US" dirty="0" err="1"/>
              <a:t>hiérarchique</a:t>
            </a:r>
            <a:endParaRPr lang="en-US" dirty="0"/>
          </a:p>
          <a:p>
            <a:pPr marL="0" indent="0">
              <a:buNone/>
            </a:pPr>
            <a:r>
              <a:rPr lang="en-US" dirty="0"/>
              <a:t>Les </a:t>
            </a:r>
            <a:r>
              <a:rPr lang="en-US" dirty="0" err="1"/>
              <a:t>résultats</a:t>
            </a:r>
            <a:r>
              <a:rPr lang="en-US" dirty="0"/>
              <a:t> </a:t>
            </a:r>
            <a:r>
              <a:rPr lang="en-US" dirty="0" err="1"/>
              <a:t>sont</a:t>
            </a:r>
            <a:r>
              <a:rPr lang="en-US" dirty="0"/>
              <a:t> </a:t>
            </a:r>
            <a:r>
              <a:rPr lang="en-US" dirty="0" err="1"/>
              <a:t>retournés</a:t>
            </a:r>
            <a:r>
              <a:rPr lang="en-US" dirty="0"/>
              <a:t> de manière simple et </a:t>
            </a:r>
            <a:r>
              <a:rPr lang="en-US" dirty="0" err="1"/>
              <a:t>synthétique</a:t>
            </a:r>
            <a:r>
              <a:rPr lang="en-US" dirty="0"/>
              <a:t>.</a:t>
            </a:r>
          </a:p>
        </p:txBody>
      </p:sp>
    </p:spTree>
    <p:extLst>
      <p:ext uri="{BB962C8B-B14F-4D97-AF65-F5344CB8AC3E}">
        <p14:creationId xmlns:p14="http://schemas.microsoft.com/office/powerpoint/2010/main" val="426917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2FE8-0956-D2FA-DF53-EBEDCC387442}"/>
              </a:ext>
            </a:extLst>
          </p:cNvPr>
          <p:cNvSpPr>
            <a:spLocks noGrp="1"/>
          </p:cNvSpPr>
          <p:nvPr>
            <p:ph type="title"/>
          </p:nvPr>
        </p:nvSpPr>
        <p:spPr/>
        <p:txBody>
          <a:bodyPr/>
          <a:lstStyle/>
          <a:p>
            <a:r>
              <a:rPr lang="en-US" dirty="0"/>
              <a:t>Cas de test</a:t>
            </a:r>
            <a:endParaRPr lang="fr-FR" dirty="0"/>
          </a:p>
        </p:txBody>
      </p:sp>
      <p:sp>
        <p:nvSpPr>
          <p:cNvPr id="3" name="Content Placeholder 2">
            <a:extLst>
              <a:ext uri="{FF2B5EF4-FFF2-40B4-BE49-F238E27FC236}">
                <a16:creationId xmlns:a16="http://schemas.microsoft.com/office/drawing/2014/main" id="{6E5B75FA-0CAF-37FF-F576-9F034A77B768}"/>
              </a:ext>
            </a:extLst>
          </p:cNvPr>
          <p:cNvSpPr>
            <a:spLocks noGrp="1"/>
          </p:cNvSpPr>
          <p:nvPr>
            <p:ph idx="1"/>
          </p:nvPr>
        </p:nvSpPr>
        <p:spPr/>
        <p:txBody>
          <a:bodyPr/>
          <a:lstStyle/>
          <a:p>
            <a:r>
              <a:rPr lang="en-US" dirty="0"/>
              <a:t>Une entrée </a:t>
            </a:r>
            <a:r>
              <a:rPr lang="en-US" dirty="0" err="1"/>
              <a:t>connue</a:t>
            </a:r>
            <a:endParaRPr lang="en-US" dirty="0"/>
          </a:p>
          <a:p>
            <a:r>
              <a:rPr lang="en-US" dirty="0"/>
              <a:t>Une sortie </a:t>
            </a:r>
            <a:r>
              <a:rPr lang="en-US" dirty="0" err="1"/>
              <a:t>attendue</a:t>
            </a:r>
            <a:endParaRPr lang="en-US" dirty="0"/>
          </a:p>
          <a:p>
            <a:r>
              <a:rPr lang="en-US" dirty="0"/>
              <a:t>Bien </a:t>
            </a:r>
            <a:r>
              <a:rPr lang="en-US" dirty="0" err="1"/>
              <a:t>réfléchir</a:t>
            </a:r>
            <a:r>
              <a:rPr lang="en-US" dirty="0"/>
              <a:t> au </a:t>
            </a:r>
            <a:r>
              <a:rPr lang="en-US" dirty="0" err="1"/>
              <a:t>nombre</a:t>
            </a:r>
            <a:r>
              <a:rPr lang="en-US" dirty="0"/>
              <a:t> de tests à </a:t>
            </a:r>
            <a:r>
              <a:rPr lang="en-US" dirty="0" err="1"/>
              <a:t>exécuter</a:t>
            </a:r>
            <a:r>
              <a:rPr lang="en-US" dirty="0"/>
              <a:t> pour </a:t>
            </a:r>
            <a:r>
              <a:rPr lang="en-US" dirty="0" err="1"/>
              <a:t>chaque</a:t>
            </a:r>
            <a:r>
              <a:rPr lang="en-US" dirty="0"/>
              <a:t> </a:t>
            </a:r>
            <a:r>
              <a:rPr lang="en-US" dirty="0" err="1"/>
              <a:t>fonctionnalité</a:t>
            </a:r>
            <a:r>
              <a:rPr lang="en-US" dirty="0"/>
              <a:t> (au </a:t>
            </a:r>
            <a:r>
              <a:rPr lang="en-US" dirty="0" err="1"/>
              <a:t>moins</a:t>
            </a:r>
            <a:r>
              <a:rPr lang="en-US" dirty="0"/>
              <a:t> 2 : un test </a:t>
            </a:r>
            <a:r>
              <a:rPr lang="en-US" dirty="0" err="1"/>
              <a:t>positif</a:t>
            </a:r>
            <a:r>
              <a:rPr lang="en-US" dirty="0"/>
              <a:t> et un test </a:t>
            </a:r>
            <a:r>
              <a:rPr lang="en-US" dirty="0" err="1"/>
              <a:t>négatif</a:t>
            </a:r>
            <a:r>
              <a:rPr lang="en-US" dirty="0"/>
              <a:t>)</a:t>
            </a:r>
            <a:endParaRPr lang="fr-FR" dirty="0"/>
          </a:p>
        </p:txBody>
      </p:sp>
    </p:spTree>
    <p:extLst>
      <p:ext uri="{BB962C8B-B14F-4D97-AF65-F5344CB8AC3E}">
        <p14:creationId xmlns:p14="http://schemas.microsoft.com/office/powerpoint/2010/main" val="432224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2880E-71ED-A2BD-5349-01E6FD6040B2}"/>
              </a:ext>
            </a:extLst>
          </p:cNvPr>
          <p:cNvSpPr>
            <a:spLocks noGrp="1"/>
          </p:cNvSpPr>
          <p:nvPr>
            <p:ph type="title"/>
          </p:nvPr>
        </p:nvSpPr>
        <p:spPr/>
        <p:txBody>
          <a:bodyPr/>
          <a:lstStyle/>
          <a:p>
            <a:r>
              <a:rPr lang="en-US" dirty="0"/>
              <a:t>Le HelloWorld du JUnit</a:t>
            </a:r>
            <a:endParaRPr lang="fr-FR" dirty="0"/>
          </a:p>
        </p:txBody>
      </p:sp>
      <p:sp>
        <p:nvSpPr>
          <p:cNvPr id="3" name="Content Placeholder 2">
            <a:extLst>
              <a:ext uri="{FF2B5EF4-FFF2-40B4-BE49-F238E27FC236}">
                <a16:creationId xmlns:a16="http://schemas.microsoft.com/office/drawing/2014/main" id="{ED3689E6-14FF-B824-936F-6ED701F40255}"/>
              </a:ext>
            </a:extLst>
          </p:cNvPr>
          <p:cNvSpPr>
            <a:spLocks noGrp="1"/>
          </p:cNvSpPr>
          <p:nvPr>
            <p:ph idx="1"/>
          </p:nvPr>
        </p:nvSpPr>
        <p:spPr/>
        <p:txBody>
          <a:bodyPr>
            <a:normAutofit/>
          </a:bodyPr>
          <a:lstStyle/>
          <a:p>
            <a:pPr marL="0" indent="0" algn="l">
              <a:buNone/>
            </a:pPr>
            <a:r>
              <a:rPr lang="fr-FR" sz="1800" b="1" dirty="0">
                <a:solidFill>
                  <a:srgbClr val="7F0055"/>
                </a:solidFill>
                <a:latin typeface="Consolas" panose="020B0609020204030204" pitchFamily="49" charset="0"/>
              </a:rPr>
              <a:t>package</a:t>
            </a:r>
            <a:r>
              <a:rPr lang="fr-FR" sz="1800" b="1" dirty="0">
                <a:solidFill>
                  <a:srgbClr val="000000"/>
                </a:solidFill>
                <a:latin typeface="Consolas" panose="020B0609020204030204" pitchFamily="49" charset="0"/>
              </a:rPr>
              <a:t> cm;</a:t>
            </a:r>
          </a:p>
          <a:p>
            <a:pPr marL="0" indent="0" algn="l">
              <a:buNone/>
            </a:pPr>
            <a:r>
              <a:rPr lang="fr-FR" sz="1800" b="1" dirty="0">
                <a:solidFill>
                  <a:srgbClr val="7F0055"/>
                </a:solidFill>
                <a:latin typeface="Consolas" panose="020B0609020204030204" pitchFamily="49" charset="0"/>
              </a:rPr>
              <a:t>import</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org.junit.Test</a:t>
            </a:r>
            <a:r>
              <a:rPr lang="fr-FR" sz="1800" b="1" dirty="0">
                <a:solidFill>
                  <a:srgbClr val="000000"/>
                </a:solidFill>
                <a:latin typeface="Consolas" panose="020B0609020204030204" pitchFamily="49" charset="0"/>
              </a:rPr>
              <a:t>;</a:t>
            </a:r>
          </a:p>
          <a:p>
            <a:pPr marL="0" indent="0" algn="l">
              <a:buNone/>
            </a:pPr>
            <a:r>
              <a:rPr lang="fr-FR" sz="1800" b="1" dirty="0">
                <a:solidFill>
                  <a:srgbClr val="7F0055"/>
                </a:solidFill>
                <a:latin typeface="Consolas" panose="020B0609020204030204" pitchFamily="49" charset="0"/>
              </a:rPr>
              <a:t>import</a:t>
            </a:r>
            <a:r>
              <a:rPr lang="fr-FR" sz="1800" b="1" dirty="0">
                <a:solidFill>
                  <a:srgbClr val="000000"/>
                </a:solidFill>
                <a:latin typeface="Consolas" panose="020B0609020204030204" pitchFamily="49" charset="0"/>
              </a:rPr>
              <a:t> </a:t>
            </a:r>
            <a:r>
              <a:rPr lang="fr-FR" sz="1800" b="1" dirty="0" err="1">
                <a:solidFill>
                  <a:srgbClr val="7F0055"/>
                </a:solidFill>
                <a:latin typeface="Consolas" panose="020B0609020204030204" pitchFamily="49" charset="0"/>
              </a:rPr>
              <a:t>static</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org.junit.Assert.</a:t>
            </a:r>
            <a:r>
              <a:rPr lang="fr-FR" sz="1800" b="1" i="1" dirty="0" err="1">
                <a:solidFill>
                  <a:srgbClr val="000000"/>
                </a:solidFill>
                <a:latin typeface="Consolas" panose="020B0609020204030204" pitchFamily="49" charset="0"/>
              </a:rPr>
              <a:t>assertEquals</a:t>
            </a:r>
            <a:r>
              <a:rPr lang="fr-FR" sz="1800" b="1" i="1" dirty="0">
                <a:solidFill>
                  <a:srgbClr val="000000"/>
                </a:solidFill>
                <a:latin typeface="Consolas" panose="020B0609020204030204" pitchFamily="49" charset="0"/>
              </a:rPr>
              <a:t>;</a:t>
            </a:r>
          </a:p>
          <a:p>
            <a:pPr algn="l"/>
            <a:endParaRPr lang="fr-FR" sz="1800" dirty="0">
              <a:latin typeface="Consolas" panose="020B0609020204030204" pitchFamily="49" charset="0"/>
            </a:endParaRPr>
          </a:p>
          <a:p>
            <a:pPr marL="0" indent="0" algn="l">
              <a:buNone/>
            </a:pPr>
            <a:r>
              <a:rPr lang="fr-FR" sz="1800" b="1" dirty="0">
                <a:solidFill>
                  <a:srgbClr val="7F0055"/>
                </a:solidFill>
                <a:latin typeface="Consolas" panose="020B0609020204030204" pitchFamily="49" charset="0"/>
              </a:rPr>
              <a:t>public</a:t>
            </a:r>
            <a:r>
              <a:rPr lang="fr-FR" sz="1800" b="1" dirty="0">
                <a:solidFill>
                  <a:srgbClr val="000000"/>
                </a:solidFill>
                <a:latin typeface="Consolas" panose="020B0609020204030204" pitchFamily="49" charset="0"/>
              </a:rPr>
              <a:t> </a:t>
            </a:r>
            <a:r>
              <a:rPr lang="fr-FR" sz="1800" b="1" dirty="0">
                <a:solidFill>
                  <a:srgbClr val="7F0055"/>
                </a:solidFill>
                <a:latin typeface="Consolas" panose="020B0609020204030204" pitchFamily="49" charset="0"/>
              </a:rPr>
              <a:t>class</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HelloJUnit</a:t>
            </a:r>
            <a:r>
              <a:rPr lang="fr-FR" sz="1800" b="1" dirty="0">
                <a:solidFill>
                  <a:srgbClr val="000000"/>
                </a:solidFill>
                <a:latin typeface="Consolas" panose="020B0609020204030204" pitchFamily="49" charset="0"/>
              </a:rPr>
              <a:t> {</a:t>
            </a:r>
          </a:p>
          <a:p>
            <a:pPr marL="0" indent="0" algn="l">
              <a:buNone/>
            </a:pPr>
            <a:r>
              <a:rPr lang="fr-FR" sz="1800" dirty="0">
                <a:solidFill>
                  <a:srgbClr val="000000"/>
                </a:solidFill>
                <a:latin typeface="Consolas" panose="020B0609020204030204" pitchFamily="49" charset="0"/>
              </a:rPr>
              <a:t>   </a:t>
            </a:r>
            <a:r>
              <a:rPr lang="fr-FR" sz="1800" dirty="0">
                <a:solidFill>
                  <a:srgbClr val="646464"/>
                </a:solidFill>
                <a:latin typeface="Consolas" panose="020B0609020204030204" pitchFamily="49" charset="0"/>
              </a:rPr>
              <a:t>@Test</a:t>
            </a:r>
          </a:p>
          <a:p>
            <a:pPr marL="0" indent="0" algn="l">
              <a:buNone/>
            </a:pPr>
            <a:r>
              <a:rPr lang="fr-FR" sz="1800" dirty="0">
                <a:solidFill>
                  <a:srgbClr val="000000"/>
                </a:solidFill>
                <a:latin typeface="Consolas" panose="020B0609020204030204" pitchFamily="49" charset="0"/>
              </a:rPr>
              <a:t>   </a:t>
            </a:r>
            <a:r>
              <a:rPr lang="fr-FR" sz="1800" b="1" dirty="0">
                <a:solidFill>
                  <a:srgbClr val="7F0055"/>
                </a:solidFill>
                <a:latin typeface="Consolas" panose="020B0609020204030204" pitchFamily="49" charset="0"/>
              </a:rPr>
              <a:t>public</a:t>
            </a:r>
            <a:r>
              <a:rPr lang="fr-FR" sz="1800" b="1" dirty="0">
                <a:solidFill>
                  <a:srgbClr val="000000"/>
                </a:solidFill>
                <a:latin typeface="Consolas" panose="020B0609020204030204" pitchFamily="49" charset="0"/>
              </a:rPr>
              <a:t> </a:t>
            </a:r>
            <a:r>
              <a:rPr lang="fr-FR" sz="1800" b="1" dirty="0" err="1">
                <a:solidFill>
                  <a:srgbClr val="7F0055"/>
                </a:solidFill>
                <a:latin typeface="Consolas" panose="020B0609020204030204" pitchFamily="49" charset="0"/>
              </a:rPr>
              <a:t>void</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testAdd</a:t>
            </a:r>
            <a:r>
              <a:rPr lang="fr-FR" sz="1800" b="1" dirty="0">
                <a:solidFill>
                  <a:srgbClr val="000000"/>
                </a:solidFill>
                <a:latin typeface="Consolas" panose="020B0609020204030204" pitchFamily="49" charset="0"/>
              </a:rPr>
              <a:t>() {</a:t>
            </a:r>
          </a:p>
          <a:p>
            <a:pPr marL="0" indent="0" algn="l">
              <a:buNone/>
            </a:pPr>
            <a:r>
              <a:rPr lang="en-US" sz="1800" dirty="0">
                <a:solidFill>
                  <a:srgbClr val="000000"/>
                </a:solidFill>
                <a:latin typeface="Consolas" panose="020B0609020204030204" pitchFamily="49" charset="0"/>
              </a:rPr>
              <a:t>      String </a:t>
            </a:r>
            <a:r>
              <a:rPr lang="en-US" sz="1800" dirty="0">
                <a:solidFill>
                  <a:srgbClr val="6A3E3E"/>
                </a:solidFill>
                <a:latin typeface="Consolas" panose="020B0609020204030204" pitchFamily="49" charset="0"/>
              </a:rPr>
              <a:t>str</a:t>
            </a:r>
            <a:r>
              <a:rPr lang="en-US" sz="1800" dirty="0">
                <a:solidFill>
                  <a:srgbClr val="000000"/>
                </a:solidFill>
                <a:latin typeface="Consolas" panose="020B0609020204030204" pitchFamily="49" charset="0"/>
              </a:rPr>
              <a:t> = </a:t>
            </a:r>
            <a:r>
              <a:rPr lang="en-US" sz="1800" dirty="0">
                <a:solidFill>
                  <a:srgbClr val="2A00FF"/>
                </a:solidFill>
                <a:latin typeface="Consolas" panose="020B0609020204030204" pitchFamily="49" charset="0"/>
              </a:rPr>
              <a:t>"Junit is working fine"</a:t>
            </a:r>
            <a:r>
              <a:rPr lang="en-US" sz="1800" dirty="0">
                <a:solidFill>
                  <a:srgbClr val="000000"/>
                </a:solidFill>
                <a:latin typeface="Consolas" panose="020B0609020204030204" pitchFamily="49" charset="0"/>
              </a:rPr>
              <a:t>;</a:t>
            </a:r>
          </a:p>
          <a:p>
            <a:pPr marL="0" indent="0" algn="l">
              <a:buNone/>
            </a:pPr>
            <a:r>
              <a:rPr lang="en-US" sz="1800" dirty="0">
                <a:solidFill>
                  <a:srgbClr val="000000"/>
                </a:solidFill>
                <a:latin typeface="Consolas" panose="020B0609020204030204" pitchFamily="49" charset="0"/>
              </a:rPr>
              <a:t>      </a:t>
            </a:r>
            <a:r>
              <a:rPr lang="en-US" sz="1800" i="1" dirty="0" err="1">
                <a:solidFill>
                  <a:srgbClr val="000000"/>
                </a:solidFill>
                <a:latin typeface="Consolas" panose="020B0609020204030204" pitchFamily="49" charset="0"/>
              </a:rPr>
              <a:t>assertEquals</a:t>
            </a:r>
            <a:r>
              <a:rPr lang="en-US" sz="1800" i="1" dirty="0">
                <a:solidFill>
                  <a:srgbClr val="000000"/>
                </a:solidFill>
                <a:latin typeface="Consolas" panose="020B0609020204030204" pitchFamily="49" charset="0"/>
              </a:rPr>
              <a:t>(</a:t>
            </a:r>
            <a:r>
              <a:rPr lang="en-US" sz="1800" i="1" dirty="0">
                <a:solidFill>
                  <a:srgbClr val="2A00FF"/>
                </a:solidFill>
                <a:latin typeface="Consolas" panose="020B0609020204030204" pitchFamily="49" charset="0"/>
              </a:rPr>
              <a:t>"Junit is working </a:t>
            </a:r>
            <a:r>
              <a:rPr lang="en-US" sz="1800" i="1" dirty="0" err="1">
                <a:solidFill>
                  <a:srgbClr val="2A00FF"/>
                </a:solidFill>
                <a:latin typeface="Consolas" panose="020B0609020204030204" pitchFamily="49" charset="0"/>
              </a:rPr>
              <a:t>fine"</a:t>
            </a:r>
            <a:r>
              <a:rPr lang="en-US" sz="1800" i="1" dirty="0" err="1">
                <a:solidFill>
                  <a:srgbClr val="000000"/>
                </a:solidFill>
                <a:latin typeface="Consolas" panose="020B0609020204030204" pitchFamily="49" charset="0"/>
              </a:rPr>
              <a:t>,</a:t>
            </a:r>
            <a:r>
              <a:rPr lang="en-US" sz="1800" i="1" dirty="0" err="1">
                <a:solidFill>
                  <a:srgbClr val="6A3E3E"/>
                </a:solidFill>
                <a:latin typeface="Consolas" panose="020B0609020204030204" pitchFamily="49" charset="0"/>
              </a:rPr>
              <a:t>str</a:t>
            </a:r>
            <a:r>
              <a:rPr lang="en-US" sz="1800" i="1" dirty="0">
                <a:solidFill>
                  <a:srgbClr val="000000"/>
                </a:solidFill>
                <a:latin typeface="Consolas" panose="020B0609020204030204" pitchFamily="49" charset="0"/>
              </a:rPr>
              <a:t>);</a:t>
            </a:r>
          </a:p>
          <a:p>
            <a:pPr marL="0" indent="0" algn="l">
              <a:buNone/>
            </a:pPr>
            <a:r>
              <a:rPr lang="fr-FR" sz="1800" dirty="0">
                <a:solidFill>
                  <a:srgbClr val="000000"/>
                </a:solidFill>
                <a:latin typeface="Consolas" panose="020B0609020204030204" pitchFamily="49" charset="0"/>
              </a:rPr>
              <a:t>   }</a:t>
            </a:r>
          </a:p>
          <a:p>
            <a:pPr marL="0" indent="0" algn="l">
              <a:buNone/>
            </a:pPr>
            <a:r>
              <a:rPr lang="fr-FR" sz="1800" dirty="0">
                <a:solidFill>
                  <a:srgbClr val="000000"/>
                </a:solidFill>
                <a:latin typeface="Consolas" panose="020B0609020204030204" pitchFamily="49" charset="0"/>
              </a:rPr>
              <a:t>}</a:t>
            </a:r>
            <a:endParaRPr lang="fr-FR" dirty="0"/>
          </a:p>
        </p:txBody>
      </p:sp>
      <p:sp>
        <p:nvSpPr>
          <p:cNvPr id="4" name="TextBox 3">
            <a:extLst>
              <a:ext uri="{FF2B5EF4-FFF2-40B4-BE49-F238E27FC236}">
                <a16:creationId xmlns:a16="http://schemas.microsoft.com/office/drawing/2014/main" id="{1F6E0CFB-D939-07A1-F1AF-5DF971290F15}"/>
              </a:ext>
            </a:extLst>
          </p:cNvPr>
          <p:cNvSpPr txBox="1"/>
          <p:nvPr/>
        </p:nvSpPr>
        <p:spPr>
          <a:xfrm>
            <a:off x="5735782" y="6243782"/>
            <a:ext cx="4046364" cy="369332"/>
          </a:xfrm>
          <a:prstGeom prst="rect">
            <a:avLst/>
          </a:prstGeom>
          <a:noFill/>
        </p:spPr>
        <p:txBody>
          <a:bodyPr wrap="none" rtlCol="0">
            <a:spAutoFit/>
          </a:bodyPr>
          <a:lstStyle/>
          <a:p>
            <a:r>
              <a:rPr lang="en-US" dirty="0"/>
              <a:t>On </a:t>
            </a:r>
            <a:r>
              <a:rPr lang="en-US" dirty="0" err="1"/>
              <a:t>peut</a:t>
            </a:r>
            <a:r>
              <a:rPr lang="en-US" dirty="0"/>
              <a:t> </a:t>
            </a:r>
            <a:r>
              <a:rPr lang="en-US" dirty="0" err="1"/>
              <a:t>directement</a:t>
            </a:r>
            <a:r>
              <a:rPr lang="en-US" dirty="0"/>
              <a:t> tester avec Eclipse !</a:t>
            </a:r>
            <a:endParaRPr lang="fr-FR" dirty="0"/>
          </a:p>
        </p:txBody>
      </p:sp>
    </p:spTree>
    <p:extLst>
      <p:ext uri="{BB962C8B-B14F-4D97-AF65-F5344CB8AC3E}">
        <p14:creationId xmlns:p14="http://schemas.microsoft.com/office/powerpoint/2010/main" val="359085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4CD647-26C0-A1E7-7E27-4A3D823914AD}"/>
              </a:ext>
            </a:extLst>
          </p:cNvPr>
          <p:cNvSpPr/>
          <p:nvPr/>
        </p:nvSpPr>
        <p:spPr>
          <a:xfrm>
            <a:off x="1007706" y="3862873"/>
            <a:ext cx="7772400" cy="438539"/>
          </a:xfrm>
          <a:prstGeom prst="rect">
            <a:avLst/>
          </a:prstGeom>
          <a:solidFill>
            <a:schemeClr val="accent1">
              <a:alpha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DD21BEE2-F736-3418-2D1F-99FA2680C8CA}"/>
              </a:ext>
            </a:extLst>
          </p:cNvPr>
          <p:cNvSpPr>
            <a:spLocks noGrp="1"/>
          </p:cNvSpPr>
          <p:nvPr>
            <p:ph type="title"/>
          </p:nvPr>
        </p:nvSpPr>
        <p:spPr/>
        <p:txBody>
          <a:bodyPr/>
          <a:lstStyle/>
          <a:p>
            <a:r>
              <a:rPr lang="en-US" dirty="0"/>
              <a:t>JUnit : le Runner</a:t>
            </a:r>
            <a:endParaRPr lang="fr-FR" dirty="0"/>
          </a:p>
        </p:txBody>
      </p:sp>
      <p:sp>
        <p:nvSpPr>
          <p:cNvPr id="3" name="Content Placeholder 2">
            <a:extLst>
              <a:ext uri="{FF2B5EF4-FFF2-40B4-BE49-F238E27FC236}">
                <a16:creationId xmlns:a16="http://schemas.microsoft.com/office/drawing/2014/main" id="{F49D822E-1A04-F447-785F-048EF8345E49}"/>
              </a:ext>
            </a:extLst>
          </p:cNvPr>
          <p:cNvSpPr>
            <a:spLocks noGrp="1"/>
          </p:cNvSpPr>
          <p:nvPr>
            <p:ph idx="1"/>
          </p:nvPr>
        </p:nvSpPr>
        <p:spPr/>
        <p:txBody>
          <a:bodyPr>
            <a:normAutofit fontScale="92500" lnSpcReduction="20000"/>
          </a:bodyPr>
          <a:lstStyle/>
          <a:p>
            <a:pPr marL="0" indent="0" algn="l">
              <a:buNone/>
            </a:pPr>
            <a:r>
              <a:rPr lang="fr-FR" sz="1800" b="1" dirty="0">
                <a:solidFill>
                  <a:srgbClr val="7F0055"/>
                </a:solidFill>
                <a:latin typeface="Consolas" panose="020B0609020204030204" pitchFamily="49" charset="0"/>
              </a:rPr>
              <a:t>package</a:t>
            </a:r>
            <a:r>
              <a:rPr lang="fr-FR" sz="1800" b="1" dirty="0">
                <a:solidFill>
                  <a:srgbClr val="000000"/>
                </a:solidFill>
                <a:latin typeface="Consolas" panose="020B0609020204030204" pitchFamily="49" charset="0"/>
              </a:rPr>
              <a:t> cm;</a:t>
            </a:r>
          </a:p>
          <a:p>
            <a:pPr marL="0" indent="0" algn="l">
              <a:buNone/>
            </a:pPr>
            <a:r>
              <a:rPr lang="fr-FR" sz="1800" b="1" dirty="0">
                <a:solidFill>
                  <a:srgbClr val="7F0055"/>
                </a:solidFill>
                <a:latin typeface="Consolas" panose="020B0609020204030204" pitchFamily="49" charset="0"/>
              </a:rPr>
              <a:t>import</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org.junit.runner.JUnitCore</a:t>
            </a:r>
            <a:r>
              <a:rPr lang="fr-FR" sz="1800" b="1" dirty="0">
                <a:solidFill>
                  <a:srgbClr val="000000"/>
                </a:solidFill>
                <a:latin typeface="Consolas" panose="020B0609020204030204" pitchFamily="49" charset="0"/>
              </a:rPr>
              <a:t>;</a:t>
            </a:r>
          </a:p>
          <a:p>
            <a:pPr marL="0" indent="0" algn="l">
              <a:buNone/>
            </a:pPr>
            <a:r>
              <a:rPr lang="fr-FR" sz="1800" b="1" dirty="0">
                <a:solidFill>
                  <a:srgbClr val="7F0055"/>
                </a:solidFill>
                <a:latin typeface="Consolas" panose="020B0609020204030204" pitchFamily="49" charset="0"/>
              </a:rPr>
              <a:t>import</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org.junit.runner.Result</a:t>
            </a:r>
            <a:r>
              <a:rPr lang="fr-FR" sz="1800" b="1" dirty="0">
                <a:solidFill>
                  <a:srgbClr val="000000"/>
                </a:solidFill>
                <a:latin typeface="Consolas" panose="020B0609020204030204" pitchFamily="49" charset="0"/>
              </a:rPr>
              <a:t>;</a:t>
            </a:r>
          </a:p>
          <a:p>
            <a:pPr marL="0" indent="0" algn="l">
              <a:buNone/>
            </a:pPr>
            <a:r>
              <a:rPr lang="fr-FR" sz="1800" b="1" dirty="0">
                <a:solidFill>
                  <a:srgbClr val="7F0055"/>
                </a:solidFill>
                <a:latin typeface="Consolas" panose="020B0609020204030204" pitchFamily="49" charset="0"/>
              </a:rPr>
              <a:t>import</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org.junit.runner.notification.Failure</a:t>
            </a:r>
            <a:r>
              <a:rPr lang="fr-FR" sz="1800" b="1" dirty="0">
                <a:solidFill>
                  <a:srgbClr val="000000"/>
                </a:solidFill>
                <a:latin typeface="Consolas" panose="020B0609020204030204" pitchFamily="49" charset="0"/>
              </a:rPr>
              <a:t>;</a:t>
            </a:r>
          </a:p>
          <a:p>
            <a:pPr marL="0" indent="0" algn="l">
              <a:buNone/>
            </a:pPr>
            <a:endParaRPr lang="fr-FR" sz="1800" dirty="0">
              <a:latin typeface="Consolas" panose="020B0609020204030204" pitchFamily="49" charset="0"/>
            </a:endParaRPr>
          </a:p>
          <a:p>
            <a:pPr marL="0" indent="0" algn="l">
              <a:buNone/>
            </a:pPr>
            <a:r>
              <a:rPr lang="fr-FR" sz="1800" b="1" dirty="0">
                <a:solidFill>
                  <a:srgbClr val="7F0055"/>
                </a:solidFill>
                <a:latin typeface="Consolas" panose="020B0609020204030204" pitchFamily="49" charset="0"/>
              </a:rPr>
              <a:t>public</a:t>
            </a:r>
            <a:r>
              <a:rPr lang="fr-FR" sz="1800" b="1" dirty="0">
                <a:solidFill>
                  <a:srgbClr val="000000"/>
                </a:solidFill>
                <a:latin typeface="Consolas" panose="020B0609020204030204" pitchFamily="49" charset="0"/>
              </a:rPr>
              <a:t> </a:t>
            </a:r>
            <a:r>
              <a:rPr lang="fr-FR" sz="1800" b="1" dirty="0">
                <a:solidFill>
                  <a:srgbClr val="7F0055"/>
                </a:solidFill>
                <a:latin typeface="Consolas" panose="020B0609020204030204" pitchFamily="49" charset="0"/>
              </a:rPr>
              <a:t>class</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TestUnitRunner</a:t>
            </a:r>
            <a:r>
              <a:rPr lang="fr-FR" sz="1800" b="1" dirty="0">
                <a:solidFill>
                  <a:srgbClr val="000000"/>
                </a:solidFill>
                <a:latin typeface="Consolas" panose="020B0609020204030204" pitchFamily="49" charset="0"/>
              </a:rPr>
              <a:t> {</a:t>
            </a:r>
          </a:p>
          <a:p>
            <a:pPr marL="0" indent="0" algn="l">
              <a:buNone/>
            </a:pPr>
            <a:r>
              <a:rPr lang="en-US" sz="1800"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public</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static</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void</a:t>
            </a:r>
            <a:r>
              <a:rPr lang="en-US" sz="1800" b="1" dirty="0">
                <a:solidFill>
                  <a:srgbClr val="000000"/>
                </a:solidFill>
                <a:latin typeface="Consolas" panose="020B0609020204030204" pitchFamily="49" charset="0"/>
              </a:rPr>
              <a:t> main(String[] </a:t>
            </a:r>
            <a:r>
              <a:rPr lang="en-US" sz="1800" b="1" dirty="0" err="1">
                <a:solidFill>
                  <a:srgbClr val="6A3E3E"/>
                </a:solidFill>
                <a:latin typeface="Consolas" panose="020B0609020204030204" pitchFamily="49" charset="0"/>
              </a:rPr>
              <a:t>args</a:t>
            </a:r>
            <a:r>
              <a:rPr lang="en-US" sz="1800" b="1" dirty="0">
                <a:solidFill>
                  <a:srgbClr val="000000"/>
                </a:solidFill>
                <a:latin typeface="Consolas" panose="020B0609020204030204" pitchFamily="49" charset="0"/>
              </a:rPr>
              <a:t>) {</a:t>
            </a:r>
          </a:p>
          <a:p>
            <a:pPr marL="0" indent="0" algn="l">
              <a:buNone/>
            </a:pPr>
            <a:r>
              <a:rPr lang="en-US" sz="1800" dirty="0">
                <a:solidFill>
                  <a:srgbClr val="000000"/>
                </a:solidFill>
                <a:latin typeface="Consolas" panose="020B0609020204030204" pitchFamily="49" charset="0"/>
              </a:rPr>
              <a:t>      Result </a:t>
            </a:r>
            <a:r>
              <a:rPr lang="en-US" sz="1800" dirty="0" err="1">
                <a:solidFill>
                  <a:srgbClr val="6A3E3E"/>
                </a:solidFill>
                <a:latin typeface="Consolas" panose="020B0609020204030204" pitchFamily="49" charset="0"/>
              </a:rPr>
              <a:t>result</a:t>
            </a:r>
            <a:r>
              <a:rPr lang="en-US" sz="1800" dirty="0">
                <a:solidFill>
                  <a:srgbClr val="000000"/>
                </a:solidFill>
                <a:latin typeface="Consolas" panose="020B0609020204030204" pitchFamily="49" charset="0"/>
              </a:rPr>
              <a:t> = </a:t>
            </a:r>
            <a:r>
              <a:rPr lang="en-US" sz="1800" dirty="0" err="1">
                <a:solidFill>
                  <a:srgbClr val="000000"/>
                </a:solidFill>
                <a:latin typeface="Consolas" panose="020B0609020204030204" pitchFamily="49" charset="0"/>
              </a:rPr>
              <a:t>JUnitCore.</a:t>
            </a:r>
            <a:r>
              <a:rPr lang="en-US" sz="1800" i="1" dirty="0" err="1">
                <a:solidFill>
                  <a:srgbClr val="000000"/>
                </a:solidFill>
                <a:latin typeface="Consolas" panose="020B0609020204030204" pitchFamily="49" charset="0"/>
              </a:rPr>
              <a:t>runClasses</a:t>
            </a:r>
            <a:r>
              <a:rPr lang="en-US" sz="1800" i="1" dirty="0">
                <a:solidFill>
                  <a:srgbClr val="000000"/>
                </a:solidFill>
                <a:latin typeface="Consolas" panose="020B0609020204030204" pitchFamily="49" charset="0"/>
              </a:rPr>
              <a:t>(</a:t>
            </a:r>
            <a:r>
              <a:rPr lang="en-US" sz="1800" i="1" dirty="0" err="1">
                <a:solidFill>
                  <a:srgbClr val="000000"/>
                </a:solidFill>
                <a:latin typeface="Consolas" panose="020B0609020204030204" pitchFamily="49" charset="0"/>
              </a:rPr>
              <a:t>HelloJUnit.</a:t>
            </a:r>
            <a:r>
              <a:rPr lang="en-US" sz="1800" b="1" i="1" dirty="0" err="1">
                <a:solidFill>
                  <a:srgbClr val="7F0055"/>
                </a:solidFill>
                <a:latin typeface="Consolas" panose="020B0609020204030204" pitchFamily="49" charset="0"/>
              </a:rPr>
              <a:t>class</a:t>
            </a:r>
            <a:r>
              <a:rPr lang="en-US" sz="1800" b="1" i="1" dirty="0">
                <a:solidFill>
                  <a:srgbClr val="000000"/>
                </a:solidFill>
                <a:latin typeface="Consolas" panose="020B0609020204030204" pitchFamily="49" charset="0"/>
              </a:rPr>
              <a:t>);</a:t>
            </a:r>
          </a:p>
          <a:p>
            <a:pPr marL="0" indent="0" algn="l">
              <a:buNone/>
            </a:pPr>
            <a:r>
              <a:rPr lang="fr-FR" sz="1800" dirty="0">
                <a:solidFill>
                  <a:srgbClr val="000000"/>
                </a:solidFill>
                <a:latin typeface="Consolas" panose="020B0609020204030204" pitchFamily="49" charset="0"/>
              </a:rPr>
              <a:t>      </a:t>
            </a:r>
            <a:r>
              <a:rPr lang="fr-FR" sz="1800" b="1" dirty="0">
                <a:solidFill>
                  <a:srgbClr val="7F0055"/>
                </a:solidFill>
                <a:latin typeface="Consolas" panose="020B0609020204030204" pitchFamily="49" charset="0"/>
              </a:rPr>
              <a:t>for</a:t>
            </a:r>
            <a:r>
              <a:rPr lang="fr-FR" sz="1800" b="1" dirty="0">
                <a:solidFill>
                  <a:srgbClr val="000000"/>
                </a:solidFill>
                <a:latin typeface="Consolas" panose="020B0609020204030204" pitchFamily="49" charset="0"/>
              </a:rPr>
              <a:t> (Failure </a:t>
            </a:r>
            <a:r>
              <a:rPr lang="fr-FR" sz="1800" b="1" dirty="0" err="1">
                <a:solidFill>
                  <a:srgbClr val="6A3E3E"/>
                </a:solidFill>
                <a:latin typeface="Consolas" panose="020B0609020204030204" pitchFamily="49" charset="0"/>
              </a:rPr>
              <a:t>failure</a:t>
            </a:r>
            <a:r>
              <a:rPr lang="fr-FR" sz="1800" b="1" dirty="0">
                <a:solidFill>
                  <a:srgbClr val="000000"/>
                </a:solidFill>
                <a:latin typeface="Consolas" panose="020B0609020204030204" pitchFamily="49" charset="0"/>
              </a:rPr>
              <a:t> : </a:t>
            </a:r>
            <a:r>
              <a:rPr lang="fr-FR" sz="1800" b="1" dirty="0" err="1">
                <a:solidFill>
                  <a:srgbClr val="6A3E3E"/>
                </a:solidFill>
                <a:latin typeface="Consolas" panose="020B0609020204030204" pitchFamily="49" charset="0"/>
              </a:rPr>
              <a:t>result</a:t>
            </a:r>
            <a:r>
              <a:rPr lang="fr-FR" sz="1800" b="1" dirty="0" err="1">
                <a:solidFill>
                  <a:srgbClr val="000000"/>
                </a:solidFill>
                <a:latin typeface="Consolas" panose="020B0609020204030204" pitchFamily="49" charset="0"/>
              </a:rPr>
              <a:t>.getFailures</a:t>
            </a:r>
            <a:r>
              <a:rPr lang="fr-FR" sz="1800" b="1" dirty="0">
                <a:solidFill>
                  <a:srgbClr val="000000"/>
                </a:solidFill>
                <a:latin typeface="Consolas" panose="020B0609020204030204" pitchFamily="49" charset="0"/>
              </a:rPr>
              <a:t>()) {</a:t>
            </a:r>
          </a:p>
          <a:p>
            <a:pPr marL="0" indent="0" algn="l">
              <a:buNone/>
            </a:pPr>
            <a:r>
              <a:rPr lang="fr-FR" sz="1800" dirty="0">
                <a:solidFill>
                  <a:srgbClr val="000000"/>
                </a:solidFill>
                <a:latin typeface="Consolas" panose="020B0609020204030204" pitchFamily="49" charset="0"/>
              </a:rPr>
              <a:t>         </a:t>
            </a:r>
            <a:r>
              <a:rPr lang="fr-FR" sz="1800" dirty="0" err="1">
                <a:solidFill>
                  <a:srgbClr val="000000"/>
                </a:solidFill>
                <a:latin typeface="Consolas" panose="020B0609020204030204" pitchFamily="49" charset="0"/>
              </a:rPr>
              <a:t>System.</a:t>
            </a:r>
            <a:r>
              <a:rPr lang="fr-FR" sz="1800" b="1" i="1" dirty="0" err="1">
                <a:solidFill>
                  <a:srgbClr val="0000C0"/>
                </a:solidFill>
                <a:latin typeface="Consolas" panose="020B0609020204030204" pitchFamily="49" charset="0"/>
              </a:rPr>
              <a:t>out</a:t>
            </a:r>
            <a:r>
              <a:rPr lang="fr-FR" sz="1800" b="1" i="1" dirty="0" err="1">
                <a:solidFill>
                  <a:srgbClr val="000000"/>
                </a:solidFill>
                <a:latin typeface="Consolas" panose="020B0609020204030204" pitchFamily="49" charset="0"/>
              </a:rPr>
              <a:t>.println</a:t>
            </a:r>
            <a:r>
              <a:rPr lang="fr-FR" sz="1800" b="1" i="1" dirty="0">
                <a:solidFill>
                  <a:srgbClr val="000000"/>
                </a:solidFill>
                <a:latin typeface="Consolas" panose="020B0609020204030204" pitchFamily="49" charset="0"/>
              </a:rPr>
              <a:t>(</a:t>
            </a:r>
            <a:r>
              <a:rPr lang="fr-FR" sz="1800" b="1" i="1" dirty="0" err="1">
                <a:solidFill>
                  <a:srgbClr val="6A3E3E"/>
                </a:solidFill>
                <a:latin typeface="Consolas" panose="020B0609020204030204" pitchFamily="49" charset="0"/>
              </a:rPr>
              <a:t>failure</a:t>
            </a:r>
            <a:r>
              <a:rPr lang="fr-FR" sz="1800" b="1" i="1" dirty="0" err="1">
                <a:solidFill>
                  <a:srgbClr val="000000"/>
                </a:solidFill>
                <a:latin typeface="Consolas" panose="020B0609020204030204" pitchFamily="49" charset="0"/>
              </a:rPr>
              <a:t>.toString</a:t>
            </a:r>
            <a:r>
              <a:rPr lang="fr-FR" sz="1800" b="1" i="1" dirty="0">
                <a:solidFill>
                  <a:srgbClr val="000000"/>
                </a:solidFill>
                <a:latin typeface="Consolas" panose="020B0609020204030204" pitchFamily="49" charset="0"/>
              </a:rPr>
              <a:t>());</a:t>
            </a:r>
          </a:p>
          <a:p>
            <a:pPr marL="0" indent="0" algn="l">
              <a:buNone/>
            </a:pPr>
            <a:r>
              <a:rPr lang="fr-FR" sz="1800" dirty="0">
                <a:solidFill>
                  <a:srgbClr val="000000"/>
                </a:solidFill>
                <a:latin typeface="Consolas" panose="020B0609020204030204" pitchFamily="49" charset="0"/>
              </a:rPr>
              <a:t>      }</a:t>
            </a:r>
          </a:p>
          <a:p>
            <a:pPr marL="0" indent="0" algn="l">
              <a:buNone/>
            </a:pPr>
            <a:r>
              <a:rPr lang="en-US" sz="1800" dirty="0">
                <a:solidFill>
                  <a:srgbClr val="000000"/>
                </a:solidFill>
                <a:latin typeface="Consolas" panose="020B0609020204030204" pitchFamily="49" charset="0"/>
              </a:rPr>
              <a:t>      </a:t>
            </a:r>
            <a:r>
              <a:rPr lang="en-US" sz="1800" dirty="0" err="1">
                <a:solidFill>
                  <a:srgbClr val="000000"/>
                </a:solidFill>
                <a:latin typeface="Consolas" panose="020B0609020204030204" pitchFamily="49" charset="0"/>
              </a:rPr>
              <a:t>System.</a:t>
            </a:r>
            <a:r>
              <a:rPr lang="en-US" sz="1800" b="1" i="1" dirty="0" err="1">
                <a:solidFill>
                  <a:srgbClr val="0000C0"/>
                </a:solidFill>
                <a:latin typeface="Consolas" panose="020B0609020204030204" pitchFamily="49" charset="0"/>
              </a:rPr>
              <a:t>out</a:t>
            </a:r>
            <a:r>
              <a:rPr lang="en-US" sz="1800" b="1" i="1" dirty="0" err="1">
                <a:solidFill>
                  <a:srgbClr val="000000"/>
                </a:solidFill>
                <a:latin typeface="Consolas" panose="020B0609020204030204" pitchFamily="49" charset="0"/>
              </a:rPr>
              <a:t>.println</a:t>
            </a:r>
            <a:r>
              <a:rPr lang="en-US" sz="1800" b="1" i="1" dirty="0">
                <a:solidFill>
                  <a:srgbClr val="000000"/>
                </a:solidFill>
                <a:latin typeface="Consolas" panose="020B0609020204030204" pitchFamily="49" charset="0"/>
              </a:rPr>
              <a:t>(</a:t>
            </a:r>
            <a:r>
              <a:rPr lang="en-US" sz="1800" b="1" i="1" dirty="0" err="1">
                <a:solidFill>
                  <a:srgbClr val="6A3E3E"/>
                </a:solidFill>
                <a:latin typeface="Consolas" panose="020B0609020204030204" pitchFamily="49" charset="0"/>
              </a:rPr>
              <a:t>result</a:t>
            </a:r>
            <a:r>
              <a:rPr lang="en-US" sz="1800" b="1" i="1" dirty="0" err="1">
                <a:solidFill>
                  <a:srgbClr val="000000"/>
                </a:solidFill>
                <a:latin typeface="Consolas" panose="020B0609020204030204" pitchFamily="49" charset="0"/>
              </a:rPr>
              <a:t>.wasSuccessful</a:t>
            </a:r>
            <a:r>
              <a:rPr lang="en-US" sz="1800" b="1" i="1" dirty="0">
                <a:solidFill>
                  <a:srgbClr val="000000"/>
                </a:solidFill>
                <a:latin typeface="Consolas" panose="020B0609020204030204" pitchFamily="49" charset="0"/>
              </a:rPr>
              <a:t>());</a:t>
            </a:r>
          </a:p>
          <a:p>
            <a:pPr marL="0" indent="0" algn="l">
              <a:buNone/>
            </a:pPr>
            <a:r>
              <a:rPr lang="fr-FR" sz="1800" dirty="0">
                <a:solidFill>
                  <a:srgbClr val="000000"/>
                </a:solidFill>
                <a:latin typeface="Consolas" panose="020B0609020204030204" pitchFamily="49" charset="0"/>
              </a:rPr>
              <a:t>   }</a:t>
            </a:r>
          </a:p>
          <a:p>
            <a:pPr marL="0" indent="0" algn="l">
              <a:buNone/>
            </a:pPr>
            <a:r>
              <a:rPr lang="fr-FR" sz="1800" dirty="0">
                <a:solidFill>
                  <a:srgbClr val="000000"/>
                </a:solidFill>
                <a:latin typeface="Consolas" panose="020B0609020204030204" pitchFamily="49" charset="0"/>
              </a:rPr>
              <a:t>}</a:t>
            </a:r>
            <a:endParaRPr lang="fr-FR" dirty="0"/>
          </a:p>
        </p:txBody>
      </p:sp>
      <p:cxnSp>
        <p:nvCxnSpPr>
          <p:cNvPr id="5" name="Straight Arrow Connector 4">
            <a:extLst>
              <a:ext uri="{FF2B5EF4-FFF2-40B4-BE49-F238E27FC236}">
                <a16:creationId xmlns:a16="http://schemas.microsoft.com/office/drawing/2014/main" id="{A75FAC0F-800B-02BD-E3E7-4F5B3DC75989}"/>
              </a:ext>
            </a:extLst>
          </p:cNvPr>
          <p:cNvCxnSpPr/>
          <p:nvPr/>
        </p:nvCxnSpPr>
        <p:spPr>
          <a:xfrm flipH="1">
            <a:off x="6540759" y="2108718"/>
            <a:ext cx="3312368" cy="182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2BCFBF1-0E12-D4A9-7AD0-FF9868E9B91A}"/>
              </a:ext>
            </a:extLst>
          </p:cNvPr>
          <p:cNvSpPr txBox="1"/>
          <p:nvPr/>
        </p:nvSpPr>
        <p:spPr>
          <a:xfrm>
            <a:off x="9106678" y="1717550"/>
            <a:ext cx="2146550" cy="369332"/>
          </a:xfrm>
          <a:prstGeom prst="rect">
            <a:avLst/>
          </a:prstGeom>
          <a:noFill/>
        </p:spPr>
        <p:txBody>
          <a:bodyPr wrap="none" rtlCol="0">
            <a:spAutoFit/>
          </a:bodyPr>
          <a:lstStyle/>
          <a:p>
            <a:r>
              <a:rPr lang="en-US" dirty="0"/>
              <a:t>Test </a:t>
            </a:r>
            <a:r>
              <a:rPr lang="en-US" dirty="0" err="1"/>
              <a:t>ou</a:t>
            </a:r>
            <a:r>
              <a:rPr lang="en-US" dirty="0"/>
              <a:t> suite de tests</a:t>
            </a:r>
            <a:endParaRPr lang="fr-FR" dirty="0"/>
          </a:p>
        </p:txBody>
      </p:sp>
    </p:spTree>
    <p:extLst>
      <p:ext uri="{BB962C8B-B14F-4D97-AF65-F5344CB8AC3E}">
        <p14:creationId xmlns:p14="http://schemas.microsoft.com/office/powerpoint/2010/main" val="260304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5FB2A-C292-D0C0-96E2-A6239A870BC4}"/>
              </a:ext>
            </a:extLst>
          </p:cNvPr>
          <p:cNvSpPr>
            <a:spLocks noGrp="1"/>
          </p:cNvSpPr>
          <p:nvPr>
            <p:ph type="title"/>
          </p:nvPr>
        </p:nvSpPr>
        <p:spPr/>
        <p:txBody>
          <a:bodyPr/>
          <a:lstStyle/>
          <a:p>
            <a:r>
              <a:rPr lang="en-US" dirty="0"/>
              <a:t>Junit : Fixtures</a:t>
            </a:r>
            <a:endParaRPr lang="fr-FR" dirty="0"/>
          </a:p>
        </p:txBody>
      </p:sp>
      <p:sp>
        <p:nvSpPr>
          <p:cNvPr id="3" name="Content Placeholder 2">
            <a:extLst>
              <a:ext uri="{FF2B5EF4-FFF2-40B4-BE49-F238E27FC236}">
                <a16:creationId xmlns:a16="http://schemas.microsoft.com/office/drawing/2014/main" id="{A56264CE-3787-D4B5-35E2-759B5CA1712B}"/>
              </a:ext>
            </a:extLst>
          </p:cNvPr>
          <p:cNvSpPr>
            <a:spLocks noGrp="1"/>
          </p:cNvSpPr>
          <p:nvPr>
            <p:ph idx="1"/>
          </p:nvPr>
        </p:nvSpPr>
        <p:spPr/>
        <p:txBody>
          <a:bodyPr/>
          <a:lstStyle/>
          <a:p>
            <a:r>
              <a:rPr lang="en-US" dirty="0" err="1"/>
              <a:t>Création</a:t>
            </a:r>
            <a:r>
              <a:rPr lang="en-US" dirty="0"/>
              <a:t> d’un </a:t>
            </a:r>
            <a:r>
              <a:rPr lang="en-US" dirty="0" err="1"/>
              <a:t>environnement</a:t>
            </a:r>
            <a:r>
              <a:rPr lang="en-US" dirty="0"/>
              <a:t> stable pour les tests (</a:t>
            </a:r>
            <a:r>
              <a:rPr lang="en-US" dirty="0" err="1"/>
              <a:t>répétabillité</a:t>
            </a:r>
            <a:r>
              <a:rPr lang="en-US" dirty="0"/>
              <a:t>)</a:t>
            </a:r>
          </a:p>
          <a:p>
            <a:r>
              <a:rPr lang="en-US" dirty="0" err="1"/>
              <a:t>Hérite</a:t>
            </a:r>
            <a:r>
              <a:rPr lang="en-US" dirty="0"/>
              <a:t> de la </a:t>
            </a:r>
            <a:r>
              <a:rPr lang="en-US" dirty="0" err="1"/>
              <a:t>clase</a:t>
            </a:r>
            <a:r>
              <a:rPr lang="en-US" dirty="0"/>
              <a:t> </a:t>
            </a:r>
            <a:r>
              <a:rPr lang="en-US" dirty="0" err="1"/>
              <a:t>abstraite</a:t>
            </a:r>
            <a:r>
              <a:rPr lang="en-US" dirty="0"/>
              <a:t> </a:t>
            </a:r>
            <a:r>
              <a:rPr lang="en-US" dirty="0" err="1"/>
              <a:t>TestCase</a:t>
            </a:r>
            <a:r>
              <a:rPr lang="en-US" dirty="0"/>
              <a:t> qui </a:t>
            </a:r>
            <a:r>
              <a:rPr lang="en-US" dirty="0" err="1"/>
              <a:t>permet</a:t>
            </a:r>
            <a:r>
              <a:rPr lang="en-US" dirty="0"/>
              <a:t> de </a:t>
            </a:r>
            <a:r>
              <a:rPr lang="en-US" dirty="0" err="1"/>
              <a:t>jouer</a:t>
            </a:r>
            <a:r>
              <a:rPr lang="en-US" dirty="0"/>
              <a:t> </a:t>
            </a:r>
            <a:r>
              <a:rPr lang="en-US" dirty="0" err="1"/>
              <a:t>plusieurs</a:t>
            </a:r>
            <a:r>
              <a:rPr lang="en-US" dirty="0"/>
              <a:t> tests</a:t>
            </a:r>
          </a:p>
          <a:p>
            <a:r>
              <a:rPr lang="en-US" dirty="0" err="1"/>
              <a:t>Méthodes</a:t>
            </a:r>
            <a:r>
              <a:rPr lang="en-US" dirty="0"/>
              <a:t> : </a:t>
            </a:r>
          </a:p>
          <a:p>
            <a:pPr lvl="1"/>
            <a:r>
              <a:rPr lang="en-US" dirty="0" err="1"/>
              <a:t>setUp</a:t>
            </a:r>
            <a:r>
              <a:rPr lang="en-US" dirty="0"/>
              <a:t>() </a:t>
            </a:r>
            <a:r>
              <a:rPr lang="en-US" dirty="0" err="1"/>
              <a:t>exécutée</a:t>
            </a:r>
            <a:r>
              <a:rPr lang="en-US" dirty="0"/>
              <a:t> </a:t>
            </a:r>
            <a:r>
              <a:rPr lang="en-US" dirty="0" err="1"/>
              <a:t>avant</a:t>
            </a:r>
            <a:r>
              <a:rPr lang="en-US" dirty="0"/>
              <a:t> </a:t>
            </a:r>
            <a:r>
              <a:rPr lang="en-US" dirty="0" err="1"/>
              <a:t>chaque</a:t>
            </a:r>
            <a:r>
              <a:rPr lang="en-US" dirty="0"/>
              <a:t> invocation de test</a:t>
            </a:r>
          </a:p>
          <a:p>
            <a:pPr lvl="1"/>
            <a:r>
              <a:rPr lang="en-US" dirty="0" err="1"/>
              <a:t>tearDown</a:t>
            </a:r>
            <a:r>
              <a:rPr lang="en-US" dirty="0"/>
              <a:t>() </a:t>
            </a:r>
            <a:r>
              <a:rPr lang="en-US" dirty="0" err="1"/>
              <a:t>exécutée</a:t>
            </a:r>
            <a:r>
              <a:rPr lang="en-US" dirty="0"/>
              <a:t> après </a:t>
            </a:r>
            <a:r>
              <a:rPr lang="en-US" dirty="0" err="1"/>
              <a:t>chaque</a:t>
            </a:r>
            <a:r>
              <a:rPr lang="en-US" dirty="0"/>
              <a:t> invocation de test</a:t>
            </a:r>
          </a:p>
          <a:p>
            <a:endParaRPr lang="fr-FR" dirty="0"/>
          </a:p>
        </p:txBody>
      </p:sp>
      <p:sp>
        <p:nvSpPr>
          <p:cNvPr id="4" name="TextBox 3">
            <a:extLst>
              <a:ext uri="{FF2B5EF4-FFF2-40B4-BE49-F238E27FC236}">
                <a16:creationId xmlns:a16="http://schemas.microsoft.com/office/drawing/2014/main" id="{FD4F9AED-E8CC-883C-A191-D16131D2C977}"/>
              </a:ext>
            </a:extLst>
          </p:cNvPr>
          <p:cNvSpPr txBox="1"/>
          <p:nvPr/>
        </p:nvSpPr>
        <p:spPr>
          <a:xfrm>
            <a:off x="4239491" y="5541818"/>
            <a:ext cx="3592074" cy="369332"/>
          </a:xfrm>
          <a:prstGeom prst="rect">
            <a:avLst/>
          </a:prstGeom>
          <a:noFill/>
        </p:spPr>
        <p:txBody>
          <a:bodyPr wrap="none" rtlCol="0">
            <a:spAutoFit/>
          </a:bodyPr>
          <a:lstStyle/>
          <a:p>
            <a:r>
              <a:rPr lang="en-US" dirty="0" err="1"/>
              <a:t>Exemple</a:t>
            </a:r>
            <a:r>
              <a:rPr lang="en-US" dirty="0"/>
              <a:t> : </a:t>
            </a:r>
            <a:r>
              <a:rPr lang="en-US" dirty="0" err="1"/>
              <a:t>classe</a:t>
            </a:r>
            <a:r>
              <a:rPr lang="en-US" dirty="0"/>
              <a:t> </a:t>
            </a:r>
            <a:r>
              <a:rPr lang="en-US" dirty="0" err="1"/>
              <a:t>JUnitSetUpExemple</a:t>
            </a:r>
            <a:endParaRPr lang="fr-FR" dirty="0"/>
          </a:p>
        </p:txBody>
      </p:sp>
    </p:spTree>
    <p:extLst>
      <p:ext uri="{BB962C8B-B14F-4D97-AF65-F5344CB8AC3E}">
        <p14:creationId xmlns:p14="http://schemas.microsoft.com/office/powerpoint/2010/main" val="4253181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6BC02-D381-29F3-EF83-4CDE93BB63D3}"/>
              </a:ext>
            </a:extLst>
          </p:cNvPr>
          <p:cNvSpPr>
            <a:spLocks noGrp="1"/>
          </p:cNvSpPr>
          <p:nvPr>
            <p:ph type="title"/>
          </p:nvPr>
        </p:nvSpPr>
        <p:spPr/>
        <p:txBody>
          <a:bodyPr/>
          <a:lstStyle/>
          <a:p>
            <a:r>
              <a:rPr lang="en-US" dirty="0"/>
              <a:t>Junit : Suite de test</a:t>
            </a:r>
            <a:endParaRPr lang="fr-FR" dirty="0"/>
          </a:p>
        </p:txBody>
      </p:sp>
      <p:sp>
        <p:nvSpPr>
          <p:cNvPr id="3" name="Content Placeholder 2">
            <a:extLst>
              <a:ext uri="{FF2B5EF4-FFF2-40B4-BE49-F238E27FC236}">
                <a16:creationId xmlns:a16="http://schemas.microsoft.com/office/drawing/2014/main" id="{EE9053DB-1124-51A8-57D4-3495437E7E43}"/>
              </a:ext>
            </a:extLst>
          </p:cNvPr>
          <p:cNvSpPr>
            <a:spLocks noGrp="1"/>
          </p:cNvSpPr>
          <p:nvPr>
            <p:ph idx="1"/>
          </p:nvPr>
        </p:nvSpPr>
        <p:spPr/>
        <p:txBody>
          <a:bodyPr/>
          <a:lstStyle/>
          <a:p>
            <a:pPr marL="0" indent="0">
              <a:buNone/>
            </a:pPr>
            <a:r>
              <a:rPr lang="en-US" dirty="0"/>
              <a:t>Une suite de tests (</a:t>
            </a:r>
            <a:r>
              <a:rPr lang="en-US" i="1" dirty="0"/>
              <a:t>Test Suite</a:t>
            </a:r>
            <a:r>
              <a:rPr lang="en-US" dirty="0"/>
              <a:t>) </a:t>
            </a:r>
            <a:r>
              <a:rPr lang="en-US" dirty="0" err="1"/>
              <a:t>regroupe</a:t>
            </a:r>
            <a:r>
              <a:rPr lang="en-US" dirty="0"/>
              <a:t> ensemble un certain </a:t>
            </a:r>
            <a:r>
              <a:rPr lang="en-US" dirty="0" err="1"/>
              <a:t>nombre</a:t>
            </a:r>
            <a:r>
              <a:rPr lang="en-US" dirty="0"/>
              <a:t> de tests </a:t>
            </a:r>
            <a:r>
              <a:rPr lang="en-US" dirty="0" err="1"/>
              <a:t>unitaires</a:t>
            </a:r>
            <a:r>
              <a:rPr lang="en-US" dirty="0"/>
              <a:t> et les </a:t>
            </a:r>
            <a:r>
              <a:rPr lang="en-US" dirty="0" err="1"/>
              <a:t>exécute</a:t>
            </a:r>
            <a:r>
              <a:rPr lang="en-US" dirty="0"/>
              <a:t> ensemble.</a:t>
            </a:r>
          </a:p>
          <a:p>
            <a:pPr marL="0" indent="0">
              <a:buNone/>
            </a:pPr>
            <a:r>
              <a:rPr lang="en-US" dirty="0"/>
              <a:t>On </a:t>
            </a:r>
            <a:r>
              <a:rPr lang="en-US" dirty="0" err="1"/>
              <a:t>utilise</a:t>
            </a:r>
            <a:r>
              <a:rPr lang="en-US" dirty="0"/>
              <a:t> les annotations @RunWith et @Suite pour </a:t>
            </a:r>
            <a:r>
              <a:rPr lang="en-US" dirty="0" err="1"/>
              <a:t>exécuter</a:t>
            </a:r>
            <a:r>
              <a:rPr lang="en-US" dirty="0"/>
              <a:t> </a:t>
            </a:r>
            <a:r>
              <a:rPr lang="en-US" dirty="0" err="1"/>
              <a:t>cette</a:t>
            </a:r>
            <a:r>
              <a:rPr lang="en-US" dirty="0"/>
              <a:t> suite de tests</a:t>
            </a:r>
          </a:p>
          <a:p>
            <a:pPr marL="0" indent="0">
              <a:buNone/>
            </a:pPr>
            <a:endParaRPr lang="en-US" dirty="0"/>
          </a:p>
        </p:txBody>
      </p:sp>
      <p:sp>
        <p:nvSpPr>
          <p:cNvPr id="4" name="TextBox 3">
            <a:extLst>
              <a:ext uri="{FF2B5EF4-FFF2-40B4-BE49-F238E27FC236}">
                <a16:creationId xmlns:a16="http://schemas.microsoft.com/office/drawing/2014/main" id="{5E154BC2-CFFD-995A-72CF-9B0257B0DF36}"/>
              </a:ext>
            </a:extLst>
          </p:cNvPr>
          <p:cNvSpPr txBox="1"/>
          <p:nvPr/>
        </p:nvSpPr>
        <p:spPr>
          <a:xfrm>
            <a:off x="1343513" y="5210340"/>
            <a:ext cx="9504974" cy="369332"/>
          </a:xfrm>
          <a:prstGeom prst="rect">
            <a:avLst/>
          </a:prstGeom>
          <a:noFill/>
        </p:spPr>
        <p:txBody>
          <a:bodyPr wrap="none" rtlCol="0">
            <a:spAutoFit/>
          </a:bodyPr>
          <a:lstStyle/>
          <a:p>
            <a:r>
              <a:rPr lang="en-US" dirty="0" err="1"/>
              <a:t>Voir</a:t>
            </a:r>
            <a:r>
              <a:rPr lang="en-US" dirty="0"/>
              <a:t> </a:t>
            </a:r>
            <a:r>
              <a:rPr lang="en-US" dirty="0" err="1"/>
              <a:t>exemples</a:t>
            </a:r>
            <a:r>
              <a:rPr lang="en-US" dirty="0"/>
              <a:t> : JUnitTest1, JUnitTest2 et </a:t>
            </a:r>
            <a:r>
              <a:rPr lang="en-US" dirty="0" err="1"/>
              <a:t>JUnitTestSuiteExemple</a:t>
            </a:r>
            <a:r>
              <a:rPr lang="en-US" dirty="0"/>
              <a:t> </a:t>
            </a:r>
            <a:r>
              <a:rPr lang="en-US" dirty="0" err="1"/>
              <a:t>ainsi</a:t>
            </a:r>
            <a:r>
              <a:rPr lang="en-US" dirty="0"/>
              <a:t> que le Runner : </a:t>
            </a:r>
            <a:r>
              <a:rPr lang="en-US" dirty="0" err="1"/>
              <a:t>TestUnitRunner</a:t>
            </a:r>
            <a:endParaRPr lang="fr-FR" dirty="0"/>
          </a:p>
        </p:txBody>
      </p:sp>
    </p:spTree>
    <p:extLst>
      <p:ext uri="{BB962C8B-B14F-4D97-AF65-F5344CB8AC3E}">
        <p14:creationId xmlns:p14="http://schemas.microsoft.com/office/powerpoint/2010/main" val="3069856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51053-8629-9DD6-54F0-44C2FEB3FE89}"/>
              </a:ext>
            </a:extLst>
          </p:cNvPr>
          <p:cNvSpPr>
            <a:spLocks noGrp="1"/>
          </p:cNvSpPr>
          <p:nvPr>
            <p:ph type="title"/>
          </p:nvPr>
        </p:nvSpPr>
        <p:spPr/>
        <p:txBody>
          <a:bodyPr/>
          <a:lstStyle/>
          <a:p>
            <a:r>
              <a:rPr lang="en-US" dirty="0"/>
              <a:t>Classes de JUnit</a:t>
            </a:r>
            <a:endParaRPr lang="fr-FR" dirty="0"/>
          </a:p>
        </p:txBody>
      </p:sp>
      <p:sp>
        <p:nvSpPr>
          <p:cNvPr id="3" name="Content Placeholder 2">
            <a:extLst>
              <a:ext uri="{FF2B5EF4-FFF2-40B4-BE49-F238E27FC236}">
                <a16:creationId xmlns:a16="http://schemas.microsoft.com/office/drawing/2014/main" id="{82583D96-8C65-721E-177F-9A3157C543B5}"/>
              </a:ext>
            </a:extLst>
          </p:cNvPr>
          <p:cNvSpPr>
            <a:spLocks noGrp="1"/>
          </p:cNvSpPr>
          <p:nvPr>
            <p:ph idx="1"/>
          </p:nvPr>
        </p:nvSpPr>
        <p:spPr/>
        <p:txBody>
          <a:bodyPr/>
          <a:lstStyle/>
          <a:p>
            <a:r>
              <a:rPr lang="en-US" dirty="0"/>
              <a:t>Assert</a:t>
            </a:r>
          </a:p>
          <a:p>
            <a:r>
              <a:rPr lang="en-US" dirty="0" err="1"/>
              <a:t>TestCase</a:t>
            </a:r>
            <a:endParaRPr lang="en-US" dirty="0"/>
          </a:p>
          <a:p>
            <a:r>
              <a:rPr lang="en-US" dirty="0" err="1"/>
              <a:t>TestResult</a:t>
            </a:r>
            <a:endParaRPr lang="en-US" dirty="0"/>
          </a:p>
          <a:p>
            <a:r>
              <a:rPr lang="en-US" dirty="0" err="1"/>
              <a:t>TestSuite</a:t>
            </a:r>
            <a:endParaRPr lang="fr-FR" dirty="0"/>
          </a:p>
        </p:txBody>
      </p:sp>
    </p:spTree>
    <p:extLst>
      <p:ext uri="{BB962C8B-B14F-4D97-AF65-F5344CB8AC3E}">
        <p14:creationId xmlns:p14="http://schemas.microsoft.com/office/powerpoint/2010/main" val="4027893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EBCB-23C5-EACF-01EC-2C92AEEAD82E}"/>
              </a:ext>
            </a:extLst>
          </p:cNvPr>
          <p:cNvSpPr>
            <a:spLocks noGrp="1"/>
          </p:cNvSpPr>
          <p:nvPr>
            <p:ph type="title"/>
          </p:nvPr>
        </p:nvSpPr>
        <p:spPr/>
        <p:txBody>
          <a:bodyPr/>
          <a:lstStyle/>
          <a:p>
            <a:r>
              <a:rPr lang="en-US" dirty="0" err="1"/>
              <a:t>Classe</a:t>
            </a:r>
            <a:r>
              <a:rPr lang="en-US" dirty="0"/>
              <a:t> Assert</a:t>
            </a:r>
            <a:endParaRPr lang="fr-FR" dirty="0"/>
          </a:p>
        </p:txBody>
      </p:sp>
      <p:sp>
        <p:nvSpPr>
          <p:cNvPr id="3" name="Content Placeholder 2">
            <a:extLst>
              <a:ext uri="{FF2B5EF4-FFF2-40B4-BE49-F238E27FC236}">
                <a16:creationId xmlns:a16="http://schemas.microsoft.com/office/drawing/2014/main" id="{8E4DC1AC-B27F-F6B2-A044-CB24B2197A86}"/>
              </a:ext>
            </a:extLst>
          </p:cNvPr>
          <p:cNvSpPr>
            <a:spLocks noGrp="1"/>
          </p:cNvSpPr>
          <p:nvPr>
            <p:ph idx="1"/>
          </p:nvPr>
        </p:nvSpPr>
        <p:spPr/>
        <p:txBody>
          <a:bodyPr/>
          <a:lstStyle/>
          <a:p>
            <a:r>
              <a:rPr lang="fr-FR" b="1" dirty="0" err="1"/>
              <a:t>void</a:t>
            </a:r>
            <a:r>
              <a:rPr lang="fr-FR" b="1" dirty="0"/>
              <a:t> </a:t>
            </a:r>
            <a:r>
              <a:rPr lang="fr-FR" b="1" dirty="0" err="1"/>
              <a:t>assertTrue</a:t>
            </a:r>
            <a:r>
              <a:rPr lang="fr-FR" b="1" dirty="0"/>
              <a:t>(</a:t>
            </a:r>
            <a:r>
              <a:rPr lang="fr-FR" b="1" dirty="0" err="1"/>
              <a:t>boolean</a:t>
            </a:r>
            <a:r>
              <a:rPr lang="fr-FR" b="1" dirty="0"/>
              <a:t> condition)</a:t>
            </a:r>
          </a:p>
          <a:p>
            <a:r>
              <a:rPr lang="fr-FR" b="1" dirty="0" err="1"/>
              <a:t>void</a:t>
            </a:r>
            <a:r>
              <a:rPr lang="fr-FR" b="1" dirty="0"/>
              <a:t> </a:t>
            </a:r>
            <a:r>
              <a:rPr lang="fr-FR" b="1" dirty="0" err="1"/>
              <a:t>assertFalse</a:t>
            </a:r>
            <a:r>
              <a:rPr lang="fr-FR" b="1" dirty="0"/>
              <a:t>(</a:t>
            </a:r>
            <a:r>
              <a:rPr lang="fr-FR" b="1" dirty="0" err="1"/>
              <a:t>boolean</a:t>
            </a:r>
            <a:r>
              <a:rPr lang="fr-FR" b="1" dirty="0"/>
              <a:t> condition)</a:t>
            </a:r>
            <a:endParaRPr lang="en-US" b="1" dirty="0"/>
          </a:p>
          <a:p>
            <a:r>
              <a:rPr lang="en-US" b="1" dirty="0"/>
              <a:t>void </a:t>
            </a:r>
            <a:r>
              <a:rPr lang="en-US" b="1" dirty="0" err="1"/>
              <a:t>assertEquals</a:t>
            </a:r>
            <a:r>
              <a:rPr lang="en-US" b="1" dirty="0"/>
              <a:t>(</a:t>
            </a:r>
            <a:r>
              <a:rPr lang="en-US" b="1" dirty="0" err="1"/>
              <a:t>boolean</a:t>
            </a:r>
            <a:r>
              <a:rPr lang="en-US" b="1" dirty="0"/>
              <a:t> </a:t>
            </a:r>
            <a:r>
              <a:rPr lang="en-US" b="1" dirty="0" err="1"/>
              <a:t>expectedArray</a:t>
            </a:r>
            <a:r>
              <a:rPr lang="en-US" b="1" dirty="0"/>
              <a:t>, </a:t>
            </a:r>
            <a:r>
              <a:rPr lang="en-US" b="1" dirty="0" err="1"/>
              <a:t>boolean</a:t>
            </a:r>
            <a:r>
              <a:rPr lang="en-US" b="1" dirty="0"/>
              <a:t> </a:t>
            </a:r>
            <a:r>
              <a:rPr lang="en-US" b="1" dirty="0" err="1"/>
              <a:t>returnedArray</a:t>
            </a:r>
            <a:r>
              <a:rPr lang="en-US" b="1" dirty="0"/>
              <a:t>)</a:t>
            </a:r>
          </a:p>
          <a:p>
            <a:r>
              <a:rPr lang="fr-FR" b="1" dirty="0" err="1"/>
              <a:t>void</a:t>
            </a:r>
            <a:r>
              <a:rPr lang="fr-FR" b="1" dirty="0"/>
              <a:t> </a:t>
            </a:r>
            <a:r>
              <a:rPr lang="fr-FR" b="1" dirty="0" err="1"/>
              <a:t>assertNotNull</a:t>
            </a:r>
            <a:r>
              <a:rPr lang="fr-FR" b="1" dirty="0"/>
              <a:t>(Object </a:t>
            </a:r>
            <a:r>
              <a:rPr lang="fr-FR" b="1" dirty="0" err="1"/>
              <a:t>object</a:t>
            </a:r>
            <a:r>
              <a:rPr lang="fr-FR" b="1" dirty="0"/>
              <a:t>)</a:t>
            </a:r>
            <a:endParaRPr lang="en-US" b="1" dirty="0"/>
          </a:p>
          <a:p>
            <a:r>
              <a:rPr lang="fr-FR" b="1" dirty="0" err="1"/>
              <a:t>void</a:t>
            </a:r>
            <a:r>
              <a:rPr lang="fr-FR" b="1" dirty="0"/>
              <a:t> </a:t>
            </a:r>
            <a:r>
              <a:rPr lang="fr-FR" b="1" dirty="0" err="1"/>
              <a:t>assertNull</a:t>
            </a:r>
            <a:r>
              <a:rPr lang="fr-FR" b="1" dirty="0"/>
              <a:t>(Object </a:t>
            </a:r>
            <a:r>
              <a:rPr lang="fr-FR" b="1" dirty="0" err="1"/>
              <a:t>object</a:t>
            </a:r>
            <a:r>
              <a:rPr lang="fr-FR" b="1" dirty="0"/>
              <a:t>)</a:t>
            </a:r>
          </a:p>
          <a:p>
            <a:r>
              <a:rPr lang="fr-FR" b="1" dirty="0" err="1"/>
              <a:t>void</a:t>
            </a:r>
            <a:r>
              <a:rPr lang="fr-FR" b="1" dirty="0"/>
              <a:t> </a:t>
            </a:r>
            <a:r>
              <a:rPr lang="fr-FR" b="1" dirty="0" err="1"/>
              <a:t>assertSame</a:t>
            </a:r>
            <a:r>
              <a:rPr lang="fr-FR" b="1" dirty="0"/>
              <a:t>(object1, object2)</a:t>
            </a:r>
          </a:p>
          <a:p>
            <a:r>
              <a:rPr lang="en-US" b="1" dirty="0"/>
              <a:t>void </a:t>
            </a:r>
            <a:r>
              <a:rPr lang="en-US" b="1" dirty="0" err="1"/>
              <a:t>assertNotSame</a:t>
            </a:r>
            <a:r>
              <a:rPr lang="en-US" b="1" dirty="0"/>
              <a:t> (object1, object2)</a:t>
            </a:r>
          </a:p>
          <a:p>
            <a:r>
              <a:rPr lang="fr-FR" b="1" dirty="0" err="1"/>
              <a:t>void</a:t>
            </a:r>
            <a:r>
              <a:rPr lang="fr-FR" b="1" dirty="0"/>
              <a:t> fail()</a:t>
            </a:r>
            <a:r>
              <a:rPr lang="en-US" b="1" dirty="0"/>
              <a:t> </a:t>
            </a:r>
            <a:r>
              <a:rPr lang="en-US" b="1" dirty="0">
                <a:sym typeface="Wingdings" panose="05000000000000000000" pitchFamily="2" charset="2"/>
              </a:rPr>
              <a:t> fait </a:t>
            </a:r>
            <a:r>
              <a:rPr lang="en-US" b="1" dirty="0" err="1">
                <a:sym typeface="Wingdings" panose="05000000000000000000" pitchFamily="2" charset="2"/>
              </a:rPr>
              <a:t>échouer</a:t>
            </a:r>
            <a:r>
              <a:rPr lang="en-US" b="1" dirty="0">
                <a:sym typeface="Wingdings" panose="05000000000000000000" pitchFamily="2" charset="2"/>
              </a:rPr>
              <a:t> le test.</a:t>
            </a:r>
            <a:endParaRPr lang="en-US" dirty="0"/>
          </a:p>
          <a:p>
            <a:endParaRPr lang="en-US" dirty="0"/>
          </a:p>
        </p:txBody>
      </p:sp>
    </p:spTree>
    <p:extLst>
      <p:ext uri="{BB962C8B-B14F-4D97-AF65-F5344CB8AC3E}">
        <p14:creationId xmlns:p14="http://schemas.microsoft.com/office/powerpoint/2010/main" val="86501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568C6E-1416-9455-1118-AACB29031A6E}"/>
              </a:ext>
            </a:extLst>
          </p:cNvPr>
          <p:cNvSpPr>
            <a:spLocks noGrp="1"/>
          </p:cNvSpPr>
          <p:nvPr>
            <p:ph type="ctrTitle"/>
          </p:nvPr>
        </p:nvSpPr>
        <p:spPr/>
        <p:txBody>
          <a:bodyPr/>
          <a:lstStyle/>
          <a:p>
            <a:r>
              <a:rPr lang="en-US" dirty="0"/>
              <a:t>Tests </a:t>
            </a:r>
            <a:r>
              <a:rPr lang="en-US" dirty="0" err="1"/>
              <a:t>unitaires</a:t>
            </a:r>
            <a:endParaRPr lang="fr-FR" dirty="0"/>
          </a:p>
        </p:txBody>
      </p:sp>
      <p:sp>
        <p:nvSpPr>
          <p:cNvPr id="5" name="Subtitle 4">
            <a:extLst>
              <a:ext uri="{FF2B5EF4-FFF2-40B4-BE49-F238E27FC236}">
                <a16:creationId xmlns:a16="http://schemas.microsoft.com/office/drawing/2014/main" id="{5C285334-4FA2-598D-B502-7EA62E21B3E3}"/>
              </a:ext>
            </a:extLst>
          </p:cNvPr>
          <p:cNvSpPr>
            <a:spLocks noGrp="1"/>
          </p:cNvSpPr>
          <p:nvPr>
            <p:ph type="subTitle" idx="1"/>
          </p:nvPr>
        </p:nvSpPr>
        <p:spPr/>
        <p:txBody>
          <a:bodyPr/>
          <a:lstStyle/>
          <a:p>
            <a:endParaRPr lang="fr-FR"/>
          </a:p>
        </p:txBody>
      </p:sp>
      <p:pic>
        <p:nvPicPr>
          <p:cNvPr id="6" name="Picture 5" descr="A red and green text on a black background&#10;&#10;Description automatically generated">
            <a:extLst>
              <a:ext uri="{FF2B5EF4-FFF2-40B4-BE49-F238E27FC236}">
                <a16:creationId xmlns:a16="http://schemas.microsoft.com/office/drawing/2014/main" id="{5F5B9A8B-646E-781D-0742-E149C1711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00" y="3602038"/>
            <a:ext cx="2667000" cy="2667000"/>
          </a:xfrm>
          <a:prstGeom prst="rect">
            <a:avLst/>
          </a:prstGeom>
        </p:spPr>
      </p:pic>
    </p:spTree>
    <p:extLst>
      <p:ext uri="{BB962C8B-B14F-4D97-AF65-F5344CB8AC3E}">
        <p14:creationId xmlns:p14="http://schemas.microsoft.com/office/powerpoint/2010/main" val="2657805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77BC-7A06-19E5-2C9C-E87CE85345FD}"/>
              </a:ext>
            </a:extLst>
          </p:cNvPr>
          <p:cNvSpPr>
            <a:spLocks noGrp="1"/>
          </p:cNvSpPr>
          <p:nvPr>
            <p:ph type="title"/>
          </p:nvPr>
        </p:nvSpPr>
        <p:spPr/>
        <p:txBody>
          <a:bodyPr/>
          <a:lstStyle/>
          <a:p>
            <a:r>
              <a:rPr lang="en-US" dirty="0" err="1"/>
              <a:t>Classe</a:t>
            </a:r>
            <a:r>
              <a:rPr lang="en-US" dirty="0"/>
              <a:t> </a:t>
            </a:r>
            <a:r>
              <a:rPr lang="en-US" dirty="0" err="1"/>
              <a:t>TestCase</a:t>
            </a:r>
            <a:endParaRPr lang="fr-FR" dirty="0"/>
          </a:p>
        </p:txBody>
      </p:sp>
      <p:sp>
        <p:nvSpPr>
          <p:cNvPr id="3" name="Content Placeholder 2">
            <a:extLst>
              <a:ext uri="{FF2B5EF4-FFF2-40B4-BE49-F238E27FC236}">
                <a16:creationId xmlns:a16="http://schemas.microsoft.com/office/drawing/2014/main" id="{318C6F02-AD2C-B888-F6DE-096284812536}"/>
              </a:ext>
            </a:extLst>
          </p:cNvPr>
          <p:cNvSpPr>
            <a:spLocks noGrp="1"/>
          </p:cNvSpPr>
          <p:nvPr>
            <p:ph idx="1"/>
          </p:nvPr>
        </p:nvSpPr>
        <p:spPr/>
        <p:txBody>
          <a:bodyPr>
            <a:normAutofit fontScale="92500" lnSpcReduction="10000"/>
          </a:bodyPr>
          <a:lstStyle/>
          <a:p>
            <a:r>
              <a:rPr lang="fr-FR" b="1" dirty="0" err="1"/>
              <a:t>int</a:t>
            </a:r>
            <a:r>
              <a:rPr lang="fr-FR" b="1" dirty="0"/>
              <a:t> </a:t>
            </a:r>
            <a:r>
              <a:rPr lang="fr-FR" b="1" dirty="0" err="1"/>
              <a:t>countTestCases</a:t>
            </a:r>
            <a:r>
              <a:rPr lang="fr-FR" b="1" dirty="0"/>
              <a:t>() :</a:t>
            </a:r>
            <a:r>
              <a:rPr lang="fr-FR" dirty="0"/>
              <a:t> compte le nombre de tests</a:t>
            </a:r>
            <a:endParaRPr lang="fr-FR" b="1" dirty="0"/>
          </a:p>
          <a:p>
            <a:r>
              <a:rPr lang="fr-FR" b="1" dirty="0" err="1"/>
              <a:t>void</a:t>
            </a:r>
            <a:r>
              <a:rPr lang="fr-FR" b="1" dirty="0"/>
              <a:t> </a:t>
            </a:r>
            <a:r>
              <a:rPr lang="fr-FR" b="1" dirty="0" err="1"/>
              <a:t>setName</a:t>
            </a:r>
            <a:r>
              <a:rPr lang="fr-FR" b="1" dirty="0"/>
              <a:t>(String </a:t>
            </a:r>
            <a:r>
              <a:rPr lang="fr-FR" b="1" dirty="0" err="1"/>
              <a:t>name</a:t>
            </a:r>
            <a:r>
              <a:rPr lang="fr-FR" b="1" dirty="0"/>
              <a:t>) </a:t>
            </a:r>
            <a:r>
              <a:rPr lang="fr-FR" dirty="0"/>
              <a:t>: donne un nom au test</a:t>
            </a:r>
            <a:endParaRPr lang="fr-FR" b="1" dirty="0"/>
          </a:p>
          <a:p>
            <a:r>
              <a:rPr lang="fr-FR" b="1" dirty="0"/>
              <a:t>String </a:t>
            </a:r>
            <a:r>
              <a:rPr lang="fr-FR" b="1" dirty="0" err="1"/>
              <a:t>getName</a:t>
            </a:r>
            <a:r>
              <a:rPr lang="fr-FR" b="1" dirty="0"/>
              <a:t>() : </a:t>
            </a:r>
            <a:r>
              <a:rPr lang="fr-FR" dirty="0"/>
              <a:t>récupère le nom du test</a:t>
            </a:r>
            <a:endParaRPr lang="fr-FR" b="1" dirty="0"/>
          </a:p>
          <a:p>
            <a:r>
              <a:rPr lang="fr-FR" b="1" dirty="0" err="1"/>
              <a:t>void</a:t>
            </a:r>
            <a:r>
              <a:rPr lang="fr-FR" b="1" dirty="0"/>
              <a:t> </a:t>
            </a:r>
            <a:r>
              <a:rPr lang="fr-FR" b="1" dirty="0" err="1"/>
              <a:t>setUp</a:t>
            </a:r>
            <a:r>
              <a:rPr lang="fr-FR" b="1" dirty="0"/>
              <a:t>() : </a:t>
            </a:r>
            <a:r>
              <a:rPr lang="fr-FR" dirty="0"/>
              <a:t> Mise en place de l’environnement du test</a:t>
            </a:r>
          </a:p>
          <a:p>
            <a:r>
              <a:rPr lang="fr-FR" b="1" dirty="0" err="1"/>
              <a:t>void</a:t>
            </a:r>
            <a:r>
              <a:rPr lang="fr-FR" b="1" dirty="0"/>
              <a:t> </a:t>
            </a:r>
            <a:r>
              <a:rPr lang="fr-FR" b="1" dirty="0" err="1"/>
              <a:t>tearDown</a:t>
            </a:r>
            <a:r>
              <a:rPr lang="fr-FR" b="1" dirty="0"/>
              <a:t>() : </a:t>
            </a:r>
            <a:r>
              <a:rPr lang="fr-FR" dirty="0"/>
              <a:t>à lancer à la fin du test</a:t>
            </a:r>
          </a:p>
          <a:p>
            <a:r>
              <a:rPr lang="fr-FR" b="1" dirty="0" err="1"/>
              <a:t>TestResult</a:t>
            </a:r>
            <a:r>
              <a:rPr lang="fr-FR" b="1" dirty="0"/>
              <a:t> </a:t>
            </a:r>
            <a:r>
              <a:rPr lang="fr-FR" b="1" dirty="0" err="1"/>
              <a:t>createResult</a:t>
            </a:r>
            <a:r>
              <a:rPr lang="fr-FR" b="1" dirty="0"/>
              <a:t>() </a:t>
            </a:r>
            <a:r>
              <a:rPr lang="fr-FR" dirty="0"/>
              <a:t> : </a:t>
            </a:r>
            <a:r>
              <a:rPr lang="fr-FR" dirty="0" err="1"/>
              <a:t>Factory</a:t>
            </a:r>
            <a:r>
              <a:rPr lang="fr-FR" dirty="0"/>
              <a:t> pour un objet </a:t>
            </a:r>
            <a:r>
              <a:rPr lang="fr-FR" dirty="0" err="1"/>
              <a:t>TestResult</a:t>
            </a:r>
            <a:endParaRPr lang="fr-FR" b="1" dirty="0"/>
          </a:p>
          <a:p>
            <a:r>
              <a:rPr lang="fr-FR" b="1" dirty="0" err="1"/>
              <a:t>TestResult</a:t>
            </a:r>
            <a:r>
              <a:rPr lang="fr-FR" b="1" dirty="0"/>
              <a:t> run() : </a:t>
            </a:r>
            <a:r>
              <a:rPr lang="fr-FR" dirty="0"/>
              <a:t>exécute le test</a:t>
            </a:r>
            <a:endParaRPr lang="fr-FR" b="1" dirty="0"/>
          </a:p>
          <a:p>
            <a:r>
              <a:rPr lang="fr-FR" b="1" dirty="0" err="1"/>
              <a:t>void</a:t>
            </a:r>
            <a:r>
              <a:rPr lang="fr-FR" b="1" dirty="0"/>
              <a:t> run(</a:t>
            </a:r>
            <a:r>
              <a:rPr lang="fr-FR" b="1" dirty="0" err="1"/>
              <a:t>TestResult</a:t>
            </a:r>
            <a:r>
              <a:rPr lang="fr-FR" b="1" dirty="0"/>
              <a:t> </a:t>
            </a:r>
            <a:r>
              <a:rPr lang="fr-FR" b="1" dirty="0" err="1"/>
              <a:t>result</a:t>
            </a:r>
            <a:r>
              <a:rPr lang="fr-FR" b="1" dirty="0"/>
              <a:t>) : </a:t>
            </a:r>
            <a:r>
              <a:rPr lang="fr-FR" dirty="0"/>
              <a:t>exécute le test et récupère les résultats dans </a:t>
            </a:r>
            <a:r>
              <a:rPr lang="fr-FR" dirty="0" err="1"/>
              <a:t>result</a:t>
            </a:r>
            <a:endParaRPr lang="fr-FR" dirty="0"/>
          </a:p>
          <a:p>
            <a:r>
              <a:rPr lang="fr-FR" b="1" dirty="0"/>
              <a:t>String </a:t>
            </a:r>
            <a:r>
              <a:rPr lang="fr-FR" b="1" dirty="0" err="1"/>
              <a:t>toString</a:t>
            </a:r>
            <a:r>
              <a:rPr lang="fr-FR" b="1" dirty="0"/>
              <a:t>() : </a:t>
            </a:r>
            <a:r>
              <a:rPr lang="fr-FR" dirty="0"/>
              <a:t> sérialisation en String du </a:t>
            </a:r>
            <a:r>
              <a:rPr lang="fr-FR" dirty="0" err="1"/>
              <a:t>TestCase</a:t>
            </a:r>
            <a:endParaRPr lang="fr-FR" dirty="0"/>
          </a:p>
          <a:p>
            <a:endParaRPr lang="fr-FR" dirty="0"/>
          </a:p>
        </p:txBody>
      </p:sp>
    </p:spTree>
    <p:extLst>
      <p:ext uri="{BB962C8B-B14F-4D97-AF65-F5344CB8AC3E}">
        <p14:creationId xmlns:p14="http://schemas.microsoft.com/office/powerpoint/2010/main" val="1777619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1E4C5-C31A-1BC2-4D84-027887473EC2}"/>
              </a:ext>
            </a:extLst>
          </p:cNvPr>
          <p:cNvSpPr>
            <a:spLocks noGrp="1"/>
          </p:cNvSpPr>
          <p:nvPr>
            <p:ph type="title"/>
          </p:nvPr>
        </p:nvSpPr>
        <p:spPr/>
        <p:txBody>
          <a:bodyPr/>
          <a:lstStyle/>
          <a:p>
            <a:r>
              <a:rPr lang="en-US" dirty="0" err="1"/>
              <a:t>Classe</a:t>
            </a:r>
            <a:r>
              <a:rPr lang="en-US" dirty="0"/>
              <a:t> </a:t>
            </a:r>
            <a:r>
              <a:rPr lang="en-US" dirty="0" err="1"/>
              <a:t>TestResult</a:t>
            </a:r>
            <a:endParaRPr lang="fr-FR" dirty="0"/>
          </a:p>
        </p:txBody>
      </p:sp>
      <p:sp>
        <p:nvSpPr>
          <p:cNvPr id="3" name="Content Placeholder 2">
            <a:extLst>
              <a:ext uri="{FF2B5EF4-FFF2-40B4-BE49-F238E27FC236}">
                <a16:creationId xmlns:a16="http://schemas.microsoft.com/office/drawing/2014/main" id="{A7FD04D3-DB22-1A5C-CF48-C7081655E377}"/>
              </a:ext>
            </a:extLst>
          </p:cNvPr>
          <p:cNvSpPr>
            <a:spLocks noGrp="1"/>
          </p:cNvSpPr>
          <p:nvPr>
            <p:ph idx="1"/>
          </p:nvPr>
        </p:nvSpPr>
        <p:spPr/>
        <p:txBody>
          <a:bodyPr>
            <a:normAutofit fontScale="92500" lnSpcReduction="20000"/>
          </a:bodyPr>
          <a:lstStyle/>
          <a:p>
            <a:r>
              <a:rPr lang="en-US" b="1" dirty="0"/>
              <a:t>void </a:t>
            </a:r>
            <a:r>
              <a:rPr lang="en-US" b="1" dirty="0" err="1"/>
              <a:t>addError</a:t>
            </a:r>
            <a:r>
              <a:rPr lang="en-US" b="1" dirty="0"/>
              <a:t>(Test </a:t>
            </a:r>
            <a:r>
              <a:rPr lang="en-US" b="1" dirty="0" err="1"/>
              <a:t>test</a:t>
            </a:r>
            <a:r>
              <a:rPr lang="en-US" b="1" dirty="0"/>
              <a:t>, Throwable t)</a:t>
            </a:r>
            <a:r>
              <a:rPr lang="en-US" dirty="0"/>
              <a:t>  : </a:t>
            </a:r>
            <a:r>
              <a:rPr lang="en-US" b="1" dirty="0"/>
              <a:t> </a:t>
            </a:r>
            <a:r>
              <a:rPr lang="en-US" dirty="0" err="1"/>
              <a:t>ajout</a:t>
            </a:r>
            <a:r>
              <a:rPr lang="en-US" dirty="0"/>
              <a:t> </a:t>
            </a:r>
            <a:r>
              <a:rPr lang="en-US" dirty="0" err="1"/>
              <a:t>d’une</a:t>
            </a:r>
            <a:r>
              <a:rPr lang="en-US" dirty="0"/>
              <a:t> </a:t>
            </a:r>
            <a:r>
              <a:rPr lang="en-US" dirty="0" err="1"/>
              <a:t>erreur</a:t>
            </a:r>
            <a:r>
              <a:rPr lang="en-US" dirty="0"/>
              <a:t> (non </a:t>
            </a:r>
            <a:r>
              <a:rPr lang="en-US" dirty="0" err="1"/>
              <a:t>prévu</a:t>
            </a:r>
            <a:r>
              <a:rPr lang="en-US" dirty="0"/>
              <a:t>)</a:t>
            </a:r>
          </a:p>
          <a:p>
            <a:r>
              <a:rPr lang="en-US" b="1" dirty="0"/>
              <a:t>void </a:t>
            </a:r>
            <a:r>
              <a:rPr lang="en-US" b="1" dirty="0" err="1"/>
              <a:t>addFailure</a:t>
            </a:r>
            <a:r>
              <a:rPr lang="en-US" b="1" dirty="0"/>
              <a:t>(Test </a:t>
            </a:r>
            <a:r>
              <a:rPr lang="en-US" b="1" dirty="0" err="1"/>
              <a:t>test</a:t>
            </a:r>
            <a:r>
              <a:rPr lang="en-US" b="1" dirty="0"/>
              <a:t>, </a:t>
            </a:r>
            <a:r>
              <a:rPr lang="en-US" b="1" dirty="0" err="1"/>
              <a:t>AssertionFailedError</a:t>
            </a:r>
            <a:r>
              <a:rPr lang="en-US" b="1" dirty="0"/>
              <a:t> t) : </a:t>
            </a:r>
            <a:r>
              <a:rPr lang="en-US" dirty="0" err="1"/>
              <a:t>ajout</a:t>
            </a:r>
            <a:r>
              <a:rPr lang="en-US" dirty="0"/>
              <a:t> d’un </a:t>
            </a:r>
            <a:r>
              <a:rPr lang="en-US" dirty="0" err="1"/>
              <a:t>échec</a:t>
            </a:r>
            <a:r>
              <a:rPr lang="en-US" dirty="0"/>
              <a:t> (</a:t>
            </a:r>
            <a:r>
              <a:rPr lang="en-US" dirty="0" err="1"/>
              <a:t>prévu</a:t>
            </a:r>
            <a:r>
              <a:rPr lang="en-US" dirty="0"/>
              <a:t>)</a:t>
            </a:r>
            <a:endParaRPr lang="en-US" b="1" dirty="0"/>
          </a:p>
          <a:p>
            <a:r>
              <a:rPr lang="fr-FR" b="1" dirty="0" err="1"/>
              <a:t>void</a:t>
            </a:r>
            <a:r>
              <a:rPr lang="fr-FR" b="1" dirty="0"/>
              <a:t> </a:t>
            </a:r>
            <a:r>
              <a:rPr lang="fr-FR" b="1" dirty="0" err="1"/>
              <a:t>endTest</a:t>
            </a:r>
            <a:r>
              <a:rPr lang="fr-FR" b="1" dirty="0"/>
              <a:t>(Test </a:t>
            </a:r>
            <a:r>
              <a:rPr lang="fr-FR" b="1" dirty="0" err="1"/>
              <a:t>test</a:t>
            </a:r>
            <a:r>
              <a:rPr lang="fr-FR" b="1" dirty="0"/>
              <a:t>) : </a:t>
            </a:r>
            <a:r>
              <a:rPr lang="fr-FR" dirty="0"/>
              <a:t>informe que le test a bien terminé</a:t>
            </a:r>
            <a:endParaRPr lang="en-US" b="1" dirty="0"/>
          </a:p>
          <a:p>
            <a:r>
              <a:rPr lang="fr-FR" b="1" dirty="0" err="1"/>
              <a:t>int</a:t>
            </a:r>
            <a:r>
              <a:rPr lang="fr-FR" b="1" dirty="0"/>
              <a:t> </a:t>
            </a:r>
            <a:r>
              <a:rPr lang="fr-FR" b="1" dirty="0" err="1"/>
              <a:t>errorCount</a:t>
            </a:r>
            <a:r>
              <a:rPr lang="fr-FR" b="1" dirty="0"/>
              <a:t>() </a:t>
            </a:r>
            <a:r>
              <a:rPr lang="fr-FR" dirty="0"/>
              <a:t>: compte les erreurs</a:t>
            </a:r>
            <a:endParaRPr lang="fr-FR" b="1" dirty="0"/>
          </a:p>
          <a:p>
            <a:r>
              <a:rPr lang="fr-FR" b="1" dirty="0" err="1"/>
              <a:t>int</a:t>
            </a:r>
            <a:r>
              <a:rPr lang="fr-FR" b="1" dirty="0"/>
              <a:t> </a:t>
            </a:r>
            <a:r>
              <a:rPr lang="fr-FR" b="1" dirty="0" err="1"/>
              <a:t>failureCount</a:t>
            </a:r>
            <a:r>
              <a:rPr lang="fr-FR" b="1" dirty="0"/>
              <a:t>()</a:t>
            </a:r>
            <a:r>
              <a:rPr lang="fr-FR" dirty="0"/>
              <a:t> : compte les échecs</a:t>
            </a:r>
            <a:endParaRPr lang="fr-FR" b="1" dirty="0"/>
          </a:p>
          <a:p>
            <a:r>
              <a:rPr lang="fr-FR" b="1" dirty="0" err="1"/>
              <a:t>Enumeration</a:t>
            </a:r>
            <a:r>
              <a:rPr lang="fr-FR" b="1" dirty="0"/>
              <a:t>&lt;</a:t>
            </a:r>
            <a:r>
              <a:rPr lang="fr-FR" b="1" dirty="0" err="1"/>
              <a:t>TestFailure</a:t>
            </a:r>
            <a:r>
              <a:rPr lang="fr-FR" b="1" dirty="0"/>
              <a:t>&gt; </a:t>
            </a:r>
            <a:r>
              <a:rPr lang="fr-FR" b="1" dirty="0" err="1"/>
              <a:t>errors</a:t>
            </a:r>
            <a:r>
              <a:rPr lang="fr-FR" b="1" dirty="0"/>
              <a:t>() : </a:t>
            </a:r>
            <a:r>
              <a:rPr lang="fr-FR" dirty="0"/>
              <a:t>liste les échecs</a:t>
            </a:r>
            <a:endParaRPr lang="fr-FR" b="1" dirty="0"/>
          </a:p>
          <a:p>
            <a:r>
              <a:rPr lang="fr-FR" b="1" dirty="0" err="1"/>
              <a:t>void</a:t>
            </a:r>
            <a:r>
              <a:rPr lang="fr-FR" b="1" dirty="0"/>
              <a:t> </a:t>
            </a:r>
            <a:r>
              <a:rPr lang="fr-FR" b="1" dirty="0" err="1"/>
              <a:t>startTest</a:t>
            </a:r>
            <a:r>
              <a:rPr lang="fr-FR" b="1" dirty="0"/>
              <a:t>(Test </a:t>
            </a:r>
            <a:r>
              <a:rPr lang="fr-FR" b="1" dirty="0" err="1"/>
              <a:t>test</a:t>
            </a:r>
            <a:r>
              <a:rPr lang="fr-FR" b="1" dirty="0"/>
              <a:t>) : </a:t>
            </a:r>
            <a:r>
              <a:rPr lang="fr-FR" dirty="0"/>
              <a:t>informe qu’on débute le test</a:t>
            </a:r>
            <a:endParaRPr lang="fr-FR" b="1" dirty="0"/>
          </a:p>
          <a:p>
            <a:r>
              <a:rPr lang="fr-FR" b="1" dirty="0" err="1"/>
              <a:t>void</a:t>
            </a:r>
            <a:r>
              <a:rPr lang="fr-FR" b="1" dirty="0"/>
              <a:t> stop() :</a:t>
            </a:r>
            <a:r>
              <a:rPr lang="fr-FR" dirty="0"/>
              <a:t> informe qu’on arrête le test</a:t>
            </a:r>
            <a:endParaRPr lang="en-US" dirty="0"/>
          </a:p>
          <a:p>
            <a:r>
              <a:rPr lang="en-US" b="1" dirty="0"/>
              <a:t>void run(</a:t>
            </a:r>
            <a:r>
              <a:rPr lang="en-US" b="1" dirty="0" err="1"/>
              <a:t>TestCase</a:t>
            </a:r>
            <a:r>
              <a:rPr lang="en-US" b="1" dirty="0"/>
              <a:t> test) : </a:t>
            </a:r>
            <a:r>
              <a:rPr lang="en-US" dirty="0" err="1"/>
              <a:t>exécute</a:t>
            </a:r>
            <a:r>
              <a:rPr lang="en-US" dirty="0"/>
              <a:t> le test </a:t>
            </a:r>
            <a:r>
              <a:rPr lang="en-US" i="1" dirty="0" err="1"/>
              <a:t>test</a:t>
            </a:r>
            <a:endParaRPr lang="en-US" b="1" dirty="0"/>
          </a:p>
          <a:p>
            <a:r>
              <a:rPr lang="fr-FR" b="1" dirty="0" err="1"/>
              <a:t>int</a:t>
            </a:r>
            <a:r>
              <a:rPr lang="fr-FR" b="1" dirty="0"/>
              <a:t> </a:t>
            </a:r>
            <a:r>
              <a:rPr lang="fr-FR" b="1" dirty="0" err="1"/>
              <a:t>runCount</a:t>
            </a:r>
            <a:r>
              <a:rPr lang="fr-FR" b="1" dirty="0"/>
              <a:t>() :</a:t>
            </a:r>
            <a:r>
              <a:rPr lang="fr-FR" dirty="0"/>
              <a:t> donne le nombre de tests lancés</a:t>
            </a:r>
            <a:endParaRPr lang="en-US" b="1" dirty="0"/>
          </a:p>
        </p:txBody>
      </p:sp>
    </p:spTree>
    <p:extLst>
      <p:ext uri="{BB962C8B-B14F-4D97-AF65-F5344CB8AC3E}">
        <p14:creationId xmlns:p14="http://schemas.microsoft.com/office/powerpoint/2010/main" val="249059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03FD-670C-1E16-2E76-358D614418D4}"/>
              </a:ext>
            </a:extLst>
          </p:cNvPr>
          <p:cNvSpPr>
            <a:spLocks noGrp="1"/>
          </p:cNvSpPr>
          <p:nvPr>
            <p:ph type="title"/>
          </p:nvPr>
        </p:nvSpPr>
        <p:spPr/>
        <p:txBody>
          <a:bodyPr/>
          <a:lstStyle/>
          <a:p>
            <a:r>
              <a:rPr lang="en-US" dirty="0" err="1"/>
              <a:t>Classe</a:t>
            </a:r>
            <a:r>
              <a:rPr lang="en-US" dirty="0"/>
              <a:t> </a:t>
            </a:r>
            <a:r>
              <a:rPr lang="en-US" dirty="0" err="1"/>
              <a:t>TestSuite</a:t>
            </a:r>
            <a:endParaRPr lang="fr-FR" dirty="0"/>
          </a:p>
        </p:txBody>
      </p:sp>
      <p:sp>
        <p:nvSpPr>
          <p:cNvPr id="3" name="Content Placeholder 2">
            <a:extLst>
              <a:ext uri="{FF2B5EF4-FFF2-40B4-BE49-F238E27FC236}">
                <a16:creationId xmlns:a16="http://schemas.microsoft.com/office/drawing/2014/main" id="{96262A6F-755B-43DE-5ADF-207A6592AA6B}"/>
              </a:ext>
            </a:extLst>
          </p:cNvPr>
          <p:cNvSpPr>
            <a:spLocks noGrp="1"/>
          </p:cNvSpPr>
          <p:nvPr>
            <p:ph idx="1"/>
          </p:nvPr>
        </p:nvSpPr>
        <p:spPr/>
        <p:txBody>
          <a:bodyPr>
            <a:normAutofit fontScale="85000" lnSpcReduction="20000"/>
          </a:bodyPr>
          <a:lstStyle/>
          <a:p>
            <a:r>
              <a:rPr lang="fr-FR" b="1" dirty="0" err="1"/>
              <a:t>void</a:t>
            </a:r>
            <a:r>
              <a:rPr lang="fr-FR" b="1" dirty="0"/>
              <a:t> </a:t>
            </a:r>
            <a:r>
              <a:rPr lang="fr-FR" b="1" dirty="0" err="1"/>
              <a:t>addTest</a:t>
            </a:r>
            <a:r>
              <a:rPr lang="fr-FR" b="1" dirty="0"/>
              <a:t>(Test </a:t>
            </a:r>
            <a:r>
              <a:rPr lang="fr-FR" b="1" dirty="0" err="1"/>
              <a:t>test</a:t>
            </a:r>
            <a:r>
              <a:rPr lang="fr-FR" b="1" dirty="0"/>
              <a:t>) : </a:t>
            </a:r>
            <a:r>
              <a:rPr lang="fr-FR" dirty="0"/>
              <a:t>ajouter un test à la test suite</a:t>
            </a:r>
          </a:p>
          <a:p>
            <a:r>
              <a:rPr lang="en-US" b="1" dirty="0"/>
              <a:t>void </a:t>
            </a:r>
            <a:r>
              <a:rPr lang="en-US" b="1" dirty="0" err="1"/>
              <a:t>addTestSuite</a:t>
            </a:r>
            <a:r>
              <a:rPr lang="en-US" b="1" dirty="0"/>
              <a:t>(Class&lt;? extends </a:t>
            </a:r>
            <a:r>
              <a:rPr lang="en-US" b="1" dirty="0" err="1"/>
              <a:t>TestCase</a:t>
            </a:r>
            <a:r>
              <a:rPr lang="en-US" b="1" dirty="0"/>
              <a:t>&gt; </a:t>
            </a:r>
            <a:r>
              <a:rPr lang="en-US" b="1" dirty="0" err="1"/>
              <a:t>testClass</a:t>
            </a:r>
            <a:r>
              <a:rPr lang="en-US" b="1" dirty="0"/>
              <a:t>)</a:t>
            </a:r>
            <a:r>
              <a:rPr lang="fr-FR" dirty="0"/>
              <a:t> : ajouter tous les tests de la classe </a:t>
            </a:r>
            <a:r>
              <a:rPr lang="fr-FR" dirty="0" err="1"/>
              <a:t>testClass</a:t>
            </a:r>
            <a:r>
              <a:rPr lang="fr-FR" dirty="0"/>
              <a:t> à la </a:t>
            </a:r>
            <a:r>
              <a:rPr lang="fr-FR" dirty="0" err="1"/>
              <a:t>testSuite</a:t>
            </a:r>
            <a:endParaRPr lang="fr-FR" dirty="0"/>
          </a:p>
          <a:p>
            <a:r>
              <a:rPr lang="fr-FR" b="1" dirty="0" err="1"/>
              <a:t>int</a:t>
            </a:r>
            <a:r>
              <a:rPr lang="fr-FR" b="1" dirty="0"/>
              <a:t> </a:t>
            </a:r>
            <a:r>
              <a:rPr lang="fr-FR" b="1" dirty="0" err="1"/>
              <a:t>countTestCases</a:t>
            </a:r>
            <a:r>
              <a:rPr lang="fr-FR" b="1" dirty="0"/>
              <a:t>()</a:t>
            </a:r>
            <a:r>
              <a:rPr lang="fr-FR" dirty="0"/>
              <a:t> : compte le nombre de tests</a:t>
            </a:r>
          </a:p>
          <a:p>
            <a:r>
              <a:rPr lang="fr-FR" b="1" dirty="0" err="1"/>
              <a:t>int</a:t>
            </a:r>
            <a:r>
              <a:rPr lang="fr-FR" b="1" dirty="0"/>
              <a:t> </a:t>
            </a:r>
            <a:r>
              <a:rPr lang="fr-FR" b="1" dirty="0" err="1"/>
              <a:t>testCount</a:t>
            </a:r>
            <a:r>
              <a:rPr lang="fr-FR" b="1" dirty="0"/>
              <a:t>() : </a:t>
            </a:r>
            <a:r>
              <a:rPr lang="fr-FR" dirty="0"/>
              <a:t> compte le nombre de tests dans la suite</a:t>
            </a:r>
            <a:endParaRPr lang="fr-FR" b="1" dirty="0"/>
          </a:p>
          <a:p>
            <a:r>
              <a:rPr lang="fr-FR" b="1" dirty="0" err="1"/>
              <a:t>void</a:t>
            </a:r>
            <a:r>
              <a:rPr lang="fr-FR" b="1" dirty="0"/>
              <a:t> </a:t>
            </a:r>
            <a:r>
              <a:rPr lang="fr-FR" b="1" dirty="0" err="1"/>
              <a:t>setName</a:t>
            </a:r>
            <a:r>
              <a:rPr lang="fr-FR" b="1" dirty="0"/>
              <a:t>() :</a:t>
            </a:r>
            <a:r>
              <a:rPr lang="fr-FR" dirty="0"/>
              <a:t> renomme la test suite</a:t>
            </a:r>
            <a:endParaRPr lang="fr-FR" b="1" dirty="0"/>
          </a:p>
          <a:p>
            <a:r>
              <a:rPr lang="fr-FR" b="1" dirty="0"/>
              <a:t>String </a:t>
            </a:r>
            <a:r>
              <a:rPr lang="fr-FR" b="1" dirty="0" err="1"/>
              <a:t>getName</a:t>
            </a:r>
            <a:r>
              <a:rPr lang="fr-FR" b="1" dirty="0"/>
              <a:t>()</a:t>
            </a:r>
            <a:r>
              <a:rPr lang="fr-FR" dirty="0"/>
              <a:t>: donne le nom de la test suite</a:t>
            </a:r>
          </a:p>
          <a:p>
            <a:r>
              <a:rPr lang="fr-FR" b="1" dirty="0" err="1"/>
              <a:t>void</a:t>
            </a:r>
            <a:r>
              <a:rPr lang="fr-FR" b="1" dirty="0"/>
              <a:t> run(</a:t>
            </a:r>
            <a:r>
              <a:rPr lang="fr-FR" b="1" dirty="0" err="1"/>
              <a:t>TestResult</a:t>
            </a:r>
            <a:r>
              <a:rPr lang="fr-FR" b="1" dirty="0"/>
              <a:t> </a:t>
            </a:r>
            <a:r>
              <a:rPr lang="fr-FR" b="1" dirty="0" err="1"/>
              <a:t>result</a:t>
            </a:r>
            <a:r>
              <a:rPr lang="fr-FR" b="1" dirty="0"/>
              <a:t>) : </a:t>
            </a:r>
            <a:r>
              <a:rPr lang="fr-FR" dirty="0"/>
              <a:t> exécute la suite de tests et stocke le résultat dans </a:t>
            </a:r>
            <a:r>
              <a:rPr lang="fr-FR" dirty="0" err="1"/>
              <a:t>result</a:t>
            </a:r>
            <a:endParaRPr lang="fr-FR" dirty="0"/>
          </a:p>
          <a:p>
            <a:r>
              <a:rPr lang="fr-FR" b="1" dirty="0"/>
              <a:t>Test </a:t>
            </a:r>
            <a:r>
              <a:rPr lang="fr-FR" b="1" dirty="0" err="1"/>
              <a:t>testAt</a:t>
            </a:r>
            <a:r>
              <a:rPr lang="fr-FR" b="1" dirty="0"/>
              <a:t>(</a:t>
            </a:r>
            <a:r>
              <a:rPr lang="fr-FR" b="1" dirty="0" err="1"/>
              <a:t>int</a:t>
            </a:r>
            <a:r>
              <a:rPr lang="fr-FR" b="1" dirty="0"/>
              <a:t> index) : </a:t>
            </a:r>
            <a:r>
              <a:rPr lang="fr-FR" dirty="0"/>
              <a:t> retourne le Test d’indice index</a:t>
            </a:r>
          </a:p>
          <a:p>
            <a:r>
              <a:rPr lang="fr-FR" b="1" dirty="0" err="1"/>
              <a:t>static</a:t>
            </a:r>
            <a:r>
              <a:rPr lang="fr-FR" b="1" dirty="0"/>
              <a:t> Test warning(String message) : </a:t>
            </a:r>
            <a:r>
              <a:rPr lang="fr-FR" dirty="0"/>
              <a:t> retourne un test qui échoue et donne un message d’erreur</a:t>
            </a:r>
            <a:endParaRPr lang="fr-FR" b="1" dirty="0"/>
          </a:p>
          <a:p>
            <a:endParaRPr lang="fr-FR" b="1" dirty="0"/>
          </a:p>
          <a:p>
            <a:endParaRPr lang="fr-FR" dirty="0"/>
          </a:p>
          <a:p>
            <a:endParaRPr lang="fr-FR" dirty="0"/>
          </a:p>
        </p:txBody>
      </p:sp>
    </p:spTree>
    <p:extLst>
      <p:ext uri="{BB962C8B-B14F-4D97-AF65-F5344CB8AC3E}">
        <p14:creationId xmlns:p14="http://schemas.microsoft.com/office/powerpoint/2010/main" val="2102492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EEC4-4B0D-CE70-345C-1661C72DC905}"/>
              </a:ext>
            </a:extLst>
          </p:cNvPr>
          <p:cNvSpPr>
            <a:spLocks noGrp="1"/>
          </p:cNvSpPr>
          <p:nvPr>
            <p:ph type="title"/>
          </p:nvPr>
        </p:nvSpPr>
        <p:spPr/>
        <p:txBody>
          <a:bodyPr/>
          <a:lstStyle/>
          <a:p>
            <a:r>
              <a:rPr lang="en-US" dirty="0"/>
              <a:t>Les annotations JUnit</a:t>
            </a:r>
            <a:endParaRPr lang="fr-FR" dirty="0"/>
          </a:p>
        </p:txBody>
      </p:sp>
      <p:sp>
        <p:nvSpPr>
          <p:cNvPr id="3" name="Content Placeholder 2">
            <a:extLst>
              <a:ext uri="{FF2B5EF4-FFF2-40B4-BE49-F238E27FC236}">
                <a16:creationId xmlns:a16="http://schemas.microsoft.com/office/drawing/2014/main" id="{C0DD6C0F-6E90-75A6-51D8-EF0A8F10C509}"/>
              </a:ext>
            </a:extLst>
          </p:cNvPr>
          <p:cNvSpPr>
            <a:spLocks noGrp="1"/>
          </p:cNvSpPr>
          <p:nvPr>
            <p:ph idx="1"/>
          </p:nvPr>
        </p:nvSpPr>
        <p:spPr/>
        <p:txBody>
          <a:bodyPr/>
          <a:lstStyle/>
          <a:p>
            <a:r>
              <a:rPr lang="en-US" dirty="0"/>
              <a:t>@Test : </a:t>
            </a:r>
            <a:r>
              <a:rPr lang="en-US" dirty="0" err="1"/>
              <a:t>dit</a:t>
            </a:r>
            <a:r>
              <a:rPr lang="en-US" dirty="0"/>
              <a:t> que la </a:t>
            </a:r>
            <a:r>
              <a:rPr lang="en-US" dirty="0" err="1"/>
              <a:t>méthode</a:t>
            </a:r>
            <a:r>
              <a:rPr lang="en-US" dirty="0"/>
              <a:t> public void qui suit </a:t>
            </a:r>
            <a:r>
              <a:rPr lang="en-US" dirty="0" err="1"/>
              <a:t>peut</a:t>
            </a:r>
            <a:r>
              <a:rPr lang="en-US" dirty="0"/>
              <a:t> </a:t>
            </a:r>
            <a:r>
              <a:rPr lang="en-US" dirty="0" err="1"/>
              <a:t>être</a:t>
            </a:r>
            <a:r>
              <a:rPr lang="en-US" dirty="0"/>
              <a:t> </a:t>
            </a:r>
            <a:r>
              <a:rPr lang="en-US" dirty="0" err="1"/>
              <a:t>lancée</a:t>
            </a:r>
            <a:r>
              <a:rPr lang="en-US" dirty="0"/>
              <a:t> </a:t>
            </a:r>
            <a:r>
              <a:rPr lang="en-US" dirty="0" err="1"/>
              <a:t>comme</a:t>
            </a:r>
            <a:r>
              <a:rPr lang="en-US" dirty="0"/>
              <a:t> un </a:t>
            </a:r>
            <a:r>
              <a:rPr lang="en-US" dirty="0" err="1"/>
              <a:t>cas</a:t>
            </a:r>
            <a:r>
              <a:rPr lang="en-US" dirty="0"/>
              <a:t> de test</a:t>
            </a:r>
          </a:p>
          <a:p>
            <a:r>
              <a:rPr lang="en-US" dirty="0"/>
              <a:t>@Before : </a:t>
            </a:r>
            <a:r>
              <a:rPr lang="en-US" dirty="0" err="1"/>
              <a:t>dit</a:t>
            </a:r>
            <a:r>
              <a:rPr lang="en-US" dirty="0"/>
              <a:t> que la </a:t>
            </a:r>
            <a:r>
              <a:rPr lang="en-US" dirty="0" err="1"/>
              <a:t>méthode</a:t>
            </a:r>
            <a:r>
              <a:rPr lang="en-US" dirty="0"/>
              <a:t> public void qui suit doit </a:t>
            </a:r>
            <a:r>
              <a:rPr lang="en-US" dirty="0" err="1"/>
              <a:t>être</a:t>
            </a:r>
            <a:r>
              <a:rPr lang="en-US" dirty="0"/>
              <a:t> </a:t>
            </a:r>
            <a:r>
              <a:rPr lang="en-US" dirty="0" err="1"/>
              <a:t>lancée</a:t>
            </a:r>
            <a:r>
              <a:rPr lang="en-US" dirty="0"/>
              <a:t> </a:t>
            </a:r>
            <a:r>
              <a:rPr lang="en-US" dirty="0" err="1"/>
              <a:t>avant</a:t>
            </a:r>
            <a:r>
              <a:rPr lang="en-US" dirty="0"/>
              <a:t> </a:t>
            </a:r>
            <a:r>
              <a:rPr lang="en-US" dirty="0" err="1"/>
              <a:t>chaque</a:t>
            </a:r>
            <a:r>
              <a:rPr lang="en-US" dirty="0"/>
              <a:t> </a:t>
            </a:r>
            <a:r>
              <a:rPr lang="en-US" dirty="0" err="1"/>
              <a:t>méthode</a:t>
            </a:r>
            <a:r>
              <a:rPr lang="en-US" dirty="0"/>
              <a:t> @Test (JUnit4, </a:t>
            </a:r>
            <a:r>
              <a:rPr lang="en-US" dirty="0" err="1"/>
              <a:t>devenu</a:t>
            </a:r>
            <a:r>
              <a:rPr lang="en-US" dirty="0"/>
              <a:t> @BeforeEach </a:t>
            </a:r>
            <a:r>
              <a:rPr lang="en-US" dirty="0" err="1"/>
              <a:t>en</a:t>
            </a:r>
            <a:r>
              <a:rPr lang="en-US" dirty="0"/>
              <a:t> JUnit5)</a:t>
            </a:r>
          </a:p>
          <a:p>
            <a:r>
              <a:rPr lang="en-US" dirty="0"/>
              <a:t>@After : </a:t>
            </a:r>
            <a:r>
              <a:rPr lang="en-US" dirty="0" err="1"/>
              <a:t>dit</a:t>
            </a:r>
            <a:r>
              <a:rPr lang="en-US" dirty="0"/>
              <a:t> que la </a:t>
            </a:r>
            <a:r>
              <a:rPr lang="en-US" dirty="0" err="1"/>
              <a:t>méthode</a:t>
            </a:r>
            <a:r>
              <a:rPr lang="en-US" dirty="0"/>
              <a:t> doit </a:t>
            </a:r>
            <a:r>
              <a:rPr lang="en-US" dirty="0" err="1"/>
              <a:t>être</a:t>
            </a:r>
            <a:r>
              <a:rPr lang="en-US" dirty="0"/>
              <a:t> </a:t>
            </a:r>
            <a:r>
              <a:rPr lang="en-US" dirty="0" err="1"/>
              <a:t>lancée</a:t>
            </a:r>
            <a:r>
              <a:rPr lang="en-US" dirty="0"/>
              <a:t> après </a:t>
            </a:r>
            <a:r>
              <a:rPr lang="en-US" dirty="0" err="1"/>
              <a:t>chaque</a:t>
            </a:r>
            <a:r>
              <a:rPr lang="en-US" dirty="0"/>
              <a:t> @Test</a:t>
            </a:r>
          </a:p>
          <a:p>
            <a:r>
              <a:rPr lang="en-US" dirty="0"/>
              <a:t>@BeforeClass : pour </a:t>
            </a:r>
            <a:r>
              <a:rPr lang="en-US" dirty="0" err="1"/>
              <a:t>une</a:t>
            </a:r>
            <a:r>
              <a:rPr lang="en-US" dirty="0"/>
              <a:t> </a:t>
            </a:r>
            <a:r>
              <a:rPr lang="en-US" dirty="0" err="1"/>
              <a:t>méthode</a:t>
            </a:r>
            <a:r>
              <a:rPr lang="en-US" dirty="0"/>
              <a:t> public static void (@BeforeAll)</a:t>
            </a:r>
          </a:p>
          <a:p>
            <a:r>
              <a:rPr lang="en-US" dirty="0"/>
              <a:t>@AfterClass : pour </a:t>
            </a:r>
            <a:r>
              <a:rPr lang="en-US" dirty="0" err="1"/>
              <a:t>une</a:t>
            </a:r>
            <a:r>
              <a:rPr lang="en-US" dirty="0"/>
              <a:t> </a:t>
            </a:r>
            <a:r>
              <a:rPr lang="en-US" dirty="0" err="1"/>
              <a:t>méthode</a:t>
            </a:r>
            <a:r>
              <a:rPr lang="en-US" dirty="0"/>
              <a:t> public static void</a:t>
            </a:r>
          </a:p>
          <a:p>
            <a:r>
              <a:rPr lang="en-US" dirty="0"/>
              <a:t>@Ignore : </a:t>
            </a:r>
            <a:r>
              <a:rPr lang="en-US" dirty="0" err="1"/>
              <a:t>dit</a:t>
            </a:r>
            <a:r>
              <a:rPr lang="en-US" dirty="0"/>
              <a:t> </a:t>
            </a:r>
            <a:r>
              <a:rPr lang="en-US" dirty="0" err="1"/>
              <a:t>d’ignorer</a:t>
            </a:r>
            <a:r>
              <a:rPr lang="en-US" dirty="0"/>
              <a:t> le test (</a:t>
            </a:r>
            <a:r>
              <a:rPr lang="en-US" dirty="0" err="1"/>
              <a:t>méthode</a:t>
            </a:r>
            <a:r>
              <a:rPr lang="en-US" dirty="0"/>
              <a:t>) qui suit</a:t>
            </a:r>
            <a:endParaRPr lang="fr-FR" dirty="0"/>
          </a:p>
        </p:txBody>
      </p:sp>
    </p:spTree>
    <p:extLst>
      <p:ext uri="{BB962C8B-B14F-4D97-AF65-F5344CB8AC3E}">
        <p14:creationId xmlns:p14="http://schemas.microsoft.com/office/powerpoint/2010/main" val="1618521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57315-70C2-8818-64D6-AC749066F12E}"/>
              </a:ext>
            </a:extLst>
          </p:cNvPr>
          <p:cNvSpPr>
            <a:spLocks noGrp="1"/>
          </p:cNvSpPr>
          <p:nvPr>
            <p:ph type="title"/>
          </p:nvPr>
        </p:nvSpPr>
        <p:spPr/>
        <p:txBody>
          <a:bodyPr/>
          <a:lstStyle/>
          <a:p>
            <a:r>
              <a:rPr lang="en-US" dirty="0" err="1"/>
              <a:t>Paramètres</a:t>
            </a:r>
            <a:r>
              <a:rPr lang="en-US" dirty="0"/>
              <a:t> de @Test</a:t>
            </a:r>
            <a:endParaRPr lang="fr-FR" dirty="0"/>
          </a:p>
        </p:txBody>
      </p:sp>
      <p:sp>
        <p:nvSpPr>
          <p:cNvPr id="3" name="Content Placeholder 2">
            <a:extLst>
              <a:ext uri="{FF2B5EF4-FFF2-40B4-BE49-F238E27FC236}">
                <a16:creationId xmlns:a16="http://schemas.microsoft.com/office/drawing/2014/main" id="{7C947FC8-457E-0C55-7DC3-A1F311B11756}"/>
              </a:ext>
            </a:extLst>
          </p:cNvPr>
          <p:cNvSpPr>
            <a:spLocks noGrp="1"/>
          </p:cNvSpPr>
          <p:nvPr>
            <p:ph idx="1"/>
          </p:nvPr>
        </p:nvSpPr>
        <p:spPr/>
        <p:txBody>
          <a:bodyPr/>
          <a:lstStyle/>
          <a:p>
            <a:r>
              <a:rPr lang="en-US" dirty="0"/>
              <a:t>expected = </a:t>
            </a:r>
            <a:r>
              <a:rPr lang="en-US" dirty="0" err="1"/>
              <a:t>NullPointerException.class</a:t>
            </a:r>
            <a:r>
              <a:rPr lang="en-US" dirty="0"/>
              <a:t> (extends </a:t>
            </a:r>
            <a:r>
              <a:rPr lang="en-US" dirty="0" err="1"/>
              <a:t>java.lang.Throwable</a:t>
            </a:r>
            <a:r>
              <a:rPr lang="en-US" dirty="0"/>
              <a:t>)</a:t>
            </a:r>
          </a:p>
          <a:p>
            <a:r>
              <a:rPr lang="en-US" dirty="0"/>
              <a:t>timeout = 100 (</a:t>
            </a:r>
            <a:r>
              <a:rPr lang="en-US" dirty="0" err="1"/>
              <a:t>en</a:t>
            </a:r>
            <a:r>
              <a:rPr lang="en-US" dirty="0"/>
              <a:t> </a:t>
            </a:r>
            <a:r>
              <a:rPr lang="en-US" dirty="0" err="1"/>
              <a:t>ms</a:t>
            </a:r>
            <a:r>
              <a:rPr lang="en-US" dirty="0"/>
              <a:t>)</a:t>
            </a:r>
            <a:endParaRPr lang="fr-FR" dirty="0"/>
          </a:p>
        </p:txBody>
      </p:sp>
    </p:spTree>
    <p:extLst>
      <p:ext uri="{BB962C8B-B14F-4D97-AF65-F5344CB8AC3E}">
        <p14:creationId xmlns:p14="http://schemas.microsoft.com/office/powerpoint/2010/main" val="4012197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0A58-3C61-3E23-BDC4-4C11A6748795}"/>
              </a:ext>
            </a:extLst>
          </p:cNvPr>
          <p:cNvSpPr>
            <a:spLocks noGrp="1"/>
          </p:cNvSpPr>
          <p:nvPr>
            <p:ph type="title"/>
          </p:nvPr>
        </p:nvSpPr>
        <p:spPr/>
        <p:txBody>
          <a:bodyPr/>
          <a:lstStyle/>
          <a:p>
            <a:r>
              <a:rPr lang="en-US" dirty="0"/>
              <a:t>Tests </a:t>
            </a:r>
            <a:r>
              <a:rPr lang="en-US" dirty="0" err="1"/>
              <a:t>paramétrés</a:t>
            </a:r>
            <a:endParaRPr lang="fr-FR" dirty="0"/>
          </a:p>
        </p:txBody>
      </p:sp>
      <p:sp>
        <p:nvSpPr>
          <p:cNvPr id="3" name="Content Placeholder 2">
            <a:extLst>
              <a:ext uri="{FF2B5EF4-FFF2-40B4-BE49-F238E27FC236}">
                <a16:creationId xmlns:a16="http://schemas.microsoft.com/office/drawing/2014/main" id="{A0841F1F-531A-7C3A-9511-2C2882963460}"/>
              </a:ext>
            </a:extLst>
          </p:cNvPr>
          <p:cNvSpPr>
            <a:spLocks noGrp="1"/>
          </p:cNvSpPr>
          <p:nvPr>
            <p:ph idx="1"/>
          </p:nvPr>
        </p:nvSpPr>
        <p:spPr/>
        <p:txBody>
          <a:bodyPr/>
          <a:lstStyle/>
          <a:p>
            <a:r>
              <a:rPr lang="en-US" dirty="0"/>
              <a:t>@RunWith(Parametrized.class)</a:t>
            </a:r>
          </a:p>
          <a:p>
            <a:pPr marL="0" indent="0">
              <a:buNone/>
            </a:pPr>
            <a:endParaRPr lang="en-US" dirty="0"/>
          </a:p>
          <a:p>
            <a:pPr marL="0" indent="0">
              <a:buNone/>
            </a:pPr>
            <a:r>
              <a:rPr lang="en-US" dirty="0" err="1"/>
              <a:t>Exemples</a:t>
            </a:r>
            <a:r>
              <a:rPr lang="en-US" dirty="0"/>
              <a:t> : </a:t>
            </a:r>
            <a:r>
              <a:rPr lang="en-US" dirty="0" err="1"/>
              <a:t>TestNombrePremier</a:t>
            </a:r>
            <a:r>
              <a:rPr lang="en-US" dirty="0"/>
              <a:t>, </a:t>
            </a:r>
            <a:r>
              <a:rPr lang="en-US" dirty="0" err="1"/>
              <a:t>JUnitParametrized</a:t>
            </a:r>
            <a:r>
              <a:rPr lang="en-US" dirty="0"/>
              <a:t>, </a:t>
            </a:r>
            <a:r>
              <a:rPr lang="en-US" dirty="0" err="1"/>
              <a:t>JUnitTestNombrePremier</a:t>
            </a:r>
            <a:endParaRPr lang="en-US" dirty="0"/>
          </a:p>
        </p:txBody>
      </p:sp>
    </p:spTree>
    <p:extLst>
      <p:ext uri="{BB962C8B-B14F-4D97-AF65-F5344CB8AC3E}">
        <p14:creationId xmlns:p14="http://schemas.microsoft.com/office/powerpoint/2010/main" val="3570027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13FF-2FE4-0C01-9C29-0F4F0DB71650}"/>
              </a:ext>
            </a:extLst>
          </p:cNvPr>
          <p:cNvSpPr>
            <a:spLocks noGrp="1"/>
          </p:cNvSpPr>
          <p:nvPr>
            <p:ph type="title"/>
          </p:nvPr>
        </p:nvSpPr>
        <p:spPr/>
        <p:txBody>
          <a:bodyPr/>
          <a:lstStyle/>
          <a:p>
            <a:r>
              <a:rPr lang="en-US" dirty="0"/>
              <a:t>TD : </a:t>
            </a:r>
            <a:r>
              <a:rPr lang="en-US" dirty="0" err="1"/>
              <a:t>Exemple</a:t>
            </a:r>
            <a:r>
              <a:rPr lang="en-US" dirty="0"/>
              <a:t> de </a:t>
            </a:r>
            <a:r>
              <a:rPr lang="en-US" dirty="0" err="1"/>
              <a:t>classe</a:t>
            </a:r>
            <a:endParaRPr lang="fr-FR" dirty="0"/>
          </a:p>
        </p:txBody>
      </p:sp>
      <p:sp>
        <p:nvSpPr>
          <p:cNvPr id="4" name="Rectangle 3">
            <a:extLst>
              <a:ext uri="{FF2B5EF4-FFF2-40B4-BE49-F238E27FC236}">
                <a16:creationId xmlns:a16="http://schemas.microsoft.com/office/drawing/2014/main" id="{3D45842E-371A-749E-99AA-1C56EDB42ECB}"/>
              </a:ext>
            </a:extLst>
          </p:cNvPr>
          <p:cNvSpPr/>
          <p:nvPr/>
        </p:nvSpPr>
        <p:spPr>
          <a:xfrm>
            <a:off x="1080654" y="1951715"/>
            <a:ext cx="4775200" cy="32327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Employe</a:t>
            </a:r>
            <a:endParaRPr lang="fr-FR" b="1" dirty="0">
              <a:solidFill>
                <a:schemeClr val="tx1"/>
              </a:solidFill>
            </a:endParaRPr>
          </a:p>
        </p:txBody>
      </p:sp>
      <p:sp>
        <p:nvSpPr>
          <p:cNvPr id="5" name="Rectangle 4">
            <a:extLst>
              <a:ext uri="{FF2B5EF4-FFF2-40B4-BE49-F238E27FC236}">
                <a16:creationId xmlns:a16="http://schemas.microsoft.com/office/drawing/2014/main" id="{204FFF1D-1C35-4CF5-DCC5-68AF0C262515}"/>
              </a:ext>
            </a:extLst>
          </p:cNvPr>
          <p:cNvSpPr/>
          <p:nvPr/>
        </p:nvSpPr>
        <p:spPr>
          <a:xfrm>
            <a:off x="1080654" y="2274987"/>
            <a:ext cx="4775200" cy="142186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 </a:t>
            </a:r>
            <a:r>
              <a:rPr lang="en-US" sz="1600" b="1" dirty="0" err="1">
                <a:solidFill>
                  <a:schemeClr val="tx1"/>
                </a:solidFill>
              </a:rPr>
              <a:t>numeroEmp</a:t>
            </a:r>
            <a:r>
              <a:rPr lang="en-US" sz="1600" b="1" dirty="0">
                <a:solidFill>
                  <a:schemeClr val="tx1"/>
                </a:solidFill>
              </a:rPr>
              <a:t> : int</a:t>
            </a:r>
          </a:p>
          <a:p>
            <a:r>
              <a:rPr lang="en-US" sz="1600" b="1" u="sng" dirty="0">
                <a:solidFill>
                  <a:schemeClr val="tx1"/>
                </a:solidFill>
              </a:rPr>
              <a:t>- </a:t>
            </a:r>
            <a:r>
              <a:rPr lang="en-US" sz="1600" b="1" u="sng" dirty="0" err="1">
                <a:solidFill>
                  <a:schemeClr val="tx1"/>
                </a:solidFill>
              </a:rPr>
              <a:t>nombreEmp</a:t>
            </a:r>
            <a:r>
              <a:rPr lang="en-US" sz="1600" b="1" u="sng" dirty="0">
                <a:solidFill>
                  <a:schemeClr val="tx1"/>
                </a:solidFill>
              </a:rPr>
              <a:t> : int</a:t>
            </a:r>
            <a:endParaRPr lang="fr-FR" sz="1600" b="1" u="sng" dirty="0">
              <a:solidFill>
                <a:schemeClr val="tx1"/>
              </a:solidFill>
            </a:endParaRPr>
          </a:p>
          <a:p>
            <a:r>
              <a:rPr lang="en-US" sz="1600" b="1" dirty="0">
                <a:solidFill>
                  <a:schemeClr val="tx1"/>
                </a:solidFill>
              </a:rPr>
              <a:t>- nom : String</a:t>
            </a:r>
          </a:p>
          <a:p>
            <a:r>
              <a:rPr lang="en-US" sz="1600" b="1" dirty="0">
                <a:solidFill>
                  <a:schemeClr val="tx1"/>
                </a:solidFill>
              </a:rPr>
              <a:t>- </a:t>
            </a:r>
            <a:r>
              <a:rPr lang="en-US" sz="1600" b="1" dirty="0" err="1">
                <a:solidFill>
                  <a:schemeClr val="tx1"/>
                </a:solidFill>
              </a:rPr>
              <a:t>prenom</a:t>
            </a:r>
            <a:r>
              <a:rPr lang="en-US" sz="1600" b="1" dirty="0">
                <a:solidFill>
                  <a:schemeClr val="tx1"/>
                </a:solidFill>
              </a:rPr>
              <a:t> : String</a:t>
            </a:r>
          </a:p>
          <a:p>
            <a:r>
              <a:rPr lang="en-US" sz="1600" b="1" dirty="0">
                <a:solidFill>
                  <a:schemeClr val="tx1"/>
                </a:solidFill>
              </a:rPr>
              <a:t>- </a:t>
            </a:r>
            <a:r>
              <a:rPr lang="en-US" sz="1600" b="1" dirty="0" err="1">
                <a:solidFill>
                  <a:schemeClr val="tx1"/>
                </a:solidFill>
              </a:rPr>
              <a:t>salaireMensuel</a:t>
            </a:r>
            <a:r>
              <a:rPr lang="en-US" sz="1600" b="1" dirty="0">
                <a:solidFill>
                  <a:schemeClr val="tx1"/>
                </a:solidFill>
              </a:rPr>
              <a:t> : double</a:t>
            </a:r>
          </a:p>
          <a:p>
            <a:r>
              <a:rPr lang="en-US" sz="1600" b="1" dirty="0">
                <a:solidFill>
                  <a:schemeClr val="tx1"/>
                </a:solidFill>
              </a:rPr>
              <a:t>- </a:t>
            </a:r>
            <a:r>
              <a:rPr lang="en-US" sz="1600" b="1" dirty="0" err="1">
                <a:solidFill>
                  <a:schemeClr val="tx1"/>
                </a:solidFill>
              </a:rPr>
              <a:t>primeAnnuelle</a:t>
            </a:r>
            <a:r>
              <a:rPr lang="en-US" sz="1600" b="1" dirty="0">
                <a:solidFill>
                  <a:schemeClr val="tx1"/>
                </a:solidFill>
              </a:rPr>
              <a:t> : double</a:t>
            </a:r>
          </a:p>
        </p:txBody>
      </p:sp>
      <p:sp>
        <p:nvSpPr>
          <p:cNvPr id="6" name="Rectangle 5">
            <a:extLst>
              <a:ext uri="{FF2B5EF4-FFF2-40B4-BE49-F238E27FC236}">
                <a16:creationId xmlns:a16="http://schemas.microsoft.com/office/drawing/2014/main" id="{9E629910-3BB5-EECA-2C04-32C02591E4EA}"/>
              </a:ext>
            </a:extLst>
          </p:cNvPr>
          <p:cNvSpPr/>
          <p:nvPr/>
        </p:nvSpPr>
        <p:spPr>
          <a:xfrm>
            <a:off x="1080653" y="3696855"/>
            <a:ext cx="4775201" cy="190038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b="1" dirty="0">
                <a:solidFill>
                  <a:schemeClr val="tx1"/>
                </a:solidFill>
              </a:rPr>
              <a:t>+</a:t>
            </a:r>
            <a:r>
              <a:rPr lang="en-US" sz="1600" b="1" dirty="0" err="1">
                <a:solidFill>
                  <a:schemeClr val="tx1"/>
                </a:solidFill>
              </a:rPr>
              <a:t>getNumeroEmp</a:t>
            </a:r>
            <a:r>
              <a:rPr lang="en-US" sz="1600" b="1" dirty="0">
                <a:solidFill>
                  <a:schemeClr val="tx1"/>
                </a:solidFill>
              </a:rPr>
              <a:t>() : int</a:t>
            </a:r>
          </a:p>
          <a:p>
            <a:r>
              <a:rPr lang="en-US" sz="1600" b="1" dirty="0">
                <a:solidFill>
                  <a:schemeClr val="tx1"/>
                </a:solidFill>
              </a:rPr>
              <a:t>+</a:t>
            </a:r>
            <a:r>
              <a:rPr lang="en-US" sz="1600" b="1" dirty="0" err="1">
                <a:solidFill>
                  <a:schemeClr val="tx1"/>
                </a:solidFill>
              </a:rPr>
              <a:t>getNomPrenom</a:t>
            </a:r>
            <a:r>
              <a:rPr lang="en-US" sz="1600" b="1" dirty="0">
                <a:solidFill>
                  <a:schemeClr val="tx1"/>
                </a:solidFill>
              </a:rPr>
              <a:t>() : String</a:t>
            </a:r>
          </a:p>
          <a:p>
            <a:r>
              <a:rPr lang="en-US" sz="1600" b="1" dirty="0">
                <a:solidFill>
                  <a:schemeClr val="tx1"/>
                </a:solidFill>
              </a:rPr>
              <a:t>+</a:t>
            </a:r>
            <a:r>
              <a:rPr lang="en-US" sz="1600" b="1" dirty="0" err="1">
                <a:solidFill>
                  <a:schemeClr val="tx1"/>
                </a:solidFill>
              </a:rPr>
              <a:t>getSalaireAnnuel</a:t>
            </a:r>
            <a:r>
              <a:rPr lang="en-US" sz="1600" b="1" dirty="0">
                <a:solidFill>
                  <a:schemeClr val="tx1"/>
                </a:solidFill>
              </a:rPr>
              <a:t>() : double</a:t>
            </a:r>
          </a:p>
          <a:p>
            <a:r>
              <a:rPr lang="en-US" sz="1600" b="1" u="sng" dirty="0">
                <a:solidFill>
                  <a:schemeClr val="tx1"/>
                </a:solidFill>
              </a:rPr>
              <a:t>+</a:t>
            </a:r>
            <a:r>
              <a:rPr lang="en-US" sz="1600" b="1" u="sng" dirty="0" err="1">
                <a:solidFill>
                  <a:schemeClr val="tx1"/>
                </a:solidFill>
              </a:rPr>
              <a:t>getNombreEmployes</a:t>
            </a:r>
            <a:r>
              <a:rPr lang="en-US" sz="1600" b="1" u="sng" dirty="0">
                <a:solidFill>
                  <a:schemeClr val="tx1"/>
                </a:solidFill>
              </a:rPr>
              <a:t>() : int</a:t>
            </a:r>
          </a:p>
          <a:p>
            <a:r>
              <a:rPr lang="en-US" sz="1600" b="1" dirty="0">
                <a:solidFill>
                  <a:schemeClr val="tx1"/>
                </a:solidFill>
              </a:rPr>
              <a:t>&lt;&lt;Create&gt;&gt; Employe(nom : String, </a:t>
            </a:r>
            <a:r>
              <a:rPr lang="en-US" sz="1600" b="1" dirty="0" err="1">
                <a:solidFill>
                  <a:schemeClr val="tx1"/>
                </a:solidFill>
              </a:rPr>
              <a:t>prenom</a:t>
            </a:r>
            <a:r>
              <a:rPr lang="en-US" sz="1600" b="1" dirty="0">
                <a:solidFill>
                  <a:schemeClr val="tx1"/>
                </a:solidFill>
              </a:rPr>
              <a:t> : String, </a:t>
            </a:r>
            <a:r>
              <a:rPr lang="en-US" sz="1600" b="1" dirty="0" err="1">
                <a:solidFill>
                  <a:schemeClr val="tx1"/>
                </a:solidFill>
              </a:rPr>
              <a:t>salaireMensuel</a:t>
            </a:r>
            <a:r>
              <a:rPr lang="en-US" sz="1600" b="1" dirty="0">
                <a:solidFill>
                  <a:schemeClr val="tx1"/>
                </a:solidFill>
              </a:rPr>
              <a:t> : double, </a:t>
            </a:r>
            <a:r>
              <a:rPr lang="en-US" sz="1600" b="1" dirty="0" err="1">
                <a:solidFill>
                  <a:schemeClr val="tx1"/>
                </a:solidFill>
              </a:rPr>
              <a:t>primeAnnuelle</a:t>
            </a:r>
            <a:r>
              <a:rPr lang="en-US" sz="1600" b="1" dirty="0">
                <a:solidFill>
                  <a:schemeClr val="tx1"/>
                </a:solidFill>
              </a:rPr>
              <a:t> : double)</a:t>
            </a:r>
            <a:endParaRPr lang="fr-FR" sz="1600" b="1" dirty="0">
              <a:solidFill>
                <a:schemeClr val="tx1"/>
              </a:solidFill>
            </a:endParaRPr>
          </a:p>
        </p:txBody>
      </p:sp>
      <p:sp>
        <p:nvSpPr>
          <p:cNvPr id="15" name="Content Placeholder 14">
            <a:extLst>
              <a:ext uri="{FF2B5EF4-FFF2-40B4-BE49-F238E27FC236}">
                <a16:creationId xmlns:a16="http://schemas.microsoft.com/office/drawing/2014/main" id="{EEA3F7C7-A64F-FCAF-BE84-BAF49B32FBC6}"/>
              </a:ext>
            </a:extLst>
          </p:cNvPr>
          <p:cNvSpPr>
            <a:spLocks noGrp="1"/>
          </p:cNvSpPr>
          <p:nvPr>
            <p:ph sz="half" idx="2"/>
          </p:nvPr>
        </p:nvSpPr>
        <p:spPr/>
        <p:txBody>
          <a:bodyPr/>
          <a:lstStyle/>
          <a:p>
            <a:r>
              <a:rPr lang="en-US" dirty="0"/>
              <a:t>Indications </a:t>
            </a:r>
            <a:r>
              <a:rPr lang="en-US" dirty="0" err="1"/>
              <a:t>fonctionnelles</a:t>
            </a:r>
            <a:r>
              <a:rPr lang="en-US" dirty="0"/>
              <a:t> : </a:t>
            </a:r>
          </a:p>
          <a:p>
            <a:pPr lvl="1"/>
            <a:r>
              <a:rPr lang="en-US" dirty="0"/>
              <a:t>Les </a:t>
            </a:r>
            <a:r>
              <a:rPr lang="en-US" dirty="0" err="1"/>
              <a:t>numéros</a:t>
            </a:r>
            <a:r>
              <a:rPr lang="en-US" dirty="0"/>
              <a:t> </a:t>
            </a:r>
            <a:r>
              <a:rPr lang="en-US" dirty="0" err="1"/>
              <a:t>d’employé</a:t>
            </a:r>
            <a:r>
              <a:rPr lang="en-US" dirty="0"/>
              <a:t> </a:t>
            </a:r>
            <a:r>
              <a:rPr lang="en-US" dirty="0" err="1"/>
              <a:t>partent</a:t>
            </a:r>
            <a:r>
              <a:rPr lang="en-US" dirty="0"/>
              <a:t> de 0 et </a:t>
            </a:r>
            <a:r>
              <a:rPr lang="en-US" dirty="0" err="1"/>
              <a:t>s’incrémente</a:t>
            </a:r>
            <a:r>
              <a:rPr lang="en-US" dirty="0"/>
              <a:t> de 1 </a:t>
            </a:r>
            <a:r>
              <a:rPr lang="en-US" dirty="0" err="1"/>
              <a:t>en</a:t>
            </a:r>
            <a:r>
              <a:rPr lang="en-US" dirty="0"/>
              <a:t> 1</a:t>
            </a:r>
          </a:p>
          <a:p>
            <a:pPr lvl="1"/>
            <a:r>
              <a:rPr lang="en-US" dirty="0"/>
              <a:t>Le </a:t>
            </a:r>
            <a:r>
              <a:rPr lang="en-US" dirty="0" err="1"/>
              <a:t>salaire</a:t>
            </a:r>
            <a:r>
              <a:rPr lang="en-US" dirty="0"/>
              <a:t> </a:t>
            </a:r>
            <a:r>
              <a:rPr lang="en-US" dirty="0" err="1"/>
              <a:t>annuel</a:t>
            </a:r>
            <a:r>
              <a:rPr lang="en-US" dirty="0"/>
              <a:t> correspond à 12*</a:t>
            </a:r>
            <a:r>
              <a:rPr lang="en-US" dirty="0" err="1"/>
              <a:t>salaireMensuel</a:t>
            </a:r>
            <a:r>
              <a:rPr lang="en-US" dirty="0"/>
              <a:t> + </a:t>
            </a:r>
            <a:r>
              <a:rPr lang="en-US" dirty="0" err="1"/>
              <a:t>primeAnnuelle</a:t>
            </a:r>
            <a:endParaRPr lang="en-US" dirty="0"/>
          </a:p>
          <a:p>
            <a:pPr lvl="1"/>
            <a:r>
              <a:rPr lang="en-US" dirty="0"/>
              <a:t>La </a:t>
            </a:r>
            <a:r>
              <a:rPr lang="en-US" dirty="0" err="1"/>
              <a:t>méthode</a:t>
            </a:r>
            <a:r>
              <a:rPr lang="en-US" dirty="0"/>
              <a:t> </a:t>
            </a:r>
            <a:r>
              <a:rPr lang="en-US" dirty="0" err="1"/>
              <a:t>getNomPrenom</a:t>
            </a:r>
            <a:r>
              <a:rPr lang="en-US" dirty="0"/>
              <a:t> doit </a:t>
            </a:r>
            <a:r>
              <a:rPr lang="en-US" dirty="0" err="1"/>
              <a:t>retourner</a:t>
            </a:r>
            <a:r>
              <a:rPr lang="en-US" dirty="0"/>
              <a:t> dans </a:t>
            </a:r>
            <a:r>
              <a:rPr lang="en-US" dirty="0" err="1"/>
              <a:t>cet</a:t>
            </a:r>
            <a:r>
              <a:rPr lang="en-US" dirty="0"/>
              <a:t> </a:t>
            </a:r>
            <a:r>
              <a:rPr lang="en-US" dirty="0" err="1"/>
              <a:t>ordre</a:t>
            </a:r>
            <a:r>
              <a:rPr lang="en-US" dirty="0"/>
              <a:t> la </a:t>
            </a:r>
            <a:r>
              <a:rPr lang="en-US" dirty="0" err="1"/>
              <a:t>chaîne</a:t>
            </a:r>
            <a:r>
              <a:rPr lang="en-US" dirty="0"/>
              <a:t> “Nom, </a:t>
            </a:r>
            <a:r>
              <a:rPr lang="en-US" dirty="0" err="1"/>
              <a:t>Prenom</a:t>
            </a:r>
            <a:r>
              <a:rPr lang="en-US" dirty="0"/>
              <a:t>”</a:t>
            </a:r>
          </a:p>
          <a:p>
            <a:r>
              <a:rPr lang="en-US" dirty="0"/>
              <a:t>On ne </a:t>
            </a:r>
            <a:r>
              <a:rPr lang="en-US" dirty="0" err="1"/>
              <a:t>supprime</a:t>
            </a:r>
            <a:r>
              <a:rPr lang="en-US" dirty="0"/>
              <a:t> pas </a:t>
            </a:r>
            <a:r>
              <a:rPr lang="en-US" dirty="0" err="1"/>
              <a:t>d’employés</a:t>
            </a:r>
            <a:r>
              <a:rPr lang="en-US" dirty="0"/>
              <a:t> pour le moment</a:t>
            </a:r>
          </a:p>
          <a:p>
            <a:pPr lvl="1"/>
            <a:endParaRPr lang="fr-FR" dirty="0"/>
          </a:p>
        </p:txBody>
      </p:sp>
      <p:sp>
        <p:nvSpPr>
          <p:cNvPr id="16" name="TextBox 15">
            <a:extLst>
              <a:ext uri="{FF2B5EF4-FFF2-40B4-BE49-F238E27FC236}">
                <a16:creationId xmlns:a16="http://schemas.microsoft.com/office/drawing/2014/main" id="{4D9A93FC-AED4-B2F6-9472-F5A7C93B04AD}"/>
              </a:ext>
            </a:extLst>
          </p:cNvPr>
          <p:cNvSpPr txBox="1"/>
          <p:nvPr/>
        </p:nvSpPr>
        <p:spPr>
          <a:xfrm>
            <a:off x="5307499" y="6176963"/>
            <a:ext cx="1096710" cy="369332"/>
          </a:xfrm>
          <a:prstGeom prst="rect">
            <a:avLst/>
          </a:prstGeom>
          <a:noFill/>
        </p:spPr>
        <p:txBody>
          <a:bodyPr wrap="none" rtlCol="0">
            <a:spAutoFit/>
          </a:bodyPr>
          <a:lstStyle/>
          <a:p>
            <a:r>
              <a:rPr lang="en-US" dirty="0" err="1"/>
              <a:t>Voir</a:t>
            </a:r>
            <a:r>
              <a:rPr lang="en-US" dirty="0"/>
              <a:t> Code</a:t>
            </a:r>
            <a:endParaRPr lang="fr-FR" dirty="0"/>
          </a:p>
        </p:txBody>
      </p:sp>
    </p:spTree>
    <p:extLst>
      <p:ext uri="{BB962C8B-B14F-4D97-AF65-F5344CB8AC3E}">
        <p14:creationId xmlns:p14="http://schemas.microsoft.com/office/powerpoint/2010/main" val="77504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4A0AB-CE09-00EE-BE80-75275391E42F}"/>
              </a:ext>
            </a:extLst>
          </p:cNvPr>
          <p:cNvSpPr/>
          <p:nvPr/>
        </p:nvSpPr>
        <p:spPr>
          <a:xfrm>
            <a:off x="609600" y="1690688"/>
            <a:ext cx="10744200" cy="938212"/>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le 1">
            <a:extLst>
              <a:ext uri="{FF2B5EF4-FFF2-40B4-BE49-F238E27FC236}">
                <a16:creationId xmlns:a16="http://schemas.microsoft.com/office/drawing/2014/main" id="{7AF0764A-DD75-349F-1CDB-F8996553E86B}"/>
              </a:ext>
            </a:extLst>
          </p:cNvPr>
          <p:cNvSpPr>
            <a:spLocks noGrp="1"/>
          </p:cNvSpPr>
          <p:nvPr>
            <p:ph type="title"/>
          </p:nvPr>
        </p:nvSpPr>
        <p:spPr/>
        <p:txBody>
          <a:bodyPr/>
          <a:lstStyle/>
          <a:p>
            <a:r>
              <a:rPr lang="en-US" dirty="0"/>
              <a:t>But du </a:t>
            </a:r>
            <a:r>
              <a:rPr lang="en-US" dirty="0" err="1"/>
              <a:t>cours</a:t>
            </a:r>
            <a:r>
              <a:rPr lang="en-US" dirty="0"/>
              <a:t> (</a:t>
            </a:r>
            <a:r>
              <a:rPr lang="en-US" dirty="0" err="1"/>
              <a:t>compétences</a:t>
            </a:r>
            <a:r>
              <a:rPr lang="en-US" dirty="0"/>
              <a:t>)</a:t>
            </a:r>
            <a:endParaRPr lang="fr-FR" dirty="0"/>
          </a:p>
        </p:txBody>
      </p:sp>
      <p:sp>
        <p:nvSpPr>
          <p:cNvPr id="3" name="Content Placeholder 2">
            <a:extLst>
              <a:ext uri="{FF2B5EF4-FFF2-40B4-BE49-F238E27FC236}">
                <a16:creationId xmlns:a16="http://schemas.microsoft.com/office/drawing/2014/main" id="{C7E3EF9E-7824-3DE6-425F-4CDC8B873101}"/>
              </a:ext>
            </a:extLst>
          </p:cNvPr>
          <p:cNvSpPr>
            <a:spLocks noGrp="1"/>
          </p:cNvSpPr>
          <p:nvPr>
            <p:ph idx="1"/>
          </p:nvPr>
        </p:nvSpPr>
        <p:spPr/>
        <p:txBody>
          <a:bodyPr>
            <a:normAutofit fontScale="92500" lnSpcReduction="20000"/>
          </a:bodyPr>
          <a:lstStyle/>
          <a:p>
            <a:r>
              <a:rPr lang="en-US" dirty="0"/>
              <a:t>Savoir coder </a:t>
            </a:r>
            <a:r>
              <a:rPr lang="en-US" dirty="0" err="1"/>
              <a:t>une</a:t>
            </a:r>
            <a:r>
              <a:rPr lang="en-US" dirty="0"/>
              <a:t> application </a:t>
            </a:r>
            <a:r>
              <a:rPr lang="en-US" dirty="0" err="1"/>
              <a:t>complexe</a:t>
            </a:r>
            <a:r>
              <a:rPr lang="en-US" dirty="0"/>
              <a:t> </a:t>
            </a:r>
            <a:r>
              <a:rPr lang="en-US" dirty="0" err="1"/>
              <a:t>en</a:t>
            </a:r>
            <a:r>
              <a:rPr lang="en-US" dirty="0"/>
              <a:t> Java (avec des tests </a:t>
            </a:r>
            <a:r>
              <a:rPr lang="en-US" dirty="0" err="1"/>
              <a:t>unitaires</a:t>
            </a:r>
            <a:r>
              <a:rPr lang="en-US" dirty="0"/>
              <a:t>)</a:t>
            </a:r>
          </a:p>
          <a:p>
            <a:r>
              <a:rPr lang="en-US" dirty="0"/>
              <a:t>Savoir </a:t>
            </a:r>
            <a:r>
              <a:rPr lang="en-US" dirty="0" err="1"/>
              <a:t>débugger</a:t>
            </a:r>
            <a:r>
              <a:rPr lang="en-US" dirty="0"/>
              <a:t> </a:t>
            </a:r>
            <a:r>
              <a:rPr lang="en-US" dirty="0" err="1"/>
              <a:t>une</a:t>
            </a:r>
            <a:r>
              <a:rPr lang="en-US" dirty="0"/>
              <a:t> application </a:t>
            </a:r>
            <a:r>
              <a:rPr lang="en-US" dirty="0" err="1"/>
              <a:t>complexe</a:t>
            </a:r>
            <a:r>
              <a:rPr lang="en-US" dirty="0"/>
              <a:t> </a:t>
            </a:r>
            <a:r>
              <a:rPr lang="en-US" dirty="0" err="1"/>
              <a:t>en</a:t>
            </a:r>
            <a:r>
              <a:rPr lang="en-US" dirty="0"/>
              <a:t> Java</a:t>
            </a:r>
          </a:p>
          <a:p>
            <a:r>
              <a:rPr lang="en-US" dirty="0"/>
              <a:t>Savoir </a:t>
            </a:r>
            <a:r>
              <a:rPr lang="en-US" dirty="0" err="1"/>
              <a:t>gérer</a:t>
            </a:r>
            <a:r>
              <a:rPr lang="en-US" dirty="0"/>
              <a:t> les </a:t>
            </a:r>
            <a:r>
              <a:rPr lang="en-US" dirty="0" err="1"/>
              <a:t>fichiers</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la </a:t>
            </a:r>
            <a:r>
              <a:rPr lang="en-US" dirty="0" err="1"/>
              <a:t>sérialisation</a:t>
            </a:r>
            <a:endParaRPr lang="en-US" dirty="0"/>
          </a:p>
          <a:p>
            <a:r>
              <a:rPr lang="en-US" dirty="0"/>
              <a:t>Savoir </a:t>
            </a:r>
            <a:r>
              <a:rPr lang="en-US" dirty="0" err="1"/>
              <a:t>utiliser</a:t>
            </a:r>
            <a:r>
              <a:rPr lang="en-US" dirty="0"/>
              <a:t> les threads </a:t>
            </a:r>
            <a:r>
              <a:rPr lang="en-US" dirty="0" err="1"/>
              <a:t>en</a:t>
            </a:r>
            <a:r>
              <a:rPr lang="en-US" dirty="0"/>
              <a:t> Java</a:t>
            </a:r>
          </a:p>
          <a:p>
            <a:r>
              <a:rPr lang="en-US" dirty="0"/>
              <a:t>Savoir </a:t>
            </a:r>
            <a:r>
              <a:rPr lang="en-US" dirty="0" err="1"/>
              <a:t>créer</a:t>
            </a:r>
            <a:r>
              <a:rPr lang="en-US" dirty="0"/>
              <a:t> </a:t>
            </a:r>
            <a:r>
              <a:rPr lang="en-US" dirty="0" err="1"/>
              <a:t>une</a:t>
            </a:r>
            <a:r>
              <a:rPr lang="en-US" dirty="0"/>
              <a:t> interface </a:t>
            </a:r>
            <a:r>
              <a:rPr lang="en-US" dirty="0" err="1"/>
              <a:t>graphique</a:t>
            </a:r>
            <a:r>
              <a:rPr lang="en-US" dirty="0"/>
              <a:t> simple </a:t>
            </a:r>
            <a:r>
              <a:rPr lang="en-US" dirty="0" err="1"/>
              <a:t>en</a:t>
            </a:r>
            <a:r>
              <a:rPr lang="en-US" dirty="0"/>
              <a:t> Java (</a:t>
            </a:r>
            <a:r>
              <a:rPr lang="en-US" dirty="0" err="1"/>
              <a:t>approche</a:t>
            </a:r>
            <a:r>
              <a:rPr lang="en-US" dirty="0"/>
              <a:t> </a:t>
            </a:r>
            <a:r>
              <a:rPr lang="en-US" dirty="0" err="1"/>
              <a:t>modèle</a:t>
            </a:r>
            <a:r>
              <a:rPr lang="en-US" dirty="0"/>
              <a:t> MVC)</a:t>
            </a:r>
          </a:p>
          <a:p>
            <a:pPr marL="0" indent="0">
              <a:buNone/>
            </a:pPr>
            <a:r>
              <a:rPr lang="fr-FR" i="1" dirty="0"/>
              <a:t>Si le temps le permet … </a:t>
            </a:r>
          </a:p>
          <a:p>
            <a:r>
              <a:rPr lang="en-US" dirty="0" err="1"/>
              <a:t>Connaître</a:t>
            </a:r>
            <a:r>
              <a:rPr lang="en-US" dirty="0"/>
              <a:t> les </a:t>
            </a:r>
            <a:r>
              <a:rPr lang="en-US" dirty="0" err="1"/>
              <a:t>bibliothèques</a:t>
            </a:r>
            <a:r>
              <a:rPr lang="en-US" dirty="0"/>
              <a:t> </a:t>
            </a:r>
            <a:r>
              <a:rPr lang="en-US" dirty="0" err="1"/>
              <a:t>cryptographiques</a:t>
            </a:r>
            <a:r>
              <a:rPr lang="en-US" dirty="0"/>
              <a:t> </a:t>
            </a:r>
            <a:r>
              <a:rPr lang="en-US" dirty="0" err="1"/>
              <a:t>en</a:t>
            </a:r>
            <a:r>
              <a:rPr lang="en-US" dirty="0"/>
              <a:t> Java</a:t>
            </a:r>
          </a:p>
          <a:p>
            <a:r>
              <a:rPr lang="en-US" dirty="0" err="1"/>
              <a:t>Comprendre</a:t>
            </a:r>
            <a:r>
              <a:rPr lang="en-US" dirty="0"/>
              <a:t> et </a:t>
            </a:r>
            <a:r>
              <a:rPr lang="en-US" dirty="0" err="1"/>
              <a:t>avoir</a:t>
            </a:r>
            <a:r>
              <a:rPr lang="en-US" dirty="0"/>
              <a:t> </a:t>
            </a:r>
            <a:r>
              <a:rPr lang="en-US" dirty="0" err="1"/>
              <a:t>utilisé</a:t>
            </a:r>
            <a:r>
              <a:rPr lang="en-US" dirty="0"/>
              <a:t> le </a:t>
            </a:r>
            <a:r>
              <a:rPr lang="en-US" dirty="0" err="1"/>
              <a:t>mécanisme</a:t>
            </a:r>
            <a:r>
              <a:rPr lang="en-US" dirty="0"/>
              <a:t> </a:t>
            </a:r>
            <a:r>
              <a:rPr lang="en-US" dirty="0" err="1"/>
              <a:t>d’introspection</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a:t>
            </a:r>
            <a:r>
              <a:rPr lang="en-US" dirty="0" err="1"/>
              <a:t>une</a:t>
            </a:r>
            <a:r>
              <a:rPr lang="en-US" dirty="0"/>
              <a:t> base de </a:t>
            </a:r>
            <a:r>
              <a:rPr lang="en-US" dirty="0" err="1"/>
              <a:t>données</a:t>
            </a:r>
            <a:endParaRPr lang="en-US" dirty="0"/>
          </a:p>
          <a:p>
            <a:endParaRPr lang="en-US" dirty="0"/>
          </a:p>
        </p:txBody>
      </p:sp>
    </p:spTree>
    <p:extLst>
      <p:ext uri="{BB962C8B-B14F-4D97-AF65-F5344CB8AC3E}">
        <p14:creationId xmlns:p14="http://schemas.microsoft.com/office/powerpoint/2010/main" val="84853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731A26-9C88-13F8-AF6B-0AB84E01EE73}"/>
              </a:ext>
            </a:extLst>
          </p:cNvPr>
          <p:cNvSpPr>
            <a:spLocks noGrp="1"/>
          </p:cNvSpPr>
          <p:nvPr>
            <p:ph type="title"/>
          </p:nvPr>
        </p:nvSpPr>
        <p:spPr/>
        <p:txBody>
          <a:bodyPr/>
          <a:lstStyle/>
          <a:p>
            <a:r>
              <a:rPr lang="en-US" dirty="0"/>
              <a:t>Comment </a:t>
            </a:r>
            <a:r>
              <a:rPr lang="en-US" dirty="0" err="1"/>
              <a:t>vérifier</a:t>
            </a:r>
            <a:r>
              <a:rPr lang="en-US" dirty="0"/>
              <a:t> </a:t>
            </a:r>
            <a:r>
              <a:rPr lang="en-US" dirty="0" err="1"/>
              <a:t>qu’on</a:t>
            </a:r>
            <a:r>
              <a:rPr lang="en-US" dirty="0"/>
              <a:t> a bien </a:t>
            </a:r>
            <a:r>
              <a:rPr lang="en-US" dirty="0" err="1"/>
              <a:t>codé</a:t>
            </a:r>
            <a:r>
              <a:rPr lang="en-US" dirty="0"/>
              <a:t> ?</a:t>
            </a:r>
            <a:endParaRPr lang="fr-FR" dirty="0"/>
          </a:p>
        </p:txBody>
      </p:sp>
      <p:sp>
        <p:nvSpPr>
          <p:cNvPr id="6" name="Content Placeholder 5">
            <a:extLst>
              <a:ext uri="{FF2B5EF4-FFF2-40B4-BE49-F238E27FC236}">
                <a16:creationId xmlns:a16="http://schemas.microsoft.com/office/drawing/2014/main" id="{A9B5C5B2-3608-4D17-8FAD-EB691AAD9233}"/>
              </a:ext>
            </a:extLst>
          </p:cNvPr>
          <p:cNvSpPr>
            <a:spLocks noGrp="1"/>
          </p:cNvSpPr>
          <p:nvPr>
            <p:ph idx="1"/>
          </p:nvPr>
        </p:nvSpPr>
        <p:spPr/>
        <p:txBody>
          <a:bodyPr/>
          <a:lstStyle/>
          <a:p>
            <a:r>
              <a:rPr lang="en-US" dirty="0"/>
              <a:t>Compilation (</a:t>
            </a:r>
            <a:r>
              <a:rPr lang="en-US" dirty="0" err="1"/>
              <a:t>évite</a:t>
            </a:r>
            <a:r>
              <a:rPr lang="en-US" dirty="0"/>
              <a:t> un certain </a:t>
            </a:r>
            <a:r>
              <a:rPr lang="en-US" dirty="0" err="1"/>
              <a:t>nombre</a:t>
            </a:r>
            <a:r>
              <a:rPr lang="en-US" dirty="0"/>
              <a:t> </a:t>
            </a:r>
            <a:r>
              <a:rPr lang="en-US" dirty="0" err="1"/>
              <a:t>d’erreurs</a:t>
            </a:r>
            <a:r>
              <a:rPr lang="en-US" dirty="0"/>
              <a:t>)</a:t>
            </a:r>
          </a:p>
          <a:p>
            <a:r>
              <a:rPr lang="en-US" dirty="0"/>
              <a:t>Lecture de code, lecture </a:t>
            </a:r>
            <a:r>
              <a:rPr lang="en-US" dirty="0" err="1"/>
              <a:t>croisée</a:t>
            </a:r>
            <a:r>
              <a:rPr lang="en-US" dirty="0"/>
              <a:t> de code</a:t>
            </a:r>
          </a:p>
          <a:p>
            <a:r>
              <a:rPr lang="en-US" dirty="0" err="1"/>
              <a:t>Création</a:t>
            </a:r>
            <a:r>
              <a:rPr lang="en-US" dirty="0"/>
              <a:t> d’un </a:t>
            </a:r>
            <a:r>
              <a:rPr lang="en-US" dirty="0" err="1"/>
              <a:t>programme</a:t>
            </a:r>
            <a:r>
              <a:rPr lang="en-US" dirty="0"/>
              <a:t> “main” de test, </a:t>
            </a:r>
            <a:r>
              <a:rPr lang="en-US" dirty="0" err="1"/>
              <a:t>exécution</a:t>
            </a:r>
            <a:r>
              <a:rPr lang="en-US" dirty="0"/>
              <a:t>, sortie de traces, “print”</a:t>
            </a:r>
          </a:p>
          <a:p>
            <a:pPr>
              <a:buFont typeface="Wingdings" panose="05000000000000000000" pitchFamily="2" charset="2"/>
              <a:buChar char="à"/>
            </a:pPr>
            <a:r>
              <a:rPr lang="en-US" dirty="0" err="1">
                <a:sym typeface="Wingdings" panose="05000000000000000000" pitchFamily="2" charset="2"/>
              </a:rPr>
              <a:t>difficulté</a:t>
            </a:r>
            <a:r>
              <a:rPr lang="en-US" dirty="0">
                <a:sym typeface="Wingdings" panose="05000000000000000000" pitchFamily="2" charset="2"/>
              </a:rPr>
              <a:t> de </a:t>
            </a:r>
            <a:r>
              <a:rPr lang="en-US" dirty="0" err="1">
                <a:sym typeface="Wingdings" panose="05000000000000000000" pitchFamily="2" charset="2"/>
              </a:rPr>
              <a:t>maintenabilité</a:t>
            </a:r>
            <a:r>
              <a:rPr lang="en-US" dirty="0">
                <a:sym typeface="Wingdings" panose="05000000000000000000" pitchFamily="2" charset="2"/>
              </a:rPr>
              <a:t> du </a:t>
            </a:r>
            <a:r>
              <a:rPr lang="en-US" dirty="0" err="1">
                <a:sym typeface="Wingdings" panose="05000000000000000000" pitchFamily="2" charset="2"/>
              </a:rPr>
              <a:t>programme</a:t>
            </a:r>
            <a:r>
              <a:rPr lang="en-US" dirty="0">
                <a:sym typeface="Wingdings" panose="05000000000000000000" pitchFamily="2" charset="2"/>
              </a:rPr>
              <a:t> de test ad-hoc</a:t>
            </a:r>
          </a:p>
          <a:p>
            <a:pPr>
              <a:buFont typeface="Wingdings" panose="05000000000000000000" pitchFamily="2" charset="2"/>
              <a:buChar char="à"/>
            </a:pPr>
            <a:r>
              <a:rPr lang="en-US" dirty="0" err="1"/>
              <a:t>Utilisation</a:t>
            </a:r>
            <a:r>
              <a:rPr lang="en-US" dirty="0"/>
              <a:t> d’un framework de tests !</a:t>
            </a:r>
          </a:p>
        </p:txBody>
      </p:sp>
    </p:spTree>
    <p:extLst>
      <p:ext uri="{BB962C8B-B14F-4D97-AF65-F5344CB8AC3E}">
        <p14:creationId xmlns:p14="http://schemas.microsoft.com/office/powerpoint/2010/main" val="40458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2FC54A-D078-691A-DC2F-2339F10F3CF4}"/>
              </a:ext>
            </a:extLst>
          </p:cNvPr>
          <p:cNvSpPr>
            <a:spLocks noGrp="1"/>
          </p:cNvSpPr>
          <p:nvPr>
            <p:ph type="title"/>
          </p:nvPr>
        </p:nvSpPr>
        <p:spPr/>
        <p:txBody>
          <a:bodyPr/>
          <a:lstStyle/>
          <a:p>
            <a:r>
              <a:rPr lang="en-US" dirty="0"/>
              <a:t>Test </a:t>
            </a:r>
            <a:r>
              <a:rPr lang="en-US" dirty="0" err="1"/>
              <a:t>logiciel</a:t>
            </a:r>
            <a:r>
              <a:rPr lang="en-US" dirty="0"/>
              <a:t> </a:t>
            </a:r>
            <a:r>
              <a:rPr lang="en-US" dirty="0" err="1"/>
              <a:t>kezako</a:t>
            </a:r>
            <a:r>
              <a:rPr lang="en-US" dirty="0"/>
              <a:t> ?</a:t>
            </a:r>
            <a:endParaRPr lang="fr-FR" dirty="0"/>
          </a:p>
        </p:txBody>
      </p:sp>
      <p:sp>
        <p:nvSpPr>
          <p:cNvPr id="7" name="Content Placeholder 6">
            <a:extLst>
              <a:ext uri="{FF2B5EF4-FFF2-40B4-BE49-F238E27FC236}">
                <a16:creationId xmlns:a16="http://schemas.microsoft.com/office/drawing/2014/main" id="{F91D8DA5-C1A5-55E6-D5BA-1A53E2ED79D4}"/>
              </a:ext>
            </a:extLst>
          </p:cNvPr>
          <p:cNvSpPr>
            <a:spLocks noGrp="1"/>
          </p:cNvSpPr>
          <p:nvPr>
            <p:ph idx="1"/>
          </p:nvPr>
        </p:nvSpPr>
        <p:spPr/>
        <p:txBody>
          <a:bodyPr>
            <a:normAutofit lnSpcReduction="10000"/>
          </a:bodyPr>
          <a:lstStyle/>
          <a:p>
            <a:pPr marL="0" indent="0">
              <a:buNone/>
            </a:pPr>
            <a:r>
              <a:rPr lang="en-US" dirty="0"/>
              <a:t>Le test </a:t>
            </a:r>
            <a:r>
              <a:rPr lang="en-US" dirty="0" err="1"/>
              <a:t>logiciel</a:t>
            </a:r>
            <a:r>
              <a:rPr lang="en-US" dirty="0"/>
              <a:t> a de </a:t>
            </a:r>
            <a:r>
              <a:rPr lang="en-US" dirty="0" err="1"/>
              <a:t>nombreux</a:t>
            </a:r>
            <a:r>
              <a:rPr lang="en-US" dirty="0"/>
              <a:t> buts.</a:t>
            </a:r>
          </a:p>
          <a:p>
            <a:r>
              <a:rPr lang="en-US" dirty="0" err="1"/>
              <a:t>s’assurer</a:t>
            </a:r>
            <a:r>
              <a:rPr lang="en-US" dirty="0"/>
              <a:t> du bon </a:t>
            </a:r>
            <a:r>
              <a:rPr lang="en-US" dirty="0" err="1"/>
              <a:t>fonctionnement</a:t>
            </a:r>
            <a:r>
              <a:rPr lang="en-US" dirty="0"/>
              <a:t> du </a:t>
            </a:r>
            <a:r>
              <a:rPr lang="en-US" dirty="0" err="1"/>
              <a:t>logiciel</a:t>
            </a:r>
            <a:r>
              <a:rPr lang="en-US" dirty="0"/>
              <a:t> </a:t>
            </a:r>
            <a:r>
              <a:rPr lang="en-US" dirty="0" err="1"/>
              <a:t>réalisé</a:t>
            </a:r>
            <a:endParaRPr lang="en-US" dirty="0"/>
          </a:p>
          <a:p>
            <a:r>
              <a:rPr lang="en-US" dirty="0" err="1"/>
              <a:t>s’assurer</a:t>
            </a:r>
            <a:r>
              <a:rPr lang="en-US" dirty="0"/>
              <a:t> </a:t>
            </a:r>
            <a:r>
              <a:rPr lang="en-US" dirty="0" err="1"/>
              <a:t>qu’il</a:t>
            </a:r>
            <a:r>
              <a:rPr lang="en-US" dirty="0"/>
              <a:t> </a:t>
            </a:r>
            <a:r>
              <a:rPr lang="en-US" dirty="0" err="1"/>
              <a:t>n’y</a:t>
            </a:r>
            <a:r>
              <a:rPr lang="en-US" dirty="0"/>
              <a:t> a pas </a:t>
            </a:r>
            <a:r>
              <a:rPr lang="en-US" dirty="0" err="1"/>
              <a:t>d’erreurs</a:t>
            </a:r>
            <a:r>
              <a:rPr lang="en-US" dirty="0"/>
              <a:t> dans le code qui </a:t>
            </a:r>
            <a:r>
              <a:rPr lang="en-US" dirty="0" err="1"/>
              <a:t>peuvent</a:t>
            </a:r>
            <a:r>
              <a:rPr lang="en-US" dirty="0"/>
              <a:t> </a:t>
            </a:r>
            <a:r>
              <a:rPr lang="en-US" dirty="0" err="1"/>
              <a:t>conduire</a:t>
            </a:r>
            <a:r>
              <a:rPr lang="en-US" dirty="0"/>
              <a:t> à des </a:t>
            </a:r>
            <a:r>
              <a:rPr lang="en-US" dirty="0" err="1"/>
              <a:t>fautes</a:t>
            </a:r>
            <a:r>
              <a:rPr lang="en-US" dirty="0"/>
              <a:t> </a:t>
            </a:r>
            <a:r>
              <a:rPr lang="en-US" dirty="0" err="1"/>
              <a:t>puis</a:t>
            </a:r>
            <a:r>
              <a:rPr lang="en-US" dirty="0"/>
              <a:t> </a:t>
            </a:r>
            <a:r>
              <a:rPr lang="en-US" dirty="0" err="1"/>
              <a:t>défaillances</a:t>
            </a:r>
            <a:endParaRPr lang="en-US" dirty="0"/>
          </a:p>
          <a:p>
            <a:pPr marL="0" indent="0">
              <a:buNone/>
            </a:pPr>
            <a:endParaRPr lang="fr-FR" dirty="0"/>
          </a:p>
          <a:p>
            <a:pPr marL="0" indent="0">
              <a:buNone/>
            </a:pPr>
            <a:r>
              <a:rPr lang="fr-FR" dirty="0"/>
              <a:t>Toutes les erreurs logicielles ne sont pas forcément </a:t>
            </a:r>
            <a:r>
              <a:rPr lang="fr-FR" dirty="0" err="1"/>
              <a:t>dûes</a:t>
            </a:r>
            <a:r>
              <a:rPr lang="fr-FR" dirty="0"/>
              <a:t> à des erreurs de programmation : certains viennent d’un problème de design !</a:t>
            </a:r>
          </a:p>
          <a:p>
            <a:pPr marL="0" indent="0">
              <a:buNone/>
            </a:pPr>
            <a:endParaRPr lang="fr-FR" dirty="0"/>
          </a:p>
          <a:p>
            <a:pPr marL="0" indent="0">
              <a:buNone/>
            </a:pPr>
            <a:r>
              <a:rPr lang="fr-FR" dirty="0">
                <a:sym typeface="Wingdings" panose="05000000000000000000" pitchFamily="2" charset="2"/>
              </a:rPr>
              <a:t> Le test logiciel, en particulier les tests en </a:t>
            </a:r>
            <a:r>
              <a:rPr lang="fr-FR" i="1" dirty="0">
                <a:sym typeface="Wingdings" panose="05000000000000000000" pitchFamily="2" charset="2"/>
              </a:rPr>
              <a:t>white box</a:t>
            </a:r>
            <a:r>
              <a:rPr lang="fr-FR" dirty="0">
                <a:sym typeface="Wingdings" panose="05000000000000000000" pitchFamily="2" charset="2"/>
              </a:rPr>
              <a:t> cherchent à vérifier l’adéquation entre la spécification et un « oracle »</a:t>
            </a:r>
            <a:endParaRPr lang="fr-FR" dirty="0"/>
          </a:p>
        </p:txBody>
      </p:sp>
    </p:spTree>
    <p:extLst>
      <p:ext uri="{BB962C8B-B14F-4D97-AF65-F5344CB8AC3E}">
        <p14:creationId xmlns:p14="http://schemas.microsoft.com/office/powerpoint/2010/main" val="304536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ACAD5-C600-65C4-55EA-B87318602029}"/>
              </a:ext>
            </a:extLst>
          </p:cNvPr>
          <p:cNvSpPr>
            <a:spLocks noGrp="1"/>
          </p:cNvSpPr>
          <p:nvPr>
            <p:ph type="title"/>
          </p:nvPr>
        </p:nvSpPr>
        <p:spPr/>
        <p:txBody>
          <a:bodyPr/>
          <a:lstStyle/>
          <a:p>
            <a:r>
              <a:rPr lang="en-US" dirty="0" err="1"/>
              <a:t>Niveaux</a:t>
            </a:r>
            <a:r>
              <a:rPr lang="en-US" dirty="0"/>
              <a:t> de test</a:t>
            </a:r>
            <a:endParaRPr lang="fr-FR" dirty="0"/>
          </a:p>
        </p:txBody>
      </p:sp>
      <p:sp>
        <p:nvSpPr>
          <p:cNvPr id="3" name="Content Placeholder 2">
            <a:extLst>
              <a:ext uri="{FF2B5EF4-FFF2-40B4-BE49-F238E27FC236}">
                <a16:creationId xmlns:a16="http://schemas.microsoft.com/office/drawing/2014/main" id="{1D904FA3-5303-4901-78C2-34F0F109A9F7}"/>
              </a:ext>
            </a:extLst>
          </p:cNvPr>
          <p:cNvSpPr>
            <a:spLocks noGrp="1"/>
          </p:cNvSpPr>
          <p:nvPr>
            <p:ph idx="1"/>
          </p:nvPr>
        </p:nvSpPr>
        <p:spPr/>
        <p:txBody>
          <a:bodyPr>
            <a:normAutofit lnSpcReduction="10000"/>
          </a:bodyPr>
          <a:lstStyle/>
          <a:p>
            <a:r>
              <a:rPr lang="en-US" dirty="0"/>
              <a:t>Code source</a:t>
            </a:r>
          </a:p>
          <a:p>
            <a:r>
              <a:rPr lang="en-US" dirty="0"/>
              <a:t>Code machine</a:t>
            </a:r>
          </a:p>
          <a:p>
            <a:r>
              <a:rPr lang="en-US" dirty="0" err="1"/>
              <a:t>Fonctionnalités</a:t>
            </a:r>
            <a:endParaRPr lang="en-US" dirty="0"/>
          </a:p>
          <a:p>
            <a:r>
              <a:rPr lang="en-US" dirty="0"/>
              <a:t>Application/interface </a:t>
            </a:r>
          </a:p>
          <a:p>
            <a:r>
              <a:rPr lang="en-US" dirty="0"/>
              <a:t>…</a:t>
            </a:r>
          </a:p>
          <a:p>
            <a:pPr marL="0" indent="0">
              <a:buNone/>
            </a:pPr>
            <a:r>
              <a:rPr lang="en-US" dirty="0"/>
              <a:t>On </a:t>
            </a:r>
            <a:r>
              <a:rPr lang="en-US" dirty="0" err="1"/>
              <a:t>considère</a:t>
            </a:r>
            <a:r>
              <a:rPr lang="en-US" dirty="0"/>
              <a:t> 3 </a:t>
            </a:r>
            <a:r>
              <a:rPr lang="en-US" dirty="0" err="1"/>
              <a:t>niveaux</a:t>
            </a:r>
            <a:endParaRPr lang="en-US" dirty="0"/>
          </a:p>
          <a:p>
            <a:pPr marL="514350" indent="-514350">
              <a:buFont typeface="+mj-lt"/>
              <a:buAutoNum type="arabicPeriod"/>
            </a:pPr>
            <a:r>
              <a:rPr lang="en-US" dirty="0"/>
              <a:t>Tests </a:t>
            </a:r>
            <a:r>
              <a:rPr lang="en-US" dirty="0" err="1"/>
              <a:t>unitaires</a:t>
            </a:r>
            <a:endParaRPr lang="en-US" dirty="0"/>
          </a:p>
          <a:p>
            <a:pPr marL="514350" indent="-514350">
              <a:buFont typeface="+mj-lt"/>
              <a:buAutoNum type="arabicPeriod"/>
            </a:pPr>
            <a:r>
              <a:rPr lang="en-US" dirty="0"/>
              <a:t>Tests </a:t>
            </a:r>
            <a:r>
              <a:rPr lang="en-US" dirty="0" err="1"/>
              <a:t>d’intégration</a:t>
            </a:r>
            <a:endParaRPr lang="en-US" dirty="0"/>
          </a:p>
          <a:p>
            <a:pPr marL="514350" indent="-514350">
              <a:buFont typeface="+mj-lt"/>
              <a:buAutoNum type="arabicPeriod"/>
            </a:pPr>
            <a:r>
              <a:rPr lang="en-US" dirty="0"/>
              <a:t>Tests de </a:t>
            </a:r>
            <a:r>
              <a:rPr lang="en-US" dirty="0" err="1"/>
              <a:t>système</a:t>
            </a:r>
            <a:endParaRPr lang="fr-FR" dirty="0"/>
          </a:p>
        </p:txBody>
      </p:sp>
    </p:spTree>
    <p:extLst>
      <p:ext uri="{BB962C8B-B14F-4D97-AF65-F5344CB8AC3E}">
        <p14:creationId xmlns:p14="http://schemas.microsoft.com/office/powerpoint/2010/main" val="307709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C70B99-5644-BFD0-FF56-A48F2644D64E}"/>
              </a:ext>
            </a:extLst>
          </p:cNvPr>
          <p:cNvSpPr/>
          <p:nvPr/>
        </p:nvSpPr>
        <p:spPr>
          <a:xfrm>
            <a:off x="633743" y="4544840"/>
            <a:ext cx="4273235" cy="561314"/>
          </a:xfrm>
          <a:prstGeom prst="rect">
            <a:avLst/>
          </a:prstGeom>
          <a:solidFill>
            <a:schemeClr val="accent6">
              <a:alpha val="50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dirty="0"/>
          </a:p>
        </p:txBody>
      </p:sp>
      <p:sp>
        <p:nvSpPr>
          <p:cNvPr id="2" name="Title 1">
            <a:extLst>
              <a:ext uri="{FF2B5EF4-FFF2-40B4-BE49-F238E27FC236}">
                <a16:creationId xmlns:a16="http://schemas.microsoft.com/office/drawing/2014/main" id="{F1CACAD5-C600-65C4-55EA-B87318602029}"/>
              </a:ext>
            </a:extLst>
          </p:cNvPr>
          <p:cNvSpPr>
            <a:spLocks noGrp="1"/>
          </p:cNvSpPr>
          <p:nvPr>
            <p:ph type="title"/>
          </p:nvPr>
        </p:nvSpPr>
        <p:spPr/>
        <p:txBody>
          <a:bodyPr/>
          <a:lstStyle/>
          <a:p>
            <a:r>
              <a:rPr lang="en-US" dirty="0" err="1"/>
              <a:t>Niveaux</a:t>
            </a:r>
            <a:r>
              <a:rPr lang="en-US" dirty="0"/>
              <a:t> de test</a:t>
            </a:r>
            <a:endParaRPr lang="fr-FR" dirty="0"/>
          </a:p>
        </p:txBody>
      </p:sp>
      <p:sp>
        <p:nvSpPr>
          <p:cNvPr id="3" name="Content Placeholder 2">
            <a:extLst>
              <a:ext uri="{FF2B5EF4-FFF2-40B4-BE49-F238E27FC236}">
                <a16:creationId xmlns:a16="http://schemas.microsoft.com/office/drawing/2014/main" id="{1D904FA3-5303-4901-78C2-34F0F109A9F7}"/>
              </a:ext>
            </a:extLst>
          </p:cNvPr>
          <p:cNvSpPr>
            <a:spLocks noGrp="1"/>
          </p:cNvSpPr>
          <p:nvPr>
            <p:ph idx="1"/>
          </p:nvPr>
        </p:nvSpPr>
        <p:spPr/>
        <p:txBody>
          <a:bodyPr>
            <a:normAutofit lnSpcReduction="10000"/>
          </a:bodyPr>
          <a:lstStyle/>
          <a:p>
            <a:r>
              <a:rPr lang="en-US" dirty="0"/>
              <a:t>Code source</a:t>
            </a:r>
          </a:p>
          <a:p>
            <a:r>
              <a:rPr lang="en-US" dirty="0"/>
              <a:t>Code machine</a:t>
            </a:r>
          </a:p>
          <a:p>
            <a:r>
              <a:rPr lang="en-US" dirty="0" err="1"/>
              <a:t>Fonctionnalités</a:t>
            </a:r>
            <a:endParaRPr lang="en-US" dirty="0"/>
          </a:p>
          <a:p>
            <a:r>
              <a:rPr lang="en-US" dirty="0"/>
              <a:t>Application/interface </a:t>
            </a:r>
          </a:p>
          <a:p>
            <a:r>
              <a:rPr lang="en-US" dirty="0"/>
              <a:t>…</a:t>
            </a:r>
          </a:p>
          <a:p>
            <a:pPr marL="0" indent="0">
              <a:buNone/>
            </a:pPr>
            <a:r>
              <a:rPr lang="en-US" dirty="0"/>
              <a:t>On </a:t>
            </a:r>
            <a:r>
              <a:rPr lang="en-US" dirty="0" err="1"/>
              <a:t>considère</a:t>
            </a:r>
            <a:r>
              <a:rPr lang="en-US" dirty="0"/>
              <a:t> 3 </a:t>
            </a:r>
            <a:r>
              <a:rPr lang="en-US" dirty="0" err="1"/>
              <a:t>niveaux</a:t>
            </a:r>
            <a:endParaRPr lang="en-US" dirty="0"/>
          </a:p>
          <a:p>
            <a:pPr marL="514350" indent="-514350">
              <a:buFont typeface="+mj-lt"/>
              <a:buAutoNum type="arabicPeriod"/>
            </a:pPr>
            <a:r>
              <a:rPr lang="en-US" dirty="0"/>
              <a:t>Tests </a:t>
            </a:r>
            <a:r>
              <a:rPr lang="en-US" dirty="0" err="1"/>
              <a:t>unitaires</a:t>
            </a:r>
            <a:endParaRPr lang="en-US" dirty="0"/>
          </a:p>
          <a:p>
            <a:pPr marL="514350" indent="-514350">
              <a:buFont typeface="+mj-lt"/>
              <a:buAutoNum type="arabicPeriod"/>
            </a:pPr>
            <a:r>
              <a:rPr lang="en-US" dirty="0"/>
              <a:t>Tests </a:t>
            </a:r>
            <a:r>
              <a:rPr lang="en-US" dirty="0" err="1"/>
              <a:t>d’intégration</a:t>
            </a:r>
            <a:endParaRPr lang="en-US" dirty="0"/>
          </a:p>
          <a:p>
            <a:pPr marL="514350" indent="-514350">
              <a:buFont typeface="+mj-lt"/>
              <a:buAutoNum type="arabicPeriod"/>
            </a:pPr>
            <a:r>
              <a:rPr lang="en-US" dirty="0"/>
              <a:t>Tests de </a:t>
            </a:r>
            <a:r>
              <a:rPr lang="en-US" dirty="0" err="1"/>
              <a:t>système</a:t>
            </a:r>
            <a:endParaRPr lang="fr-FR" dirty="0"/>
          </a:p>
        </p:txBody>
      </p:sp>
    </p:spTree>
    <p:extLst>
      <p:ext uri="{BB962C8B-B14F-4D97-AF65-F5344CB8AC3E}">
        <p14:creationId xmlns:p14="http://schemas.microsoft.com/office/powerpoint/2010/main" val="22517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B3656-7A97-4E03-640C-8CF4D682C22E}"/>
              </a:ext>
            </a:extLst>
          </p:cNvPr>
          <p:cNvSpPr>
            <a:spLocks noGrp="1"/>
          </p:cNvSpPr>
          <p:nvPr>
            <p:ph type="title"/>
          </p:nvPr>
        </p:nvSpPr>
        <p:spPr/>
        <p:txBody>
          <a:bodyPr/>
          <a:lstStyle/>
          <a:p>
            <a:r>
              <a:rPr lang="en-US" dirty="0"/>
              <a:t>Test </a:t>
            </a:r>
            <a:r>
              <a:rPr lang="en-US" dirty="0" err="1"/>
              <a:t>unitaire</a:t>
            </a:r>
            <a:endParaRPr lang="fr-FR" dirty="0"/>
          </a:p>
        </p:txBody>
      </p:sp>
      <p:sp>
        <p:nvSpPr>
          <p:cNvPr id="3" name="Content Placeholder 2">
            <a:extLst>
              <a:ext uri="{FF2B5EF4-FFF2-40B4-BE49-F238E27FC236}">
                <a16:creationId xmlns:a16="http://schemas.microsoft.com/office/drawing/2014/main" id="{3B4BEBA7-254A-5ACA-FD88-50D611674E26}"/>
              </a:ext>
            </a:extLst>
          </p:cNvPr>
          <p:cNvSpPr>
            <a:spLocks noGrp="1"/>
          </p:cNvSpPr>
          <p:nvPr>
            <p:ph idx="1"/>
          </p:nvPr>
        </p:nvSpPr>
        <p:spPr/>
        <p:txBody>
          <a:bodyPr>
            <a:normAutofit fontScale="85000" lnSpcReduction="20000"/>
          </a:bodyPr>
          <a:lstStyle/>
          <a:p>
            <a:pPr marL="0" indent="0">
              <a:buNone/>
            </a:pPr>
            <a:r>
              <a:rPr lang="en-US" b="1" dirty="0" err="1"/>
              <a:t>Définition</a:t>
            </a:r>
            <a:r>
              <a:rPr lang="en-US" b="1" dirty="0"/>
              <a:t> : </a:t>
            </a:r>
          </a:p>
          <a:p>
            <a:pPr marL="0" indent="0">
              <a:buNone/>
            </a:pPr>
            <a:r>
              <a:rPr lang="en-US" dirty="0"/>
              <a:t>Un test </a:t>
            </a:r>
            <a:r>
              <a:rPr lang="en-US" i="1" dirty="0" err="1"/>
              <a:t>unitaire</a:t>
            </a:r>
            <a:r>
              <a:rPr lang="en-US" dirty="0"/>
              <a:t> </a:t>
            </a:r>
            <a:r>
              <a:rPr lang="en-US" dirty="0" err="1"/>
              <a:t>est</a:t>
            </a:r>
            <a:r>
              <a:rPr lang="en-US" dirty="0"/>
              <a:t> un </a:t>
            </a:r>
            <a:r>
              <a:rPr lang="en-US" dirty="0" err="1"/>
              <a:t>programme</a:t>
            </a:r>
            <a:r>
              <a:rPr lang="en-US" dirty="0"/>
              <a:t> </a:t>
            </a:r>
            <a:r>
              <a:rPr lang="en-US" i="1" dirty="0" err="1"/>
              <a:t>indépendant</a:t>
            </a:r>
            <a:r>
              <a:rPr lang="en-US" i="1" dirty="0"/>
              <a:t> et </a:t>
            </a:r>
            <a:r>
              <a:rPr lang="en-US" i="1" dirty="0" err="1"/>
              <a:t>autonome</a:t>
            </a:r>
            <a:r>
              <a:rPr lang="en-US" i="1" dirty="0"/>
              <a:t> </a:t>
            </a:r>
            <a:r>
              <a:rPr lang="en-US" dirty="0"/>
              <a:t>qui </a:t>
            </a:r>
            <a:r>
              <a:rPr lang="en-US" dirty="0" err="1"/>
              <a:t>va</a:t>
            </a:r>
            <a:r>
              <a:rPr lang="en-US" dirty="0"/>
              <a:t> tester </a:t>
            </a:r>
            <a:r>
              <a:rPr lang="en-US" dirty="0" err="1"/>
              <a:t>une</a:t>
            </a:r>
            <a:r>
              <a:rPr lang="en-US" dirty="0"/>
              <a:t> </a:t>
            </a:r>
            <a:r>
              <a:rPr lang="en-US" dirty="0" err="1"/>
              <a:t>fonctionnalité</a:t>
            </a:r>
            <a:r>
              <a:rPr lang="en-US" dirty="0"/>
              <a:t> du </a:t>
            </a:r>
            <a:r>
              <a:rPr lang="en-US" dirty="0" err="1"/>
              <a:t>logiciel</a:t>
            </a:r>
            <a:r>
              <a:rPr lang="en-US" dirty="0"/>
              <a:t> (</a:t>
            </a:r>
            <a:r>
              <a:rPr lang="en-US" dirty="0" err="1"/>
              <a:t>unité</a:t>
            </a:r>
            <a:r>
              <a:rPr lang="en-US" dirty="0"/>
              <a:t>) par rapport à son </a:t>
            </a:r>
            <a:r>
              <a:rPr lang="en-US" dirty="0" err="1"/>
              <a:t>comportement</a:t>
            </a:r>
            <a:r>
              <a:rPr lang="en-US" dirty="0"/>
              <a:t> / sorties </a:t>
            </a:r>
            <a:r>
              <a:rPr lang="en-US" dirty="0" err="1"/>
              <a:t>attendus</a:t>
            </a:r>
            <a:r>
              <a:rPr lang="en-US" dirty="0"/>
              <a:t>.</a:t>
            </a:r>
          </a:p>
          <a:p>
            <a:pPr marL="0" indent="0">
              <a:buNone/>
            </a:pPr>
            <a:endParaRPr lang="en-US" dirty="0"/>
          </a:p>
          <a:p>
            <a:pPr marL="0" indent="0">
              <a:buNone/>
            </a:pPr>
            <a:r>
              <a:rPr lang="en-US" b="1" dirty="0"/>
              <a:t>Architecture du test :</a:t>
            </a:r>
          </a:p>
          <a:p>
            <a:r>
              <a:rPr lang="fr-FR" dirty="0"/>
              <a:t>Initialisation (setup) : mise en place de l’environnement nécessaire à la construction et l’exécution des tests.</a:t>
            </a:r>
          </a:p>
          <a:p>
            <a:r>
              <a:rPr lang="fr-FR" dirty="0"/>
              <a:t>Exercice : on exécute le programme à tester</a:t>
            </a:r>
          </a:p>
          <a:p>
            <a:r>
              <a:rPr lang="fr-FR" dirty="0"/>
              <a:t>Vérification (</a:t>
            </a:r>
            <a:r>
              <a:rPr lang="fr-FR" dirty="0" err="1"/>
              <a:t>assert</a:t>
            </a:r>
            <a:r>
              <a:rPr lang="fr-FR" dirty="0"/>
              <a:t>) : on compare les résultats de l’exécution du programme à ce qui était attendu</a:t>
            </a:r>
          </a:p>
          <a:p>
            <a:r>
              <a:rPr lang="fr-FR" dirty="0"/>
              <a:t>Désactivation : on se remet dans l’état initial du système (chaque test doit être autonome)</a:t>
            </a:r>
          </a:p>
        </p:txBody>
      </p:sp>
    </p:spTree>
    <p:extLst>
      <p:ext uri="{BB962C8B-B14F-4D97-AF65-F5344CB8AC3E}">
        <p14:creationId xmlns:p14="http://schemas.microsoft.com/office/powerpoint/2010/main" val="2283645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4D96-88DE-B4AF-2C9C-7CA8CEF644C7}"/>
              </a:ext>
            </a:extLst>
          </p:cNvPr>
          <p:cNvSpPr>
            <a:spLocks noGrp="1"/>
          </p:cNvSpPr>
          <p:nvPr>
            <p:ph type="title"/>
          </p:nvPr>
        </p:nvSpPr>
        <p:spPr/>
        <p:txBody>
          <a:bodyPr/>
          <a:lstStyle/>
          <a:p>
            <a:r>
              <a:rPr lang="en-US" dirty="0"/>
              <a:t>Comment </a:t>
            </a:r>
            <a:r>
              <a:rPr lang="en-US" dirty="0" err="1"/>
              <a:t>écrire</a:t>
            </a:r>
            <a:r>
              <a:rPr lang="en-US" dirty="0"/>
              <a:t> les tests ?</a:t>
            </a:r>
            <a:endParaRPr lang="fr-FR" dirty="0"/>
          </a:p>
        </p:txBody>
      </p:sp>
      <p:sp>
        <p:nvSpPr>
          <p:cNvPr id="3" name="Content Placeholder 2">
            <a:extLst>
              <a:ext uri="{FF2B5EF4-FFF2-40B4-BE49-F238E27FC236}">
                <a16:creationId xmlns:a16="http://schemas.microsoft.com/office/drawing/2014/main" id="{8181782A-D8E8-53C4-E895-A15E2296714A}"/>
              </a:ext>
            </a:extLst>
          </p:cNvPr>
          <p:cNvSpPr>
            <a:spLocks noGrp="1"/>
          </p:cNvSpPr>
          <p:nvPr>
            <p:ph idx="1"/>
          </p:nvPr>
        </p:nvSpPr>
        <p:spPr/>
        <p:txBody>
          <a:bodyPr>
            <a:normAutofit fontScale="92500"/>
          </a:bodyPr>
          <a:lstStyle/>
          <a:p>
            <a:r>
              <a:rPr lang="en-US" dirty="0"/>
              <a:t>Un test = </a:t>
            </a:r>
            <a:r>
              <a:rPr lang="en-US" dirty="0" err="1"/>
              <a:t>une</a:t>
            </a:r>
            <a:r>
              <a:rPr lang="en-US" dirty="0"/>
              <a:t> </a:t>
            </a:r>
            <a:r>
              <a:rPr lang="en-US" dirty="0" err="1"/>
              <a:t>fonctionnalité</a:t>
            </a:r>
            <a:r>
              <a:rPr lang="en-US" dirty="0"/>
              <a:t> du </a:t>
            </a:r>
            <a:r>
              <a:rPr lang="en-US" dirty="0" err="1"/>
              <a:t>programme</a:t>
            </a:r>
            <a:r>
              <a:rPr lang="en-US" dirty="0"/>
              <a:t> (et non un </a:t>
            </a:r>
            <a:r>
              <a:rPr lang="en-US" dirty="0" err="1"/>
              <a:t>scénario</a:t>
            </a:r>
            <a:r>
              <a:rPr lang="en-US" dirty="0"/>
              <a:t> </a:t>
            </a:r>
            <a:r>
              <a:rPr lang="en-US" dirty="0" err="1"/>
              <a:t>complexe</a:t>
            </a:r>
            <a:r>
              <a:rPr lang="en-US" dirty="0"/>
              <a:t>)</a:t>
            </a:r>
          </a:p>
          <a:p>
            <a:r>
              <a:rPr lang="en-US" dirty="0" err="1"/>
              <a:t>Peut</a:t>
            </a:r>
            <a:r>
              <a:rPr lang="en-US" dirty="0"/>
              <a:t> (et doit !) </a:t>
            </a:r>
            <a:r>
              <a:rPr lang="en-US" dirty="0" err="1"/>
              <a:t>être</a:t>
            </a:r>
            <a:r>
              <a:rPr lang="en-US" dirty="0"/>
              <a:t> </a:t>
            </a:r>
            <a:r>
              <a:rPr lang="en-US" dirty="0" err="1"/>
              <a:t>défini</a:t>
            </a:r>
            <a:r>
              <a:rPr lang="en-US" dirty="0"/>
              <a:t> </a:t>
            </a:r>
            <a:r>
              <a:rPr lang="en-US" dirty="0" err="1"/>
              <a:t>avant</a:t>
            </a:r>
            <a:r>
              <a:rPr lang="en-US" dirty="0"/>
              <a:t> de coder ! </a:t>
            </a:r>
          </a:p>
          <a:p>
            <a:endParaRPr lang="en-US" dirty="0"/>
          </a:p>
          <a:p>
            <a:pPr marL="0" indent="0">
              <a:buNone/>
            </a:pPr>
            <a:r>
              <a:rPr lang="en-US" dirty="0"/>
              <a:t>Test Driven Development :</a:t>
            </a:r>
          </a:p>
          <a:p>
            <a:pPr marL="514350" indent="-514350">
              <a:buFont typeface="+mj-lt"/>
              <a:buAutoNum type="arabicPeriod"/>
            </a:pPr>
            <a:r>
              <a:rPr lang="en-US" dirty="0" err="1"/>
              <a:t>Création</a:t>
            </a:r>
            <a:r>
              <a:rPr lang="en-US" dirty="0"/>
              <a:t> d’un test</a:t>
            </a:r>
          </a:p>
          <a:p>
            <a:pPr marL="514350" indent="-514350">
              <a:buFont typeface="+mj-lt"/>
              <a:buAutoNum type="arabicPeriod"/>
            </a:pPr>
            <a:r>
              <a:rPr lang="en-US" dirty="0" err="1"/>
              <a:t>Ecriture</a:t>
            </a:r>
            <a:r>
              <a:rPr lang="en-US" dirty="0"/>
              <a:t> du code pour passer le test</a:t>
            </a:r>
          </a:p>
          <a:p>
            <a:pPr marL="514350" indent="-514350">
              <a:buFont typeface="+mj-lt"/>
              <a:buAutoNum type="arabicPeriod"/>
            </a:pPr>
            <a:r>
              <a:rPr lang="en-US" dirty="0" err="1"/>
              <a:t>Rajout</a:t>
            </a:r>
            <a:r>
              <a:rPr lang="en-US" dirty="0"/>
              <a:t> de tests</a:t>
            </a:r>
          </a:p>
          <a:p>
            <a:pPr marL="514350" indent="-514350">
              <a:buFont typeface="+mj-lt"/>
              <a:buAutoNum type="arabicPeriod"/>
            </a:pPr>
            <a:r>
              <a:rPr lang="en-US" dirty="0"/>
              <a:t>Modification / </a:t>
            </a:r>
            <a:r>
              <a:rPr lang="en-US" dirty="0" err="1"/>
              <a:t>refactorisation</a:t>
            </a:r>
            <a:r>
              <a:rPr lang="en-US" dirty="0"/>
              <a:t> du code pour passer </a:t>
            </a:r>
            <a:r>
              <a:rPr lang="en-US" dirty="0" err="1"/>
              <a:t>tous</a:t>
            </a:r>
            <a:r>
              <a:rPr lang="en-US" dirty="0"/>
              <a:t> les tests</a:t>
            </a:r>
          </a:p>
          <a:p>
            <a:pPr marL="514350" indent="-514350">
              <a:buFont typeface="+mj-lt"/>
              <a:buAutoNum type="arabicPeriod"/>
            </a:pPr>
            <a:r>
              <a:rPr lang="en-US" dirty="0"/>
              <a:t>GOTO 3</a:t>
            </a:r>
          </a:p>
          <a:p>
            <a:endParaRPr lang="fr-FR" dirty="0"/>
          </a:p>
        </p:txBody>
      </p:sp>
    </p:spTree>
    <p:extLst>
      <p:ext uri="{BB962C8B-B14F-4D97-AF65-F5344CB8AC3E}">
        <p14:creationId xmlns:p14="http://schemas.microsoft.com/office/powerpoint/2010/main" val="3161978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1714</Words>
  <Application>Microsoft Office PowerPoint</Application>
  <PresentationFormat>Widescreen</PresentationFormat>
  <Paragraphs>210</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Consolas</vt:lpstr>
      <vt:lpstr>Wingdings</vt:lpstr>
      <vt:lpstr>Office Theme</vt:lpstr>
      <vt:lpstr>Java</vt:lpstr>
      <vt:lpstr>Tests unitaires</vt:lpstr>
      <vt:lpstr>But du cours (compétences)</vt:lpstr>
      <vt:lpstr>Comment vérifier qu’on a bien codé ?</vt:lpstr>
      <vt:lpstr>Test logiciel kezako ?</vt:lpstr>
      <vt:lpstr>Niveaux de test</vt:lpstr>
      <vt:lpstr>Niveaux de test</vt:lpstr>
      <vt:lpstr>Test unitaire</vt:lpstr>
      <vt:lpstr>Comment écrire les tests ?</vt:lpstr>
      <vt:lpstr>Intérêts du TDD</vt:lpstr>
      <vt:lpstr>Type de tests : “white box” et “black box”</vt:lpstr>
      <vt:lpstr>JUnit avec Eclipse</vt:lpstr>
      <vt:lpstr>Cas de test</vt:lpstr>
      <vt:lpstr>Le HelloWorld du JUnit</vt:lpstr>
      <vt:lpstr>JUnit : le Runner</vt:lpstr>
      <vt:lpstr>Junit : Fixtures</vt:lpstr>
      <vt:lpstr>Junit : Suite de test</vt:lpstr>
      <vt:lpstr>Classes de JUnit</vt:lpstr>
      <vt:lpstr>Classe Assert</vt:lpstr>
      <vt:lpstr>Classe TestCase</vt:lpstr>
      <vt:lpstr>Classe TestResult</vt:lpstr>
      <vt:lpstr>Classe TestSuite</vt:lpstr>
      <vt:lpstr>Les annotations JUnit</vt:lpstr>
      <vt:lpstr>Paramètres de @Test</vt:lpstr>
      <vt:lpstr>Tests paramétrés</vt:lpstr>
      <vt:lpstr>TD : Exemple de classe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dc:title>
  <dc:creator>Benjamin Nguyen</dc:creator>
  <cp:lastModifiedBy>Benjamin Nguyen</cp:lastModifiedBy>
  <cp:revision>6</cp:revision>
  <dcterms:created xsi:type="dcterms:W3CDTF">2023-09-24T13:49:44Z</dcterms:created>
  <dcterms:modified xsi:type="dcterms:W3CDTF">2023-09-24T16:48:15Z</dcterms:modified>
</cp:coreProperties>
</file>