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57" r:id="rId4"/>
    <p:sldId id="258" r:id="rId5"/>
    <p:sldId id="271" r:id="rId6"/>
    <p:sldId id="277" r:id="rId7"/>
    <p:sldId id="272" r:id="rId8"/>
    <p:sldId id="275" r:id="rId9"/>
    <p:sldId id="273" r:id="rId10"/>
    <p:sldId id="274" r:id="rId11"/>
    <p:sldId id="278" r:id="rId12"/>
    <p:sldId id="294" r:id="rId13"/>
    <p:sldId id="295" r:id="rId14"/>
    <p:sldId id="296" r:id="rId15"/>
    <p:sldId id="297" r:id="rId16"/>
    <p:sldId id="300" r:id="rId17"/>
    <p:sldId id="301" r:id="rId18"/>
    <p:sldId id="302" r:id="rId19"/>
    <p:sldId id="303" r:id="rId20"/>
    <p:sldId id="299" r:id="rId21"/>
    <p:sldId id="304" r:id="rId22"/>
    <p:sldId id="305" r:id="rId23"/>
    <p:sldId id="298" r:id="rId24"/>
    <p:sldId id="276" r:id="rId25"/>
    <p:sldId id="279" r:id="rId26"/>
    <p:sldId id="280" r:id="rId27"/>
    <p:sldId id="283" r:id="rId28"/>
    <p:sldId id="284" r:id="rId29"/>
    <p:sldId id="285" r:id="rId30"/>
    <p:sldId id="282" r:id="rId31"/>
    <p:sldId id="281" r:id="rId32"/>
    <p:sldId id="286" r:id="rId33"/>
    <p:sldId id="287" r:id="rId34"/>
    <p:sldId id="288" r:id="rId35"/>
    <p:sldId id="289" r:id="rId36"/>
    <p:sldId id="290" r:id="rId37"/>
    <p:sldId id="291" r:id="rId38"/>
    <p:sldId id="292" r:id="rId39"/>
    <p:sldId id="293"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72" y="1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4FA3-0562-96E9-3C24-EFBDD8276D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8A8C8249-D9B0-E8EA-F912-BCAAD64B6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50E5AD2E-894A-73BB-5D1C-895DBF57CC43}"/>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26B3945A-CBDB-BEE4-501A-DFFBE56A6CE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861F836-A287-4911-4567-AC9B5DB87A3F}"/>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336498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1CDC-1C09-21A7-6B0B-B6DF09B42BB4}"/>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933CFA7E-ED2B-6C02-0B45-57B74D2329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40ABFA2-BA29-A725-4F49-139957339B67}"/>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EC923CDC-3FC8-9F64-2D2E-9FB717C47D9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203C10F-6DA3-12BF-960F-D5E4298CC752}"/>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210796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6B17EE-976A-527D-A012-6299795D3D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95EA83A4-C96A-678E-A0A6-08FAD1B18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E5A2842-70CD-A534-2519-E0F6ECEA9341}"/>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675B9FC1-E873-0EA6-35C4-C0EDCA95CEF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E3FA52B-5308-FB43-8B20-8CC86EDBB10F}"/>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350816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1DB5-AFC5-0559-9D33-EA18A2306046}"/>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02F01298-5CDB-8FC9-3B8C-F8CD1669CC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B2B6C30-3A3B-0DCA-BAA1-DE9BDE8B7CC1}"/>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082752CA-9683-3378-BFE9-5D7D1A4A0F5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2D7FE03-D114-747B-CCAC-978CF3FD5F6E}"/>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263783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F9D0-C112-326E-5BF6-92632C96E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F5266095-9A8A-07D0-E6F8-050ED20255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0924D6-CB51-4E11-A082-4A7DD6E75E53}"/>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311A208B-0F80-7F90-E04E-EEEE68DA6AC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0825011-6D2F-ADBF-2A1A-FA87ADC42632}"/>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295333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CC462-E384-534B-51F8-CC9E40E38195}"/>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14301999-995F-F661-C8A9-E1D9D31C67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A962FC0C-377C-DCFB-FDD7-9AB147814F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670A0A25-82BB-2AC5-CC77-175C889EE955}"/>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6" name="Footer Placeholder 5">
            <a:extLst>
              <a:ext uri="{FF2B5EF4-FFF2-40B4-BE49-F238E27FC236}">
                <a16:creationId xmlns:a16="http://schemas.microsoft.com/office/drawing/2014/main" id="{8A16F4A8-4876-B688-96B0-6EA50731BF5F}"/>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DC4F3063-0686-6E65-E207-FAA968233D43}"/>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13773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00D7-5783-B855-E72C-22620181A03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6012E51-9A73-BD81-8116-88CFD00E7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483AEA-DF61-A6B2-CBE4-25F0E7A5BB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A0A2378B-FF16-3DF1-ED50-A026E635F8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8C5B67-0CE4-CE0B-0A97-967F3D14D3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D88F32A3-3351-5142-6C2D-C3499AD008C6}"/>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8" name="Footer Placeholder 7">
            <a:extLst>
              <a:ext uri="{FF2B5EF4-FFF2-40B4-BE49-F238E27FC236}">
                <a16:creationId xmlns:a16="http://schemas.microsoft.com/office/drawing/2014/main" id="{768C3201-7E29-AC4D-017C-4DEEBC5CDB53}"/>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35860A26-0C2C-6DF1-45A4-757B024ABE30}"/>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1038422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60D42-9A6C-726B-247F-6AB0348E89AE}"/>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BF1E7012-4696-0F2B-AC1A-3E368961C197}"/>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4" name="Footer Placeholder 3">
            <a:extLst>
              <a:ext uri="{FF2B5EF4-FFF2-40B4-BE49-F238E27FC236}">
                <a16:creationId xmlns:a16="http://schemas.microsoft.com/office/drawing/2014/main" id="{52A59B0E-0E55-F242-ABE6-535F2BF046E9}"/>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6FAC2B95-A0DF-1879-19A5-E02468AEA8E0}"/>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31460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7AB36D-17AB-23F7-6EC1-7218BC04B8F5}"/>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3" name="Footer Placeholder 2">
            <a:extLst>
              <a:ext uri="{FF2B5EF4-FFF2-40B4-BE49-F238E27FC236}">
                <a16:creationId xmlns:a16="http://schemas.microsoft.com/office/drawing/2014/main" id="{82666E75-46E6-E24D-BAB6-AE91A15F3E3E}"/>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2EC5A6E8-3CED-E339-9CD2-355A9EB63107}"/>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335398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57CB-EF22-E3BF-B9CA-513C30E161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CD03189D-FB37-80F1-81F7-E60D1794E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31DA8BC1-2B2A-D99A-4ECA-D6D77D3B8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5C598B-C273-6D1F-DE7D-EBDF5EB8F056}"/>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6" name="Footer Placeholder 5">
            <a:extLst>
              <a:ext uri="{FF2B5EF4-FFF2-40B4-BE49-F238E27FC236}">
                <a16:creationId xmlns:a16="http://schemas.microsoft.com/office/drawing/2014/main" id="{AA25B060-C6FC-FAC9-695D-FC55340CC8D5}"/>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6ECE9A04-2451-165E-68FF-243F4F66EACF}"/>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409421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1D629-A890-5B5D-62ED-6010D1773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DE76FA0-685F-6FA2-5B81-1E18C8A2B6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0374256A-BAE8-2BB6-EF09-551A974A8F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4D44D-D839-470B-3E5C-EBF452227AFF}"/>
              </a:ext>
            </a:extLst>
          </p:cNvPr>
          <p:cNvSpPr>
            <a:spLocks noGrp="1"/>
          </p:cNvSpPr>
          <p:nvPr>
            <p:ph type="dt" sz="half" idx="10"/>
          </p:nvPr>
        </p:nvSpPr>
        <p:spPr/>
        <p:txBody>
          <a:bodyPr/>
          <a:lstStyle/>
          <a:p>
            <a:fld id="{1A03B201-5D26-41E8-BF5D-86CF6C17FDB0}" type="datetimeFigureOut">
              <a:rPr lang="fr-FR" smtClean="0"/>
              <a:t>19/09/2023</a:t>
            </a:fld>
            <a:endParaRPr lang="fr-FR"/>
          </a:p>
        </p:txBody>
      </p:sp>
      <p:sp>
        <p:nvSpPr>
          <p:cNvPr id="6" name="Footer Placeholder 5">
            <a:extLst>
              <a:ext uri="{FF2B5EF4-FFF2-40B4-BE49-F238E27FC236}">
                <a16:creationId xmlns:a16="http://schemas.microsoft.com/office/drawing/2014/main" id="{2FC12995-D1E6-BEDB-D610-F8C7CEFBD925}"/>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481B7DA1-FFEE-6899-C539-6409BE7A6981}"/>
              </a:ext>
            </a:extLst>
          </p:cNvPr>
          <p:cNvSpPr>
            <a:spLocks noGrp="1"/>
          </p:cNvSpPr>
          <p:nvPr>
            <p:ph type="sldNum" sz="quarter" idx="12"/>
          </p:nvPr>
        </p:nvSpPr>
        <p:spPr/>
        <p:txBody>
          <a:bodyPr/>
          <a:lstStyle/>
          <a:p>
            <a:fld id="{398487BA-5DA7-4B66-9BB8-1B67F47B8370}" type="slidenum">
              <a:rPr lang="fr-FR" smtClean="0"/>
              <a:t>‹#›</a:t>
            </a:fld>
            <a:endParaRPr lang="fr-FR"/>
          </a:p>
        </p:txBody>
      </p:sp>
    </p:spTree>
    <p:extLst>
      <p:ext uri="{BB962C8B-B14F-4D97-AF65-F5344CB8AC3E}">
        <p14:creationId xmlns:p14="http://schemas.microsoft.com/office/powerpoint/2010/main" val="78936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D197A7-D387-5855-097F-E5F36087A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15992905-23EA-074F-2B60-75AD80DF8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77E7CCD-4651-D6AF-48B3-DD5350D6A0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3B201-5D26-41E8-BF5D-86CF6C17FDB0}" type="datetimeFigureOut">
              <a:rPr lang="fr-FR" smtClean="0"/>
              <a:t>19/09/2023</a:t>
            </a:fld>
            <a:endParaRPr lang="fr-FR"/>
          </a:p>
        </p:txBody>
      </p:sp>
      <p:sp>
        <p:nvSpPr>
          <p:cNvPr id="5" name="Footer Placeholder 4">
            <a:extLst>
              <a:ext uri="{FF2B5EF4-FFF2-40B4-BE49-F238E27FC236}">
                <a16:creationId xmlns:a16="http://schemas.microsoft.com/office/drawing/2014/main" id="{B9A26DE5-8337-6754-2119-D52A68C8F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2572881A-F4C4-F3AC-DAFF-B9DE4CC72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487BA-5DA7-4B66-9BB8-1B67F47B8370}" type="slidenum">
              <a:rPr lang="fr-FR" smtClean="0"/>
              <a:t>‹#›</a:t>
            </a:fld>
            <a:endParaRPr lang="fr-FR"/>
          </a:p>
        </p:txBody>
      </p:sp>
    </p:spTree>
    <p:extLst>
      <p:ext uri="{BB962C8B-B14F-4D97-AF65-F5344CB8AC3E}">
        <p14:creationId xmlns:p14="http://schemas.microsoft.com/office/powerpoint/2010/main" val="1100587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benjamin.nguyen@insa-cvl.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jmdoudoux.fr/accueil_java.htm#dej"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957E-2289-D3D7-4A8C-3BCE1506F1EA}"/>
              </a:ext>
            </a:extLst>
          </p:cNvPr>
          <p:cNvSpPr>
            <a:spLocks noGrp="1"/>
          </p:cNvSpPr>
          <p:nvPr>
            <p:ph type="ctrTitle"/>
          </p:nvPr>
        </p:nvSpPr>
        <p:spPr/>
        <p:txBody>
          <a:bodyPr/>
          <a:lstStyle/>
          <a:p>
            <a:r>
              <a:rPr lang="en-US" dirty="0"/>
              <a:t>Java</a:t>
            </a:r>
            <a:endParaRPr lang="fr-FR" dirty="0"/>
          </a:p>
        </p:txBody>
      </p:sp>
      <p:sp>
        <p:nvSpPr>
          <p:cNvPr id="3" name="Subtitle 2">
            <a:extLst>
              <a:ext uri="{FF2B5EF4-FFF2-40B4-BE49-F238E27FC236}">
                <a16:creationId xmlns:a16="http://schemas.microsoft.com/office/drawing/2014/main" id="{59F83C63-8AED-A5E5-3F1E-477FC16AACA5}"/>
              </a:ext>
            </a:extLst>
          </p:cNvPr>
          <p:cNvSpPr>
            <a:spLocks noGrp="1"/>
          </p:cNvSpPr>
          <p:nvPr>
            <p:ph type="subTitle" idx="1"/>
          </p:nvPr>
        </p:nvSpPr>
        <p:spPr/>
        <p:txBody>
          <a:bodyPr/>
          <a:lstStyle/>
          <a:p>
            <a:r>
              <a:rPr lang="en-US" dirty="0">
                <a:hlinkClick r:id="rId2"/>
              </a:rPr>
              <a:t>benjamin.nguyen@insa-cvl.fr</a:t>
            </a:r>
            <a:endParaRPr lang="en-US" dirty="0"/>
          </a:p>
          <a:p>
            <a:r>
              <a:rPr lang="en-US" dirty="0" err="1"/>
              <a:t>d’après</a:t>
            </a:r>
            <a:r>
              <a:rPr lang="en-US" dirty="0"/>
              <a:t> J.-M. </a:t>
            </a:r>
            <a:r>
              <a:rPr lang="en-US" dirty="0" err="1"/>
              <a:t>Doudoux</a:t>
            </a:r>
            <a:endParaRPr lang="fr-FR" dirty="0"/>
          </a:p>
        </p:txBody>
      </p:sp>
      <p:pic>
        <p:nvPicPr>
          <p:cNvPr id="5" name="Picture 4" descr="A logo for a institute&#10;&#10;Description automatically generated">
            <a:extLst>
              <a:ext uri="{FF2B5EF4-FFF2-40B4-BE49-F238E27FC236}">
                <a16:creationId xmlns:a16="http://schemas.microsoft.com/office/drawing/2014/main" id="{26478E95-300F-9116-556E-BA1D5C495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2436" y="73892"/>
            <a:ext cx="1819564" cy="1214396"/>
          </a:xfrm>
          <a:prstGeom prst="rect">
            <a:avLst/>
          </a:prstGeom>
        </p:spPr>
      </p:pic>
      <p:pic>
        <p:nvPicPr>
          <p:cNvPr id="7" name="Picture 6" descr="A logo with a cup and a smoke&#10;&#10;Description automatically generated with medium confidence">
            <a:extLst>
              <a:ext uri="{FF2B5EF4-FFF2-40B4-BE49-F238E27FC236}">
                <a16:creationId xmlns:a16="http://schemas.microsoft.com/office/drawing/2014/main" id="{599BF20B-AA2D-F9AD-34D4-39D418EDA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6" y="0"/>
            <a:ext cx="678356" cy="1242291"/>
          </a:xfrm>
          <a:prstGeom prst="rect">
            <a:avLst/>
          </a:prstGeom>
        </p:spPr>
      </p:pic>
    </p:spTree>
    <p:extLst>
      <p:ext uri="{BB962C8B-B14F-4D97-AF65-F5344CB8AC3E}">
        <p14:creationId xmlns:p14="http://schemas.microsoft.com/office/powerpoint/2010/main" val="200517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1AA4D-793D-75C5-DF0E-771571522447}"/>
              </a:ext>
            </a:extLst>
          </p:cNvPr>
          <p:cNvSpPr>
            <a:spLocks noGrp="1"/>
          </p:cNvSpPr>
          <p:nvPr>
            <p:ph type="title"/>
          </p:nvPr>
        </p:nvSpPr>
        <p:spPr/>
        <p:txBody>
          <a:bodyPr/>
          <a:lstStyle/>
          <a:p>
            <a:r>
              <a:rPr lang="en-US" dirty="0" err="1"/>
              <a:t>Création</a:t>
            </a:r>
            <a:r>
              <a:rPr lang="en-US" dirty="0"/>
              <a:t> </a:t>
            </a:r>
            <a:r>
              <a:rPr lang="en-US" dirty="0" err="1"/>
              <a:t>d’objets</a:t>
            </a:r>
            <a:endParaRPr lang="fr-FR" dirty="0"/>
          </a:p>
        </p:txBody>
      </p:sp>
      <p:sp>
        <p:nvSpPr>
          <p:cNvPr id="3" name="Content Placeholder 2">
            <a:extLst>
              <a:ext uri="{FF2B5EF4-FFF2-40B4-BE49-F238E27FC236}">
                <a16:creationId xmlns:a16="http://schemas.microsoft.com/office/drawing/2014/main" id="{D8D92CC5-B2F4-9437-68CB-D83B945CE9AD}"/>
              </a:ext>
            </a:extLst>
          </p:cNvPr>
          <p:cNvSpPr>
            <a:spLocks noGrp="1"/>
          </p:cNvSpPr>
          <p:nvPr>
            <p:ph idx="1"/>
          </p:nvPr>
        </p:nvSpPr>
        <p:spPr/>
        <p:txBody>
          <a:bodyPr/>
          <a:lstStyle/>
          <a:p>
            <a:r>
              <a:rPr lang="en-US" dirty="0"/>
              <a:t>Pour </a:t>
            </a:r>
            <a:r>
              <a:rPr lang="en-US" dirty="0" err="1"/>
              <a:t>créer</a:t>
            </a:r>
            <a:r>
              <a:rPr lang="en-US" dirty="0"/>
              <a:t> un </a:t>
            </a:r>
            <a:r>
              <a:rPr lang="en-US" dirty="0" err="1"/>
              <a:t>objet</a:t>
            </a:r>
            <a:r>
              <a:rPr lang="en-US" dirty="0"/>
              <a:t>, on </a:t>
            </a:r>
            <a:r>
              <a:rPr lang="en-US" dirty="0" err="1"/>
              <a:t>dit</a:t>
            </a:r>
            <a:r>
              <a:rPr lang="en-US" dirty="0"/>
              <a:t> </a:t>
            </a:r>
            <a:r>
              <a:rPr lang="en-US" dirty="0" err="1"/>
              <a:t>qu’on</a:t>
            </a:r>
            <a:r>
              <a:rPr lang="en-US" dirty="0"/>
              <a:t> </a:t>
            </a:r>
            <a:r>
              <a:rPr lang="en-US" i="1" dirty="0" err="1"/>
              <a:t>l’instancie</a:t>
            </a:r>
            <a:r>
              <a:rPr lang="en-US" dirty="0"/>
              <a:t> (on </a:t>
            </a:r>
            <a:r>
              <a:rPr lang="en-US" dirty="0" err="1"/>
              <a:t>crée</a:t>
            </a:r>
            <a:r>
              <a:rPr lang="en-US" dirty="0"/>
              <a:t> </a:t>
            </a:r>
            <a:r>
              <a:rPr lang="en-US" dirty="0" err="1"/>
              <a:t>une</a:t>
            </a:r>
            <a:r>
              <a:rPr lang="en-US" dirty="0"/>
              <a:t> nouvelle </a:t>
            </a:r>
            <a:r>
              <a:rPr lang="en-US" i="1" dirty="0"/>
              <a:t>instance</a:t>
            </a:r>
            <a:r>
              <a:rPr lang="en-US" dirty="0"/>
              <a:t> de la </a:t>
            </a:r>
            <a:r>
              <a:rPr lang="en-US" dirty="0" err="1"/>
              <a:t>classe</a:t>
            </a:r>
            <a:r>
              <a:rPr lang="en-US" dirty="0"/>
              <a:t>)</a:t>
            </a:r>
          </a:p>
          <a:p>
            <a:r>
              <a:rPr lang="en-US" dirty="0"/>
              <a:t>Se fait </a:t>
            </a:r>
            <a:r>
              <a:rPr lang="en-US" dirty="0" err="1"/>
              <a:t>en</a:t>
            </a:r>
            <a:r>
              <a:rPr lang="en-US" dirty="0"/>
              <a:t> </a:t>
            </a:r>
            <a:r>
              <a:rPr lang="en-US" dirty="0" err="1"/>
              <a:t>appelant</a:t>
            </a:r>
            <a:r>
              <a:rPr lang="en-US" dirty="0"/>
              <a:t> le </a:t>
            </a:r>
            <a:r>
              <a:rPr lang="en-US" dirty="0" err="1"/>
              <a:t>constructeur</a:t>
            </a:r>
            <a:r>
              <a:rPr lang="en-US" dirty="0"/>
              <a:t> (sous </a:t>
            </a:r>
            <a:r>
              <a:rPr lang="en-US" dirty="0" err="1"/>
              <a:t>réserve</a:t>
            </a:r>
            <a:r>
              <a:rPr lang="en-US" dirty="0"/>
              <a:t> </a:t>
            </a:r>
            <a:r>
              <a:rPr lang="en-US" dirty="0" err="1"/>
              <a:t>d’accessabilité</a:t>
            </a:r>
            <a:r>
              <a:rPr lang="en-US" dirty="0"/>
              <a:t>)</a:t>
            </a:r>
          </a:p>
          <a:p>
            <a:endParaRPr lang="en-US" dirty="0"/>
          </a:p>
        </p:txBody>
      </p:sp>
    </p:spTree>
    <p:extLst>
      <p:ext uri="{BB962C8B-B14F-4D97-AF65-F5344CB8AC3E}">
        <p14:creationId xmlns:p14="http://schemas.microsoft.com/office/powerpoint/2010/main" val="402030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877AD-00C1-517A-84C2-30AC3BE02DA3}"/>
              </a:ext>
            </a:extLst>
          </p:cNvPr>
          <p:cNvSpPr>
            <a:spLocks noGrp="1"/>
          </p:cNvSpPr>
          <p:nvPr>
            <p:ph type="title"/>
          </p:nvPr>
        </p:nvSpPr>
        <p:spPr/>
        <p:txBody>
          <a:bodyPr/>
          <a:lstStyle/>
          <a:p>
            <a:r>
              <a:rPr lang="en-US" dirty="0" err="1"/>
              <a:t>Démonstration</a:t>
            </a:r>
            <a:endParaRPr lang="fr-FR" dirty="0"/>
          </a:p>
        </p:txBody>
      </p:sp>
      <p:sp>
        <p:nvSpPr>
          <p:cNvPr id="3" name="Content Placeholder 2">
            <a:extLst>
              <a:ext uri="{FF2B5EF4-FFF2-40B4-BE49-F238E27FC236}">
                <a16:creationId xmlns:a16="http://schemas.microsoft.com/office/drawing/2014/main" id="{746EC89D-45B6-2EDD-A1F6-2880CF0E34AE}"/>
              </a:ext>
            </a:extLst>
          </p:cNvPr>
          <p:cNvSpPr>
            <a:spLocks noGrp="1"/>
          </p:cNvSpPr>
          <p:nvPr>
            <p:ph idx="1"/>
          </p:nvPr>
        </p:nvSpPr>
        <p:spPr/>
        <p:txBody>
          <a:bodyPr/>
          <a:lstStyle/>
          <a:p>
            <a:r>
              <a:rPr lang="en-US" dirty="0"/>
              <a:t>Introduction à Eclipse</a:t>
            </a:r>
          </a:p>
          <a:p>
            <a:r>
              <a:rPr lang="en-US" dirty="0"/>
              <a:t>Exemple1</a:t>
            </a:r>
          </a:p>
          <a:p>
            <a:r>
              <a:rPr lang="en-US" dirty="0" err="1"/>
              <a:t>Utilisation</a:t>
            </a:r>
            <a:r>
              <a:rPr lang="en-US" dirty="0"/>
              <a:t> du debugger</a:t>
            </a:r>
            <a:endParaRPr lang="fr-FR" dirty="0"/>
          </a:p>
          <a:p>
            <a:endParaRPr lang="fr-FR" dirty="0"/>
          </a:p>
        </p:txBody>
      </p:sp>
    </p:spTree>
    <p:extLst>
      <p:ext uri="{BB962C8B-B14F-4D97-AF65-F5344CB8AC3E}">
        <p14:creationId xmlns:p14="http://schemas.microsoft.com/office/powerpoint/2010/main" val="1278041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81D738-3CB6-BEFE-87F0-E5A9D5125D31}"/>
              </a:ext>
            </a:extLst>
          </p:cNvPr>
          <p:cNvSpPr>
            <a:spLocks noGrp="1"/>
          </p:cNvSpPr>
          <p:nvPr>
            <p:ph type="ctrTitle"/>
          </p:nvPr>
        </p:nvSpPr>
        <p:spPr/>
        <p:txBody>
          <a:bodyPr/>
          <a:lstStyle/>
          <a:p>
            <a:r>
              <a:rPr lang="en-US" dirty="0" err="1"/>
              <a:t>Héritage</a:t>
            </a:r>
            <a:endParaRPr lang="fr-FR" dirty="0"/>
          </a:p>
        </p:txBody>
      </p:sp>
      <p:sp>
        <p:nvSpPr>
          <p:cNvPr id="5" name="Subtitle 4">
            <a:extLst>
              <a:ext uri="{FF2B5EF4-FFF2-40B4-BE49-F238E27FC236}">
                <a16:creationId xmlns:a16="http://schemas.microsoft.com/office/drawing/2014/main" id="{C9A57CBB-CBD5-3B06-986C-C79C84A6E2CE}"/>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7224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0F85-708B-8791-F854-4BA9A621ACAA}"/>
              </a:ext>
            </a:extLst>
          </p:cNvPr>
          <p:cNvSpPr>
            <a:spLocks noGrp="1"/>
          </p:cNvSpPr>
          <p:nvPr>
            <p:ph type="title"/>
          </p:nvPr>
        </p:nvSpPr>
        <p:spPr/>
        <p:txBody>
          <a:bodyPr/>
          <a:lstStyle/>
          <a:p>
            <a:r>
              <a:rPr lang="en-US" dirty="0"/>
              <a:t>Concept</a:t>
            </a:r>
            <a:endParaRPr lang="fr-FR" dirty="0"/>
          </a:p>
        </p:txBody>
      </p:sp>
      <p:sp>
        <p:nvSpPr>
          <p:cNvPr id="3" name="Content Placeholder 2">
            <a:extLst>
              <a:ext uri="{FF2B5EF4-FFF2-40B4-BE49-F238E27FC236}">
                <a16:creationId xmlns:a16="http://schemas.microsoft.com/office/drawing/2014/main" id="{A54A812B-4A3E-C63C-25EF-29B07D707977}"/>
              </a:ext>
            </a:extLst>
          </p:cNvPr>
          <p:cNvSpPr>
            <a:spLocks noGrp="1"/>
          </p:cNvSpPr>
          <p:nvPr>
            <p:ph idx="1"/>
          </p:nvPr>
        </p:nvSpPr>
        <p:spPr/>
        <p:txBody>
          <a:bodyPr/>
          <a:lstStyle/>
          <a:p>
            <a:pPr marL="0" indent="0">
              <a:buNone/>
            </a:pPr>
            <a:r>
              <a:rPr lang="fr-FR" dirty="0"/>
              <a:t>L'héritage est un mécanisme qui facilite la réutilisation du code et la gestion de son évolution. Elle définit une relation entre deux classes :</a:t>
            </a:r>
          </a:p>
          <a:p>
            <a:r>
              <a:rPr lang="fr-FR" dirty="0"/>
              <a:t>une classe mère ou super-classe</a:t>
            </a:r>
          </a:p>
          <a:p>
            <a:pPr>
              <a:buFont typeface="Arial" panose="020B0604020202020204" pitchFamily="34" charset="0"/>
              <a:buChar char="•"/>
            </a:pPr>
            <a:r>
              <a:rPr lang="fr-FR" dirty="0"/>
              <a:t>une classe fille ou sous-classe qui hérite de sa classe mère</a:t>
            </a:r>
          </a:p>
        </p:txBody>
      </p:sp>
    </p:spTree>
    <p:extLst>
      <p:ext uri="{BB962C8B-B14F-4D97-AF65-F5344CB8AC3E}">
        <p14:creationId xmlns:p14="http://schemas.microsoft.com/office/powerpoint/2010/main" val="318127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269D-C32C-DF18-357E-6F4EE7BEDA62}"/>
              </a:ext>
            </a:extLst>
          </p:cNvPr>
          <p:cNvSpPr>
            <a:spLocks noGrp="1"/>
          </p:cNvSpPr>
          <p:nvPr>
            <p:ph type="title"/>
          </p:nvPr>
        </p:nvSpPr>
        <p:spPr/>
        <p:txBody>
          <a:bodyPr/>
          <a:lstStyle/>
          <a:p>
            <a:r>
              <a:rPr lang="en-US" dirty="0" err="1"/>
              <a:t>Intérêt</a:t>
            </a:r>
            <a:endParaRPr lang="fr-FR" dirty="0"/>
          </a:p>
        </p:txBody>
      </p:sp>
      <p:sp>
        <p:nvSpPr>
          <p:cNvPr id="3" name="Content Placeholder 2">
            <a:extLst>
              <a:ext uri="{FF2B5EF4-FFF2-40B4-BE49-F238E27FC236}">
                <a16:creationId xmlns:a16="http://schemas.microsoft.com/office/drawing/2014/main" id="{ECCF5600-912D-B8DB-B236-1B7891BC70A6}"/>
              </a:ext>
            </a:extLst>
          </p:cNvPr>
          <p:cNvSpPr>
            <a:spLocks noGrp="1"/>
          </p:cNvSpPr>
          <p:nvPr>
            <p:ph idx="1"/>
          </p:nvPr>
        </p:nvSpPr>
        <p:spPr/>
        <p:txBody>
          <a:bodyPr/>
          <a:lstStyle/>
          <a:p>
            <a:pPr marL="0" indent="0">
              <a:buNone/>
            </a:pPr>
            <a:r>
              <a:rPr lang="fr-FR" dirty="0"/>
              <a:t>Grâce à l'héritage, les objets d'une classe fille ont accès aux données et aux méthodes de la classe parente et peuvent les étendre. </a:t>
            </a:r>
          </a:p>
          <a:p>
            <a:pPr marL="0" indent="0">
              <a:buNone/>
            </a:pPr>
            <a:endParaRPr lang="fr-FR" dirty="0"/>
          </a:p>
          <a:p>
            <a:pPr marL="0" indent="0">
              <a:buNone/>
            </a:pPr>
            <a:r>
              <a:rPr lang="fr-FR" dirty="0"/>
              <a:t>Les sous-classes peuvent redéfinir les variables et les méthodes héritées. </a:t>
            </a:r>
          </a:p>
          <a:p>
            <a:r>
              <a:rPr lang="fr-FR" dirty="0"/>
              <a:t>Pour les variables, il suffit de les redéclarer sous le même nom avec un type différent. </a:t>
            </a:r>
          </a:p>
          <a:p>
            <a:r>
              <a:rPr lang="fr-FR" dirty="0"/>
              <a:t>Les méthodes sont redéfinies avec le même nom, les mêmes types et le même nombre d'arguments, sinon il s'agit d'une surcharge.</a:t>
            </a:r>
          </a:p>
          <a:p>
            <a:pPr marL="0" indent="0">
              <a:buNone/>
            </a:pPr>
            <a:endParaRPr lang="fr-FR" dirty="0"/>
          </a:p>
        </p:txBody>
      </p:sp>
    </p:spTree>
    <p:extLst>
      <p:ext uri="{BB962C8B-B14F-4D97-AF65-F5344CB8AC3E}">
        <p14:creationId xmlns:p14="http://schemas.microsoft.com/office/powerpoint/2010/main" val="237188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B628-023C-A89E-8599-BF51198AD2F7}"/>
              </a:ext>
            </a:extLst>
          </p:cNvPr>
          <p:cNvSpPr>
            <a:spLocks noGrp="1"/>
          </p:cNvSpPr>
          <p:nvPr>
            <p:ph type="title"/>
          </p:nvPr>
        </p:nvSpPr>
        <p:spPr/>
        <p:txBody>
          <a:bodyPr/>
          <a:lstStyle/>
          <a:p>
            <a:r>
              <a:rPr lang="en-US" dirty="0" err="1"/>
              <a:t>Intérêt</a:t>
            </a:r>
            <a:endParaRPr lang="fr-FR" dirty="0"/>
          </a:p>
        </p:txBody>
      </p:sp>
      <p:sp>
        <p:nvSpPr>
          <p:cNvPr id="3" name="Content Placeholder 2">
            <a:extLst>
              <a:ext uri="{FF2B5EF4-FFF2-40B4-BE49-F238E27FC236}">
                <a16:creationId xmlns:a16="http://schemas.microsoft.com/office/drawing/2014/main" id="{9DA5FA07-C071-D00E-4240-D1F84A1E2751}"/>
              </a:ext>
            </a:extLst>
          </p:cNvPr>
          <p:cNvSpPr>
            <a:spLocks noGrp="1"/>
          </p:cNvSpPr>
          <p:nvPr>
            <p:ph idx="1"/>
          </p:nvPr>
        </p:nvSpPr>
        <p:spPr/>
        <p:txBody>
          <a:bodyPr/>
          <a:lstStyle/>
          <a:p>
            <a:r>
              <a:rPr lang="fr-FR" dirty="0"/>
              <a:t>L'héritage successif de classes permet de définir une hiérarchie de classe qui se compose de super-classes et de sous-classes. Une classe qui hérite d'une autre est une sous-classe et celle dont elle hérite est une super-classe. Une classe peut avoir plusieurs sous-classes. </a:t>
            </a:r>
          </a:p>
          <a:p>
            <a:r>
              <a:rPr lang="fr-FR" dirty="0"/>
              <a:t>Une classe ne peut avoir qu'une seule classe mère : </a:t>
            </a:r>
            <a:r>
              <a:rPr lang="fr-FR" b="1" dirty="0"/>
              <a:t>il n'y a pas d'héritage multiple en Java. /!\ Interfaces</a:t>
            </a:r>
          </a:p>
          <a:p>
            <a:r>
              <a:rPr lang="fr-FR" b="1" dirty="0"/>
              <a:t>Object</a:t>
            </a:r>
            <a:r>
              <a:rPr lang="fr-FR" dirty="0"/>
              <a:t> est la classe parente de toutes les classes en Java. Toutes les variables et méthodes contenues dans Object sont accessibles à partir de n'importe quelle classe car par héritages successifs toutes les classes héritent d'Object.</a:t>
            </a:r>
          </a:p>
          <a:p>
            <a:endParaRPr lang="fr-FR" dirty="0"/>
          </a:p>
        </p:txBody>
      </p:sp>
    </p:spTree>
    <p:extLst>
      <p:ext uri="{BB962C8B-B14F-4D97-AF65-F5344CB8AC3E}">
        <p14:creationId xmlns:p14="http://schemas.microsoft.com/office/powerpoint/2010/main" val="15593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1561D-AC12-11B3-1FD6-7808F2FC245B}"/>
              </a:ext>
            </a:extLst>
          </p:cNvPr>
          <p:cNvSpPr>
            <a:spLocks noGrp="1"/>
          </p:cNvSpPr>
          <p:nvPr>
            <p:ph type="title"/>
          </p:nvPr>
        </p:nvSpPr>
        <p:spPr/>
        <p:txBody>
          <a:bodyPr/>
          <a:lstStyle/>
          <a:p>
            <a:r>
              <a:rPr lang="en-US" dirty="0"/>
              <a:t>Mise </a:t>
            </a:r>
            <a:r>
              <a:rPr lang="en-US" dirty="0" err="1"/>
              <a:t>en</a:t>
            </a:r>
            <a:r>
              <a:rPr lang="en-US" dirty="0"/>
              <a:t> oeuvre</a:t>
            </a:r>
            <a:endParaRPr lang="fr-FR" dirty="0"/>
          </a:p>
        </p:txBody>
      </p:sp>
      <p:sp>
        <p:nvSpPr>
          <p:cNvPr id="3" name="Content Placeholder 2">
            <a:extLst>
              <a:ext uri="{FF2B5EF4-FFF2-40B4-BE49-F238E27FC236}">
                <a16:creationId xmlns:a16="http://schemas.microsoft.com/office/drawing/2014/main" id="{A74FA9C3-39AD-CF64-1730-0FFA1D05CDB7}"/>
              </a:ext>
            </a:extLst>
          </p:cNvPr>
          <p:cNvSpPr>
            <a:spLocks noGrp="1"/>
          </p:cNvSpPr>
          <p:nvPr>
            <p:ph idx="1"/>
          </p:nvPr>
        </p:nvSpPr>
        <p:spPr/>
        <p:txBody>
          <a:bodyPr>
            <a:normAutofit fontScale="92500" lnSpcReduction="10000"/>
          </a:bodyPr>
          <a:lstStyle/>
          <a:p>
            <a:r>
              <a:rPr lang="fr-FR" dirty="0"/>
              <a:t>On utilise le mot clé </a:t>
            </a:r>
            <a:r>
              <a:rPr lang="fr-FR" b="1" dirty="0" err="1"/>
              <a:t>extends</a:t>
            </a:r>
            <a:r>
              <a:rPr lang="fr-FR" dirty="0"/>
              <a:t> pour indiquer qu'une classe hérite d'une autre. En l'absence de ce mot réservé associé à une classe, le compilateur considère la classe Object comme classe mère.</a:t>
            </a:r>
          </a:p>
          <a:p>
            <a:r>
              <a:rPr lang="fr-FR" dirty="0"/>
              <a:t>Pour invoquer une méthode d'une classe mère, il suffit d'indiquer la méthode préfixée par </a:t>
            </a:r>
            <a:r>
              <a:rPr lang="fr-FR" b="1" dirty="0"/>
              <a:t>super</a:t>
            </a:r>
            <a:r>
              <a:rPr lang="fr-FR" dirty="0"/>
              <a:t>. Pour appeler le constructeur de la classe mère, il suffit d'écrire </a:t>
            </a:r>
            <a:r>
              <a:rPr lang="fr-FR" b="1" dirty="0"/>
              <a:t>super(paramètres) </a:t>
            </a:r>
            <a:r>
              <a:rPr lang="fr-FR" dirty="0"/>
              <a:t>avec les paramètres adéquats.</a:t>
            </a:r>
          </a:p>
          <a:p>
            <a:r>
              <a:rPr lang="fr-FR" dirty="0"/>
              <a:t>Le lien entre une classe fille et une classe mère est géré par la plate-forme : une évolution des règles de gestion de la classe mère conduit à modifier automatiquement la classe fille dès que cette dernière est recompilée.</a:t>
            </a:r>
          </a:p>
          <a:p>
            <a:r>
              <a:rPr lang="fr-FR" dirty="0"/>
              <a:t>En Java, il est obligatoire dans un constructeur d'une classe fille de faire appel </a:t>
            </a:r>
            <a:r>
              <a:rPr lang="fr-FR" b="1" dirty="0"/>
              <a:t>explicitement ou implicitement</a:t>
            </a:r>
            <a:r>
              <a:rPr lang="fr-FR" dirty="0"/>
              <a:t> au constructeur de la classe mère.</a:t>
            </a:r>
          </a:p>
          <a:p>
            <a:endParaRPr lang="fr-FR" dirty="0"/>
          </a:p>
        </p:txBody>
      </p:sp>
    </p:spTree>
    <p:extLst>
      <p:ext uri="{BB962C8B-B14F-4D97-AF65-F5344CB8AC3E}">
        <p14:creationId xmlns:p14="http://schemas.microsoft.com/office/powerpoint/2010/main" val="146910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6139-5040-747B-FC18-BC6D85E840C3}"/>
              </a:ext>
            </a:extLst>
          </p:cNvPr>
          <p:cNvSpPr>
            <a:spLocks noGrp="1"/>
          </p:cNvSpPr>
          <p:nvPr>
            <p:ph type="title"/>
          </p:nvPr>
        </p:nvSpPr>
        <p:spPr/>
        <p:txBody>
          <a:bodyPr/>
          <a:lstStyle/>
          <a:p>
            <a:r>
              <a:rPr lang="en-US" dirty="0" err="1"/>
              <a:t>Accès</a:t>
            </a:r>
            <a:r>
              <a:rPr lang="en-US" dirty="0"/>
              <a:t> aux </a:t>
            </a:r>
            <a:r>
              <a:rPr lang="en-US" dirty="0" err="1"/>
              <a:t>attributs</a:t>
            </a:r>
            <a:r>
              <a:rPr lang="en-US" dirty="0"/>
              <a:t> et </a:t>
            </a:r>
            <a:r>
              <a:rPr lang="en-US" dirty="0" err="1"/>
              <a:t>méthodes</a:t>
            </a:r>
            <a:r>
              <a:rPr lang="en-US" dirty="0"/>
              <a:t> </a:t>
            </a:r>
            <a:r>
              <a:rPr lang="en-US" dirty="0" err="1"/>
              <a:t>héritées</a:t>
            </a:r>
            <a:endParaRPr lang="fr-FR" dirty="0"/>
          </a:p>
        </p:txBody>
      </p:sp>
      <p:sp>
        <p:nvSpPr>
          <p:cNvPr id="3" name="Content Placeholder 2">
            <a:extLst>
              <a:ext uri="{FF2B5EF4-FFF2-40B4-BE49-F238E27FC236}">
                <a16:creationId xmlns:a16="http://schemas.microsoft.com/office/drawing/2014/main" id="{915C3A33-BAD1-70AA-F564-4DA9A778001F}"/>
              </a:ext>
            </a:extLst>
          </p:cNvPr>
          <p:cNvSpPr>
            <a:spLocks noGrp="1"/>
          </p:cNvSpPr>
          <p:nvPr>
            <p:ph idx="1"/>
          </p:nvPr>
        </p:nvSpPr>
        <p:spPr/>
        <p:txBody>
          <a:bodyPr/>
          <a:lstStyle/>
          <a:p>
            <a:r>
              <a:rPr lang="fr-FR" dirty="0"/>
              <a:t>Les variables et méthodes définies avec le modificateur d'accès </a:t>
            </a:r>
            <a:r>
              <a:rPr lang="fr-FR" b="1" dirty="0"/>
              <a:t>public</a:t>
            </a:r>
            <a:r>
              <a:rPr lang="fr-FR" dirty="0"/>
              <a:t> restent publiques à travers l'héritage et toutes les autres classes.</a:t>
            </a:r>
          </a:p>
          <a:p>
            <a:r>
              <a:rPr lang="fr-FR" dirty="0"/>
              <a:t>Une variable d'instance définie avec le modificateur </a:t>
            </a:r>
            <a:r>
              <a:rPr lang="fr-FR" b="1" dirty="0" err="1"/>
              <a:t>private</a:t>
            </a:r>
            <a:r>
              <a:rPr lang="fr-FR" dirty="0"/>
              <a:t> est bien héritée mais elle </a:t>
            </a:r>
            <a:r>
              <a:rPr lang="fr-FR" b="1" dirty="0"/>
              <a:t>n'est pas accessible directement </a:t>
            </a:r>
            <a:r>
              <a:rPr lang="fr-FR" dirty="0"/>
              <a:t>mais par les méthodes héritées.</a:t>
            </a:r>
          </a:p>
          <a:p>
            <a:r>
              <a:rPr lang="fr-FR" dirty="0"/>
              <a:t>Une variable définie avec le modificateur </a:t>
            </a:r>
            <a:r>
              <a:rPr lang="fr-FR" b="1" dirty="0" err="1"/>
              <a:t>protected</a:t>
            </a:r>
            <a:r>
              <a:rPr lang="fr-FR" dirty="0"/>
              <a:t> sera héritée dans toutes les classes filles qui pourront y accéder librement ainsi que les classes du même package.</a:t>
            </a:r>
          </a:p>
          <a:p>
            <a:endParaRPr lang="fr-FR" dirty="0"/>
          </a:p>
        </p:txBody>
      </p:sp>
    </p:spTree>
    <p:extLst>
      <p:ext uri="{BB962C8B-B14F-4D97-AF65-F5344CB8AC3E}">
        <p14:creationId xmlns:p14="http://schemas.microsoft.com/office/powerpoint/2010/main" val="60447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B833A-8BAF-CE93-1001-AB74575D2492}"/>
              </a:ext>
            </a:extLst>
          </p:cNvPr>
          <p:cNvSpPr>
            <a:spLocks noGrp="1"/>
          </p:cNvSpPr>
          <p:nvPr>
            <p:ph type="title"/>
          </p:nvPr>
        </p:nvSpPr>
        <p:spPr/>
        <p:txBody>
          <a:bodyPr/>
          <a:lstStyle/>
          <a:p>
            <a:r>
              <a:rPr lang="en-US" dirty="0" err="1"/>
              <a:t>Redéfinition</a:t>
            </a:r>
            <a:r>
              <a:rPr lang="en-US" dirty="0"/>
              <a:t> / surcharge de </a:t>
            </a:r>
            <a:r>
              <a:rPr lang="en-US" dirty="0" err="1"/>
              <a:t>méthodes</a:t>
            </a:r>
            <a:r>
              <a:rPr lang="en-US" dirty="0"/>
              <a:t> </a:t>
            </a:r>
            <a:r>
              <a:rPr lang="en-US" dirty="0" err="1"/>
              <a:t>héritée</a:t>
            </a:r>
            <a:endParaRPr lang="fr-FR" dirty="0"/>
          </a:p>
        </p:txBody>
      </p:sp>
      <p:sp>
        <p:nvSpPr>
          <p:cNvPr id="3" name="Content Placeholder 2">
            <a:extLst>
              <a:ext uri="{FF2B5EF4-FFF2-40B4-BE49-F238E27FC236}">
                <a16:creationId xmlns:a16="http://schemas.microsoft.com/office/drawing/2014/main" id="{FCFBC1FB-9AE4-DAD4-897B-C6BDC10CE4EE}"/>
              </a:ext>
            </a:extLst>
          </p:cNvPr>
          <p:cNvSpPr>
            <a:spLocks noGrp="1"/>
          </p:cNvSpPr>
          <p:nvPr>
            <p:ph idx="1"/>
          </p:nvPr>
        </p:nvSpPr>
        <p:spPr/>
        <p:txBody>
          <a:bodyPr/>
          <a:lstStyle/>
          <a:p>
            <a:r>
              <a:rPr lang="fr-FR" dirty="0"/>
              <a:t>La </a:t>
            </a:r>
            <a:r>
              <a:rPr lang="fr-FR" b="1" dirty="0"/>
              <a:t>redéfinition</a:t>
            </a:r>
            <a:r>
              <a:rPr lang="fr-FR" dirty="0"/>
              <a:t> d'une méthode héritée doit impérativement conserver la déclaration de la méthode parente (type et nombre de paramètres, la valeur de retour et les exceptions propagées doivent être identiques).</a:t>
            </a:r>
          </a:p>
          <a:p>
            <a:r>
              <a:rPr lang="fr-FR" dirty="0"/>
              <a:t>Si la signature de la méthode change, ce n'est plus une </a:t>
            </a:r>
            <a:r>
              <a:rPr lang="fr-FR" b="1" dirty="0"/>
              <a:t>redéfinition</a:t>
            </a:r>
            <a:r>
              <a:rPr lang="fr-FR" dirty="0"/>
              <a:t> mais une </a:t>
            </a:r>
            <a:r>
              <a:rPr lang="fr-FR" b="1" dirty="0"/>
              <a:t>surcharge</a:t>
            </a:r>
            <a:r>
              <a:rPr lang="fr-FR" dirty="0"/>
              <a:t>. Cette nouvelle méthode n'est pas héritée : la classe mère ne possède pas de méthode possédant cette signature.</a:t>
            </a:r>
          </a:p>
          <a:p>
            <a:r>
              <a:rPr lang="fr-FR" dirty="0"/>
              <a:t>Dans ce cas, la forme de la méthode à exécuter est choisie en fonction des paramètres associés à l'appel.</a:t>
            </a:r>
          </a:p>
          <a:p>
            <a:endParaRPr lang="fr-FR" dirty="0"/>
          </a:p>
        </p:txBody>
      </p:sp>
    </p:spTree>
    <p:extLst>
      <p:ext uri="{BB962C8B-B14F-4D97-AF65-F5344CB8AC3E}">
        <p14:creationId xmlns:p14="http://schemas.microsoft.com/office/powerpoint/2010/main" val="84458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842B-2D8E-1D72-AEB3-7852E6DDCDBA}"/>
              </a:ext>
            </a:extLst>
          </p:cNvPr>
          <p:cNvSpPr>
            <a:spLocks noGrp="1"/>
          </p:cNvSpPr>
          <p:nvPr>
            <p:ph type="title"/>
          </p:nvPr>
        </p:nvSpPr>
        <p:spPr/>
        <p:txBody>
          <a:bodyPr/>
          <a:lstStyle/>
          <a:p>
            <a:r>
              <a:rPr lang="en-US" dirty="0" err="1"/>
              <a:t>Transtypage</a:t>
            </a:r>
            <a:endParaRPr lang="fr-FR" dirty="0"/>
          </a:p>
        </p:txBody>
      </p:sp>
      <p:sp>
        <p:nvSpPr>
          <p:cNvPr id="3" name="Content Placeholder 2">
            <a:extLst>
              <a:ext uri="{FF2B5EF4-FFF2-40B4-BE49-F238E27FC236}">
                <a16:creationId xmlns:a16="http://schemas.microsoft.com/office/drawing/2014/main" id="{C76BF782-AEBA-CED2-AF20-6BAED25463C7}"/>
              </a:ext>
            </a:extLst>
          </p:cNvPr>
          <p:cNvSpPr>
            <a:spLocks noGrp="1"/>
          </p:cNvSpPr>
          <p:nvPr>
            <p:ph idx="1"/>
          </p:nvPr>
        </p:nvSpPr>
        <p:spPr>
          <a:xfrm>
            <a:off x="838200" y="1825625"/>
            <a:ext cx="10515600" cy="1480993"/>
          </a:xfrm>
        </p:spPr>
        <p:txBody>
          <a:bodyPr>
            <a:normAutofit fontScale="92500" lnSpcReduction="20000"/>
          </a:bodyPr>
          <a:lstStyle/>
          <a:p>
            <a:pPr marL="0" indent="0">
              <a:buNone/>
            </a:pPr>
            <a:r>
              <a:rPr lang="fr-FR" dirty="0"/>
              <a:t>L'héritage définit un </a:t>
            </a:r>
            <a:r>
              <a:rPr lang="fr-FR" dirty="0" err="1"/>
              <a:t>cast</a:t>
            </a:r>
            <a:r>
              <a:rPr lang="fr-FR" dirty="0"/>
              <a:t> implicite de la classe fille vers la classe mère : on peut affecter à une référence d'une classe n'importe quel objet d'une de ses sous-classes.</a:t>
            </a:r>
          </a:p>
          <a:p>
            <a:pPr marL="0" indent="0">
              <a:buNone/>
            </a:pPr>
            <a:r>
              <a:rPr lang="fr-FR" dirty="0"/>
              <a:t> </a:t>
            </a:r>
          </a:p>
        </p:txBody>
      </p:sp>
      <p:sp>
        <p:nvSpPr>
          <p:cNvPr id="4" name="TextBox 3">
            <a:extLst>
              <a:ext uri="{FF2B5EF4-FFF2-40B4-BE49-F238E27FC236}">
                <a16:creationId xmlns:a16="http://schemas.microsoft.com/office/drawing/2014/main" id="{BC0B613F-D7FE-41DC-692B-C9CC334BD49C}"/>
              </a:ext>
            </a:extLst>
          </p:cNvPr>
          <p:cNvSpPr txBox="1"/>
          <p:nvPr/>
        </p:nvSpPr>
        <p:spPr>
          <a:xfrm>
            <a:off x="230909" y="3823855"/>
            <a:ext cx="45719" cy="369332"/>
          </a:xfrm>
          <a:prstGeom prst="rect">
            <a:avLst/>
          </a:prstGeom>
          <a:noFill/>
        </p:spPr>
        <p:txBody>
          <a:bodyPr wrap="square" rtlCol="0">
            <a:spAutoFit/>
          </a:bodyPr>
          <a:lstStyle/>
          <a:p>
            <a:endParaRPr lang="fr-FR" dirty="0"/>
          </a:p>
        </p:txBody>
      </p:sp>
      <p:sp>
        <p:nvSpPr>
          <p:cNvPr id="6" name="TextBox 5">
            <a:extLst>
              <a:ext uri="{FF2B5EF4-FFF2-40B4-BE49-F238E27FC236}">
                <a16:creationId xmlns:a16="http://schemas.microsoft.com/office/drawing/2014/main" id="{816DDE82-BE8C-057E-4102-FA7B76B6C8A8}"/>
              </a:ext>
            </a:extLst>
          </p:cNvPr>
          <p:cNvSpPr txBox="1"/>
          <p:nvPr/>
        </p:nvSpPr>
        <p:spPr>
          <a:xfrm>
            <a:off x="1457036" y="3396674"/>
            <a:ext cx="10188172" cy="2308324"/>
          </a:xfrm>
          <a:prstGeom prst="rect">
            <a:avLst/>
          </a:prstGeom>
          <a:noFill/>
        </p:spPr>
        <p:txBody>
          <a:bodyPr wrap="square">
            <a:spAutoFit/>
          </a:bodyPr>
          <a:lstStyle/>
          <a:p>
            <a:pPr algn="l"/>
            <a:r>
              <a:rPr lang="fr-FR" sz="1800" dirty="0">
                <a:solidFill>
                  <a:srgbClr val="000000"/>
                </a:solidFill>
                <a:latin typeface="Consolas" panose="020B0609020204030204" pitchFamily="49" charset="0"/>
              </a:rPr>
              <a:t>Personne </a:t>
            </a:r>
            <a:r>
              <a:rPr lang="fr-FR" sz="1800" b="1" i="1" dirty="0">
                <a:solidFill>
                  <a:srgbClr val="0000C0"/>
                </a:solidFill>
                <a:latin typeface="Consolas" panose="020B0609020204030204" pitchFamily="49" charset="0"/>
              </a:rPr>
              <a:t>p</a:t>
            </a:r>
            <a:r>
              <a:rPr lang="fr-FR" sz="1800" b="1" i="1" dirty="0">
                <a:solidFill>
                  <a:srgbClr val="000000"/>
                </a:solidFill>
                <a:latin typeface="Consolas" panose="020B0609020204030204" pitchFamily="49" charset="0"/>
              </a:rPr>
              <a:t> = </a:t>
            </a:r>
            <a:r>
              <a:rPr lang="fr-FR" sz="1800" b="1" i="1" dirty="0">
                <a:solidFill>
                  <a:srgbClr val="7F0055"/>
                </a:solidFill>
                <a:latin typeface="Consolas" panose="020B0609020204030204" pitchFamily="49" charset="0"/>
              </a:rPr>
              <a:t>new</a:t>
            </a:r>
            <a:r>
              <a:rPr lang="fr-FR" sz="1800" b="1" i="1" dirty="0">
                <a:solidFill>
                  <a:srgbClr val="000000"/>
                </a:solidFill>
                <a:latin typeface="Consolas" panose="020B0609020204030204" pitchFamily="49" charset="0"/>
              </a:rPr>
              <a:t> Personne (</a:t>
            </a:r>
            <a:r>
              <a:rPr lang="fr-FR" sz="1800" b="1" i="1" dirty="0">
                <a:solidFill>
                  <a:srgbClr val="2A00FF"/>
                </a:solidFill>
                <a:latin typeface="Consolas" panose="020B0609020204030204" pitchFamily="49" charset="0"/>
              </a:rPr>
              <a:t>"Dupond"</a:t>
            </a:r>
            <a:r>
              <a:rPr lang="fr-FR" sz="1800" b="1" i="1" dirty="0">
                <a:solidFill>
                  <a:srgbClr val="000000"/>
                </a:solidFill>
                <a:latin typeface="Consolas" panose="020B0609020204030204" pitchFamily="49" charset="0"/>
              </a:rPr>
              <a:t>, </a:t>
            </a:r>
            <a:r>
              <a:rPr lang="fr-FR" sz="1800" b="1" i="1" dirty="0">
                <a:solidFill>
                  <a:srgbClr val="2A00FF"/>
                </a:solidFill>
                <a:latin typeface="Consolas" panose="020B0609020204030204" pitchFamily="49" charset="0"/>
              </a:rPr>
              <a:t>"Jean"</a:t>
            </a:r>
            <a:r>
              <a:rPr lang="fr-FR" sz="1800" b="1" i="1" dirty="0">
                <a:solidFill>
                  <a:srgbClr val="000000"/>
                </a:solidFill>
                <a:latin typeface="Consolas" panose="020B0609020204030204" pitchFamily="49" charset="0"/>
              </a:rPr>
              <a:t>);</a:t>
            </a:r>
          </a:p>
          <a:p>
            <a:pPr algn="l"/>
            <a:r>
              <a:rPr lang="en-US" sz="1800" dirty="0">
                <a:solidFill>
                  <a:srgbClr val="000000"/>
                </a:solidFill>
                <a:latin typeface="Consolas" panose="020B0609020204030204" pitchFamily="49" charset="0"/>
              </a:rPr>
              <a:t>Employe e = </a:t>
            </a:r>
            <a:r>
              <a:rPr lang="en-US" sz="1800" b="1" dirty="0">
                <a:solidFill>
                  <a:srgbClr val="7F0055"/>
                </a:solidFill>
                <a:latin typeface="Consolas" panose="020B0609020204030204" pitchFamily="49" charset="0"/>
              </a:rPr>
              <a:t>new</a:t>
            </a:r>
            <a:r>
              <a:rPr lang="en-US" sz="1800" b="1" dirty="0">
                <a:solidFill>
                  <a:srgbClr val="000000"/>
                </a:solidFill>
                <a:latin typeface="Consolas" panose="020B0609020204030204" pitchFamily="49" charset="0"/>
              </a:rPr>
              <a:t> Employe(</a:t>
            </a:r>
            <a:r>
              <a:rPr lang="en-US" sz="1800" b="1" dirty="0">
                <a:solidFill>
                  <a:srgbClr val="2A00FF"/>
                </a:solidFill>
                <a:latin typeface="Consolas" panose="020B0609020204030204" pitchFamily="49" charset="0"/>
              </a:rPr>
              <a:t>"Durand"</a:t>
            </a:r>
            <a:r>
              <a:rPr lang="en-US" sz="1800" b="1" dirty="0">
                <a:solidFill>
                  <a:srgbClr val="000000"/>
                </a:solidFill>
                <a:latin typeface="Consolas" panose="020B0609020204030204" pitchFamily="49" charset="0"/>
              </a:rPr>
              <a:t>, </a:t>
            </a:r>
            <a:r>
              <a:rPr lang="en-US" sz="1800" b="1" dirty="0">
                <a:solidFill>
                  <a:srgbClr val="2A00FF"/>
                </a:solidFill>
                <a:latin typeface="Consolas" panose="020B0609020204030204" pitchFamily="49" charset="0"/>
              </a:rPr>
              <a:t>"Julien"</a:t>
            </a:r>
            <a:r>
              <a:rPr lang="en-US" sz="1800" b="1" dirty="0">
                <a:solidFill>
                  <a:srgbClr val="000000"/>
                </a:solidFill>
                <a:latin typeface="Consolas" panose="020B0609020204030204" pitchFamily="49" charset="0"/>
              </a:rPr>
              <a:t>, 10000);</a:t>
            </a:r>
          </a:p>
          <a:p>
            <a:pPr algn="l"/>
            <a:r>
              <a:rPr lang="fr-FR" sz="1800" dirty="0">
                <a:solidFill>
                  <a:srgbClr val="000000"/>
                </a:solidFill>
                <a:latin typeface="Consolas" panose="020B0609020204030204" pitchFamily="49" charset="0"/>
              </a:rPr>
              <a:t>p = e ; </a:t>
            </a:r>
            <a:r>
              <a:rPr lang="fr-FR" sz="1800" dirty="0">
                <a:solidFill>
                  <a:srgbClr val="3F7F5F"/>
                </a:solidFill>
                <a:latin typeface="Consolas" panose="020B0609020204030204" pitchFamily="49" charset="0"/>
              </a:rPr>
              <a:t>// ok : </a:t>
            </a:r>
            <a:r>
              <a:rPr lang="fr-FR" sz="1800" dirty="0" err="1">
                <a:solidFill>
                  <a:srgbClr val="3F7F5F"/>
                </a:solidFill>
                <a:latin typeface="Consolas" panose="020B0609020204030204" pitchFamily="49" charset="0"/>
              </a:rPr>
              <a:t>Employe</a:t>
            </a:r>
            <a:r>
              <a:rPr lang="fr-FR" sz="1800" dirty="0">
                <a:solidFill>
                  <a:srgbClr val="3F7F5F"/>
                </a:solidFill>
                <a:latin typeface="Consolas" panose="020B0609020204030204" pitchFamily="49" charset="0"/>
              </a:rPr>
              <a:t> est une sous-classe de Personne</a:t>
            </a:r>
          </a:p>
          <a:p>
            <a:pPr algn="l"/>
            <a:r>
              <a:rPr lang="fr-FR" sz="1800" dirty="0">
                <a:solidFill>
                  <a:srgbClr val="000000"/>
                </a:solidFill>
                <a:latin typeface="Consolas" panose="020B0609020204030204" pitchFamily="49" charset="0"/>
              </a:rPr>
              <a:t>Objet </a:t>
            </a:r>
            <a:r>
              <a:rPr lang="fr-FR" sz="1800" b="1" i="1" dirty="0" err="1">
                <a:solidFill>
                  <a:srgbClr val="0000C0"/>
                </a:solidFill>
                <a:latin typeface="Consolas" panose="020B0609020204030204" pitchFamily="49" charset="0"/>
              </a:rPr>
              <a:t>obj</a:t>
            </a:r>
            <a:r>
              <a:rPr lang="fr-FR" sz="1800" b="1" i="1" dirty="0">
                <a:solidFill>
                  <a:srgbClr val="000000"/>
                </a:solidFill>
                <a:latin typeface="Consolas" panose="020B0609020204030204" pitchFamily="49" charset="0"/>
              </a:rPr>
              <a:t>;</a:t>
            </a:r>
          </a:p>
          <a:p>
            <a:pPr algn="l"/>
            <a:r>
              <a:rPr lang="fr-FR" sz="1800" dirty="0" err="1">
                <a:solidFill>
                  <a:srgbClr val="000000"/>
                </a:solidFill>
                <a:latin typeface="Consolas" panose="020B0609020204030204" pitchFamily="49" charset="0"/>
              </a:rPr>
              <a:t>obj</a:t>
            </a:r>
            <a:r>
              <a:rPr lang="fr-FR" sz="1800" dirty="0">
                <a:solidFill>
                  <a:srgbClr val="000000"/>
                </a:solidFill>
                <a:latin typeface="Consolas" panose="020B0609020204030204" pitchFamily="49" charset="0"/>
              </a:rPr>
              <a:t> = e ; </a:t>
            </a:r>
            <a:r>
              <a:rPr lang="fr-FR" sz="1800" dirty="0">
                <a:solidFill>
                  <a:srgbClr val="3F7F5F"/>
                </a:solidFill>
                <a:latin typeface="Consolas" panose="020B0609020204030204" pitchFamily="49" charset="0"/>
              </a:rPr>
              <a:t>// ok : </a:t>
            </a:r>
            <a:r>
              <a:rPr lang="fr-FR" sz="1800" dirty="0" err="1">
                <a:solidFill>
                  <a:srgbClr val="3F7F5F"/>
                </a:solidFill>
                <a:latin typeface="Consolas" panose="020B0609020204030204" pitchFamily="49" charset="0"/>
              </a:rPr>
              <a:t>Employe</a:t>
            </a:r>
            <a:r>
              <a:rPr lang="fr-FR" sz="1800" dirty="0">
                <a:solidFill>
                  <a:srgbClr val="3F7F5F"/>
                </a:solidFill>
                <a:latin typeface="Consolas" panose="020B0609020204030204" pitchFamily="49" charset="0"/>
              </a:rPr>
              <a:t> hérite de Personne qui elle même hérite de Object</a:t>
            </a:r>
          </a:p>
          <a:p>
            <a:pPr algn="l"/>
            <a:r>
              <a:rPr lang="fr-FR" sz="1800" dirty="0">
                <a:solidFill>
                  <a:srgbClr val="000000"/>
                </a:solidFill>
                <a:latin typeface="Consolas" panose="020B0609020204030204" pitchFamily="49" charset="0"/>
              </a:rPr>
              <a:t>Personne[] tab = </a:t>
            </a:r>
            <a:r>
              <a:rPr lang="fr-FR" sz="1800" b="1" dirty="0">
                <a:solidFill>
                  <a:srgbClr val="7F0055"/>
                </a:solidFill>
                <a:latin typeface="Consolas" panose="020B0609020204030204" pitchFamily="49" charset="0"/>
              </a:rPr>
              <a:t>new</a:t>
            </a:r>
            <a:r>
              <a:rPr lang="fr-FR" sz="1800" b="1" dirty="0">
                <a:solidFill>
                  <a:srgbClr val="000000"/>
                </a:solidFill>
                <a:latin typeface="Consolas" panose="020B0609020204030204" pitchFamily="49" charset="0"/>
              </a:rPr>
              <a:t> Personne[10]</a:t>
            </a:r>
            <a:r>
              <a:rPr lang="fr-FR" sz="1800" b="1" u="sng" dirty="0">
                <a:solidFill>
                  <a:srgbClr val="000000"/>
                </a:solidFill>
                <a:latin typeface="Consolas" panose="020B0609020204030204" pitchFamily="49" charset="0"/>
              </a:rPr>
              <a:t>;</a:t>
            </a:r>
          </a:p>
          <a:p>
            <a:pPr algn="l"/>
            <a:r>
              <a:rPr lang="fr-FR" sz="1800" dirty="0">
                <a:solidFill>
                  <a:srgbClr val="000000"/>
                </a:solidFill>
                <a:latin typeface="Consolas" panose="020B0609020204030204" pitchFamily="49" charset="0"/>
              </a:rPr>
              <a:t>tab[0] = </a:t>
            </a:r>
            <a:r>
              <a:rPr lang="fr-FR" sz="1800" b="1" dirty="0">
                <a:solidFill>
                  <a:srgbClr val="7F0055"/>
                </a:solidFill>
                <a:latin typeface="Consolas" panose="020B0609020204030204" pitchFamily="49" charset="0"/>
              </a:rPr>
              <a:t>new</a:t>
            </a:r>
            <a:r>
              <a:rPr lang="fr-FR" sz="1800" b="1" dirty="0">
                <a:solidFill>
                  <a:srgbClr val="000000"/>
                </a:solidFill>
                <a:latin typeface="Consolas" panose="020B0609020204030204" pitchFamily="49" charset="0"/>
              </a:rPr>
              <a:t> Personne(</a:t>
            </a:r>
            <a:r>
              <a:rPr lang="fr-FR" sz="1800" b="1" dirty="0">
                <a:solidFill>
                  <a:srgbClr val="2A00FF"/>
                </a:solidFill>
                <a:latin typeface="Consolas" panose="020B0609020204030204" pitchFamily="49" charset="0"/>
              </a:rPr>
              <a:t>"</a:t>
            </a:r>
            <a:r>
              <a:rPr lang="fr-FR" sz="1800" b="1" dirty="0" err="1">
                <a:solidFill>
                  <a:srgbClr val="2A00FF"/>
                </a:solidFill>
                <a:latin typeface="Consolas" panose="020B0609020204030204" pitchFamily="49" charset="0"/>
              </a:rPr>
              <a:t>Dupond"</a:t>
            </a:r>
            <a:r>
              <a:rPr lang="fr-FR" sz="1800" b="1" dirty="0" err="1">
                <a:solidFill>
                  <a:srgbClr val="000000"/>
                </a:solidFill>
                <a:latin typeface="Consolas" panose="020B0609020204030204" pitchFamily="49" charset="0"/>
              </a:rPr>
              <a:t>,</a:t>
            </a:r>
            <a:r>
              <a:rPr lang="fr-FR" sz="1800" b="1" dirty="0" err="1">
                <a:solidFill>
                  <a:srgbClr val="2A00FF"/>
                </a:solidFill>
                <a:latin typeface="Consolas" panose="020B0609020204030204" pitchFamily="49" charset="0"/>
              </a:rPr>
              <a:t>"Jean</a:t>
            </a:r>
            <a:r>
              <a:rPr lang="fr-FR" sz="1800" b="1" dirty="0">
                <a:solidFill>
                  <a:srgbClr val="2A00FF"/>
                </a:solidFill>
                <a:latin typeface="Consolas" panose="020B0609020204030204" pitchFamily="49" charset="0"/>
              </a:rPr>
              <a:t>"</a:t>
            </a:r>
            <a:r>
              <a:rPr lang="fr-FR" sz="1800" b="1" dirty="0">
                <a:solidFill>
                  <a:srgbClr val="000000"/>
                </a:solidFill>
                <a:latin typeface="Consolas" panose="020B0609020204030204" pitchFamily="49" charset="0"/>
              </a:rPr>
              <a:t>);</a:t>
            </a:r>
          </a:p>
          <a:p>
            <a:pPr algn="l"/>
            <a:r>
              <a:rPr lang="en-US" sz="1800" dirty="0">
                <a:solidFill>
                  <a:srgbClr val="000000"/>
                </a:solidFill>
                <a:latin typeface="Consolas" panose="020B0609020204030204" pitchFamily="49" charset="0"/>
              </a:rPr>
              <a:t>tab[1] = </a:t>
            </a:r>
            <a:r>
              <a:rPr lang="en-US" sz="1800" b="1" dirty="0">
                <a:solidFill>
                  <a:srgbClr val="7F0055"/>
                </a:solidFill>
                <a:latin typeface="Consolas" panose="020B0609020204030204" pitchFamily="49" charset="0"/>
              </a:rPr>
              <a:t>new</a:t>
            </a:r>
            <a:r>
              <a:rPr lang="en-US" sz="1800" b="1" dirty="0">
                <a:solidFill>
                  <a:srgbClr val="000000"/>
                </a:solidFill>
                <a:latin typeface="Consolas" panose="020B0609020204030204" pitchFamily="49" charset="0"/>
              </a:rPr>
              <a:t> Employe(</a:t>
            </a:r>
            <a:r>
              <a:rPr lang="en-US" sz="1800" b="1" dirty="0">
                <a:solidFill>
                  <a:srgbClr val="2A00FF"/>
                </a:solidFill>
                <a:latin typeface="Consolas" panose="020B0609020204030204" pitchFamily="49" charset="0"/>
              </a:rPr>
              <a:t>"Durand"</a:t>
            </a:r>
            <a:r>
              <a:rPr lang="en-US" sz="1800" b="1" dirty="0">
                <a:solidFill>
                  <a:srgbClr val="000000"/>
                </a:solidFill>
                <a:latin typeface="Consolas" panose="020B0609020204030204" pitchFamily="49" charset="0"/>
              </a:rPr>
              <a:t>, </a:t>
            </a:r>
            <a:r>
              <a:rPr lang="en-US" sz="1800" b="1" dirty="0">
                <a:solidFill>
                  <a:srgbClr val="2A00FF"/>
                </a:solidFill>
                <a:latin typeface="Consolas" panose="020B0609020204030204" pitchFamily="49" charset="0"/>
              </a:rPr>
              <a:t>"Julien"</a:t>
            </a:r>
            <a:r>
              <a:rPr lang="en-US" sz="1800" b="1" dirty="0">
                <a:solidFill>
                  <a:srgbClr val="000000"/>
                </a:solidFill>
                <a:latin typeface="Consolas" panose="020B0609020204030204" pitchFamily="49" charset="0"/>
              </a:rPr>
              <a:t>, 10000);</a:t>
            </a:r>
            <a:endParaRPr lang="fr-FR" sz="1800" dirty="0">
              <a:solidFill>
                <a:srgbClr val="3F7F5F"/>
              </a:solidFill>
              <a:latin typeface="Consolas" panose="020B0609020204030204" pitchFamily="49" charset="0"/>
            </a:endParaRPr>
          </a:p>
        </p:txBody>
      </p:sp>
      <p:sp>
        <p:nvSpPr>
          <p:cNvPr id="7" name="Rectangle 6">
            <a:extLst>
              <a:ext uri="{FF2B5EF4-FFF2-40B4-BE49-F238E27FC236}">
                <a16:creationId xmlns:a16="http://schemas.microsoft.com/office/drawing/2014/main" id="{147DD931-2AD7-D158-B115-DA27405FD89B}"/>
              </a:ext>
            </a:extLst>
          </p:cNvPr>
          <p:cNvSpPr/>
          <p:nvPr/>
        </p:nvSpPr>
        <p:spPr>
          <a:xfrm>
            <a:off x="1457036" y="3306618"/>
            <a:ext cx="10051015" cy="24845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xtBox 7">
            <a:extLst>
              <a:ext uri="{FF2B5EF4-FFF2-40B4-BE49-F238E27FC236}">
                <a16:creationId xmlns:a16="http://schemas.microsoft.com/office/drawing/2014/main" id="{9638947C-2EB7-BBA7-C144-8FE0BDE365D4}"/>
              </a:ext>
            </a:extLst>
          </p:cNvPr>
          <p:cNvSpPr txBox="1"/>
          <p:nvPr/>
        </p:nvSpPr>
        <p:spPr>
          <a:xfrm>
            <a:off x="3319859" y="2802349"/>
            <a:ext cx="5407378" cy="369332"/>
          </a:xfrm>
          <a:prstGeom prst="rect">
            <a:avLst/>
          </a:prstGeom>
          <a:noFill/>
        </p:spPr>
        <p:txBody>
          <a:bodyPr wrap="none" rtlCol="0">
            <a:spAutoFit/>
          </a:bodyPr>
          <a:lstStyle/>
          <a:p>
            <a:r>
              <a:rPr lang="en-US" i="1" dirty="0" err="1"/>
              <a:t>Supposons</a:t>
            </a:r>
            <a:r>
              <a:rPr lang="en-US" i="1" dirty="0"/>
              <a:t> </a:t>
            </a:r>
            <a:r>
              <a:rPr lang="en-US" i="1" dirty="0" err="1"/>
              <a:t>qu’Employe</a:t>
            </a:r>
            <a:r>
              <a:rPr lang="en-US" i="1" dirty="0"/>
              <a:t> </a:t>
            </a:r>
            <a:r>
              <a:rPr lang="en-US" i="1" dirty="0" err="1"/>
              <a:t>soit</a:t>
            </a:r>
            <a:r>
              <a:rPr lang="en-US" i="1" dirty="0"/>
              <a:t> </a:t>
            </a:r>
            <a:r>
              <a:rPr lang="en-US" i="1" dirty="0" err="1"/>
              <a:t>une</a:t>
            </a:r>
            <a:r>
              <a:rPr lang="en-US" i="1" dirty="0"/>
              <a:t> sous-</a:t>
            </a:r>
            <a:r>
              <a:rPr lang="en-US" i="1" dirty="0" err="1"/>
              <a:t>classe</a:t>
            </a:r>
            <a:r>
              <a:rPr lang="en-US" i="1" dirty="0"/>
              <a:t> de Personne</a:t>
            </a:r>
            <a:endParaRPr lang="fr-FR" i="1" dirty="0"/>
          </a:p>
        </p:txBody>
      </p:sp>
    </p:spTree>
    <p:extLst>
      <p:ext uri="{BB962C8B-B14F-4D97-AF65-F5344CB8AC3E}">
        <p14:creationId xmlns:p14="http://schemas.microsoft.com/office/powerpoint/2010/main" val="227591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609F534-25C7-CA98-93E6-9F3605DC763A}"/>
              </a:ext>
            </a:extLst>
          </p:cNvPr>
          <p:cNvSpPr/>
          <p:nvPr/>
        </p:nvSpPr>
        <p:spPr>
          <a:xfrm>
            <a:off x="609600" y="4862946"/>
            <a:ext cx="10744200" cy="1314018"/>
          </a:xfrm>
          <a:prstGeom prst="rect">
            <a:avLst/>
          </a:prstGeom>
          <a:solidFill>
            <a:schemeClr val="accent2">
              <a:lumMod val="60000"/>
              <a:lumOff val="4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Rectangle 3">
            <a:extLst>
              <a:ext uri="{FF2B5EF4-FFF2-40B4-BE49-F238E27FC236}">
                <a16:creationId xmlns:a16="http://schemas.microsoft.com/office/drawing/2014/main" id="{9E14A0AB-CE09-00EE-BE80-75275391E42F}"/>
              </a:ext>
            </a:extLst>
          </p:cNvPr>
          <p:cNvSpPr/>
          <p:nvPr/>
        </p:nvSpPr>
        <p:spPr>
          <a:xfrm>
            <a:off x="609600" y="1496291"/>
            <a:ext cx="10744200" cy="302952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a:extLst>
              <a:ext uri="{FF2B5EF4-FFF2-40B4-BE49-F238E27FC236}">
                <a16:creationId xmlns:a16="http://schemas.microsoft.com/office/drawing/2014/main" id="{7AF0764A-DD75-349F-1CDB-F8996553E86B}"/>
              </a:ext>
            </a:extLst>
          </p:cNvPr>
          <p:cNvSpPr>
            <a:spLocks noGrp="1"/>
          </p:cNvSpPr>
          <p:nvPr>
            <p:ph type="title"/>
          </p:nvPr>
        </p:nvSpPr>
        <p:spPr/>
        <p:txBody>
          <a:bodyPr/>
          <a:lstStyle/>
          <a:p>
            <a:r>
              <a:rPr lang="en-US" dirty="0"/>
              <a:t>But du </a:t>
            </a:r>
            <a:r>
              <a:rPr lang="en-US" dirty="0" err="1"/>
              <a:t>cours</a:t>
            </a:r>
            <a:r>
              <a:rPr lang="en-US" dirty="0"/>
              <a:t> (</a:t>
            </a:r>
            <a:r>
              <a:rPr lang="en-US" dirty="0" err="1"/>
              <a:t>compétences</a:t>
            </a:r>
            <a:endParaRPr lang="fr-FR" dirty="0"/>
          </a:p>
        </p:txBody>
      </p:sp>
      <p:sp>
        <p:nvSpPr>
          <p:cNvPr id="3" name="Content Placeholder 2">
            <a:extLst>
              <a:ext uri="{FF2B5EF4-FFF2-40B4-BE49-F238E27FC236}">
                <a16:creationId xmlns:a16="http://schemas.microsoft.com/office/drawing/2014/main" id="{C7E3EF9E-7824-3DE6-425F-4CDC8B873101}"/>
              </a:ext>
            </a:extLst>
          </p:cNvPr>
          <p:cNvSpPr>
            <a:spLocks noGrp="1"/>
          </p:cNvSpPr>
          <p:nvPr>
            <p:ph idx="1"/>
          </p:nvPr>
        </p:nvSpPr>
        <p:spPr/>
        <p:txBody>
          <a:bodyPr>
            <a:normAutofit fontScale="92500" lnSpcReduction="20000"/>
          </a:bodyPr>
          <a:lstStyle/>
          <a:p>
            <a:r>
              <a:rPr lang="en-US" dirty="0"/>
              <a:t>Savoir coder </a:t>
            </a:r>
            <a:r>
              <a:rPr lang="en-US" dirty="0" err="1"/>
              <a:t>une</a:t>
            </a:r>
            <a:r>
              <a:rPr lang="en-US" dirty="0"/>
              <a:t> application </a:t>
            </a:r>
            <a:r>
              <a:rPr lang="en-US" dirty="0" err="1"/>
              <a:t>complexe</a:t>
            </a:r>
            <a:r>
              <a:rPr lang="en-US" dirty="0"/>
              <a:t> </a:t>
            </a:r>
            <a:r>
              <a:rPr lang="en-US" dirty="0" err="1"/>
              <a:t>en</a:t>
            </a:r>
            <a:r>
              <a:rPr lang="en-US" dirty="0"/>
              <a:t> Java (avec des tests </a:t>
            </a:r>
            <a:r>
              <a:rPr lang="en-US" dirty="0" err="1"/>
              <a:t>unitaires</a:t>
            </a:r>
            <a:r>
              <a:rPr lang="en-US" dirty="0"/>
              <a:t>)</a:t>
            </a:r>
          </a:p>
          <a:p>
            <a:r>
              <a:rPr lang="en-US" dirty="0"/>
              <a:t>Savoir </a:t>
            </a:r>
            <a:r>
              <a:rPr lang="en-US" dirty="0" err="1"/>
              <a:t>débugger</a:t>
            </a:r>
            <a:r>
              <a:rPr lang="en-US" dirty="0"/>
              <a:t> </a:t>
            </a:r>
            <a:r>
              <a:rPr lang="en-US" dirty="0" err="1"/>
              <a:t>une</a:t>
            </a:r>
            <a:r>
              <a:rPr lang="en-US" dirty="0"/>
              <a:t> application </a:t>
            </a:r>
            <a:r>
              <a:rPr lang="en-US" dirty="0" err="1"/>
              <a:t>complexe</a:t>
            </a:r>
            <a:r>
              <a:rPr lang="en-US" dirty="0"/>
              <a:t> </a:t>
            </a:r>
            <a:r>
              <a:rPr lang="en-US" dirty="0" err="1"/>
              <a:t>en</a:t>
            </a:r>
            <a:r>
              <a:rPr lang="en-US" dirty="0"/>
              <a:t> Java</a:t>
            </a:r>
          </a:p>
          <a:p>
            <a:r>
              <a:rPr lang="en-US" dirty="0"/>
              <a:t>Savoir </a:t>
            </a:r>
            <a:r>
              <a:rPr lang="en-US" dirty="0" err="1"/>
              <a:t>gérer</a:t>
            </a:r>
            <a:r>
              <a:rPr lang="en-US" dirty="0"/>
              <a:t> les </a:t>
            </a:r>
            <a:r>
              <a:rPr lang="en-US" dirty="0" err="1"/>
              <a:t>fichiers</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la </a:t>
            </a:r>
            <a:r>
              <a:rPr lang="en-US" dirty="0" err="1"/>
              <a:t>sérialisation</a:t>
            </a:r>
            <a:endParaRPr lang="en-US" dirty="0"/>
          </a:p>
          <a:p>
            <a:r>
              <a:rPr lang="en-US" dirty="0"/>
              <a:t>Savoir </a:t>
            </a:r>
            <a:r>
              <a:rPr lang="en-US" dirty="0" err="1"/>
              <a:t>utiliser</a:t>
            </a:r>
            <a:r>
              <a:rPr lang="en-US" dirty="0"/>
              <a:t> les threads </a:t>
            </a:r>
            <a:r>
              <a:rPr lang="en-US" dirty="0" err="1"/>
              <a:t>en</a:t>
            </a:r>
            <a:r>
              <a:rPr lang="en-US" dirty="0"/>
              <a:t> Java</a:t>
            </a:r>
          </a:p>
          <a:p>
            <a:r>
              <a:rPr lang="en-US" dirty="0"/>
              <a:t>Savoir </a:t>
            </a:r>
            <a:r>
              <a:rPr lang="en-US" dirty="0" err="1"/>
              <a:t>créer</a:t>
            </a:r>
            <a:r>
              <a:rPr lang="en-US" dirty="0"/>
              <a:t> </a:t>
            </a:r>
            <a:r>
              <a:rPr lang="en-US" dirty="0" err="1"/>
              <a:t>une</a:t>
            </a:r>
            <a:r>
              <a:rPr lang="en-US" dirty="0"/>
              <a:t> interface </a:t>
            </a:r>
            <a:r>
              <a:rPr lang="en-US" dirty="0" err="1"/>
              <a:t>graphique</a:t>
            </a:r>
            <a:r>
              <a:rPr lang="en-US" dirty="0"/>
              <a:t> simple </a:t>
            </a:r>
            <a:r>
              <a:rPr lang="en-US" dirty="0" err="1"/>
              <a:t>en</a:t>
            </a:r>
            <a:r>
              <a:rPr lang="en-US" dirty="0"/>
              <a:t> Java (</a:t>
            </a:r>
            <a:r>
              <a:rPr lang="en-US" dirty="0" err="1"/>
              <a:t>approche</a:t>
            </a:r>
            <a:r>
              <a:rPr lang="en-US" dirty="0"/>
              <a:t> </a:t>
            </a:r>
            <a:r>
              <a:rPr lang="en-US" dirty="0" err="1"/>
              <a:t>modèle</a:t>
            </a:r>
            <a:r>
              <a:rPr lang="en-US" dirty="0"/>
              <a:t> MVC)</a:t>
            </a:r>
          </a:p>
          <a:p>
            <a:pPr marL="0" indent="0">
              <a:buNone/>
            </a:pPr>
            <a:r>
              <a:rPr lang="fr-FR" i="1" dirty="0"/>
              <a:t>Si le temps le permet … </a:t>
            </a:r>
          </a:p>
          <a:p>
            <a:r>
              <a:rPr lang="en-US" dirty="0" err="1"/>
              <a:t>Connaître</a:t>
            </a:r>
            <a:r>
              <a:rPr lang="en-US" dirty="0"/>
              <a:t> les </a:t>
            </a:r>
            <a:r>
              <a:rPr lang="en-US" dirty="0" err="1"/>
              <a:t>bibliothèques</a:t>
            </a:r>
            <a:r>
              <a:rPr lang="en-US" dirty="0"/>
              <a:t> </a:t>
            </a:r>
            <a:r>
              <a:rPr lang="en-US" dirty="0" err="1"/>
              <a:t>cryptographiques</a:t>
            </a:r>
            <a:r>
              <a:rPr lang="en-US" dirty="0"/>
              <a:t> </a:t>
            </a:r>
            <a:r>
              <a:rPr lang="en-US" dirty="0" err="1"/>
              <a:t>en</a:t>
            </a:r>
            <a:r>
              <a:rPr lang="en-US" dirty="0"/>
              <a:t> Java</a:t>
            </a:r>
          </a:p>
          <a:p>
            <a:r>
              <a:rPr lang="en-US" dirty="0" err="1"/>
              <a:t>Comprendre</a:t>
            </a:r>
            <a:r>
              <a:rPr lang="en-US" dirty="0"/>
              <a:t> et </a:t>
            </a:r>
            <a:r>
              <a:rPr lang="en-US" dirty="0" err="1"/>
              <a:t>avoir</a:t>
            </a:r>
            <a:r>
              <a:rPr lang="en-US" dirty="0"/>
              <a:t> </a:t>
            </a:r>
            <a:r>
              <a:rPr lang="en-US" dirty="0" err="1"/>
              <a:t>utilisé</a:t>
            </a:r>
            <a:r>
              <a:rPr lang="en-US" dirty="0"/>
              <a:t> le </a:t>
            </a:r>
            <a:r>
              <a:rPr lang="en-US" dirty="0" err="1"/>
              <a:t>mécanisme</a:t>
            </a:r>
            <a:r>
              <a:rPr lang="en-US" dirty="0"/>
              <a:t> </a:t>
            </a:r>
            <a:r>
              <a:rPr lang="en-US" dirty="0" err="1"/>
              <a:t>d’introspection</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a:t>
            </a:r>
            <a:r>
              <a:rPr lang="en-US" dirty="0" err="1"/>
              <a:t>une</a:t>
            </a:r>
            <a:r>
              <a:rPr lang="en-US" dirty="0"/>
              <a:t> base de </a:t>
            </a:r>
            <a:r>
              <a:rPr lang="en-US" dirty="0" err="1"/>
              <a:t>données</a:t>
            </a:r>
            <a:endParaRPr lang="en-US" dirty="0"/>
          </a:p>
          <a:p>
            <a:endParaRPr lang="en-US" dirty="0"/>
          </a:p>
        </p:txBody>
      </p:sp>
    </p:spTree>
    <p:extLst>
      <p:ext uri="{BB962C8B-B14F-4D97-AF65-F5344CB8AC3E}">
        <p14:creationId xmlns:p14="http://schemas.microsoft.com/office/powerpoint/2010/main" val="848530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3C6D-79BB-59C4-1122-9F8509172661}"/>
              </a:ext>
            </a:extLst>
          </p:cNvPr>
          <p:cNvSpPr>
            <a:spLocks noGrp="1"/>
          </p:cNvSpPr>
          <p:nvPr>
            <p:ph type="title"/>
          </p:nvPr>
        </p:nvSpPr>
        <p:spPr/>
        <p:txBody>
          <a:bodyPr/>
          <a:lstStyle/>
          <a:p>
            <a:r>
              <a:rPr lang="en-US" dirty="0"/>
              <a:t>Interfaces et </a:t>
            </a:r>
            <a:r>
              <a:rPr lang="en-US" dirty="0" err="1"/>
              <a:t>héritage</a:t>
            </a:r>
            <a:r>
              <a:rPr lang="en-US" dirty="0"/>
              <a:t> multiple</a:t>
            </a:r>
            <a:endParaRPr lang="fr-FR" dirty="0"/>
          </a:p>
        </p:txBody>
      </p:sp>
      <p:sp>
        <p:nvSpPr>
          <p:cNvPr id="3" name="Content Placeholder 2">
            <a:extLst>
              <a:ext uri="{FF2B5EF4-FFF2-40B4-BE49-F238E27FC236}">
                <a16:creationId xmlns:a16="http://schemas.microsoft.com/office/drawing/2014/main" id="{ACB31016-B3AF-500A-8B49-67A3AA427B84}"/>
              </a:ext>
            </a:extLst>
          </p:cNvPr>
          <p:cNvSpPr>
            <a:spLocks noGrp="1"/>
          </p:cNvSpPr>
          <p:nvPr>
            <p:ph idx="1"/>
          </p:nvPr>
        </p:nvSpPr>
        <p:spPr/>
        <p:txBody>
          <a:bodyPr>
            <a:normAutofit fontScale="77500" lnSpcReduction="20000"/>
          </a:bodyPr>
          <a:lstStyle/>
          <a:p>
            <a:r>
              <a:rPr lang="fr-FR" dirty="0"/>
              <a:t>Héritage multiple en Java ? Possible à travers les interfaces /!\ pas de possibilité de faire de l’héritage multiple sur des attributs.</a:t>
            </a:r>
          </a:p>
          <a:p>
            <a:r>
              <a:rPr lang="fr-FR" dirty="0"/>
              <a:t>Une </a:t>
            </a:r>
            <a:r>
              <a:rPr lang="fr-FR" b="1" dirty="0"/>
              <a:t>interface</a:t>
            </a:r>
            <a:r>
              <a:rPr lang="fr-FR" dirty="0"/>
              <a:t> est un ensemble de </a:t>
            </a:r>
            <a:r>
              <a:rPr lang="fr-FR" b="1" dirty="0"/>
              <a:t>constantes</a:t>
            </a:r>
            <a:r>
              <a:rPr lang="fr-FR" dirty="0"/>
              <a:t> et de </a:t>
            </a:r>
            <a:r>
              <a:rPr lang="fr-FR" b="1" dirty="0"/>
              <a:t>déclarations de méthodes </a:t>
            </a:r>
            <a:r>
              <a:rPr lang="fr-FR" dirty="0"/>
              <a:t>correspondant un peu à une classe abstraite. C'est une sorte de standard auquel une classe peut répondre. Tous les objets qui se conforment à cette interface (qui implémentent cette interface) possèdent les méthodes et les constantes déclarées dans celle-ci. Plusieurs interfaces peuvent être implémentées dans une même classe.</a:t>
            </a:r>
          </a:p>
          <a:p>
            <a:r>
              <a:rPr lang="fr-FR" dirty="0"/>
              <a:t>Les seules variables que l'on peut définir dans une interface sont des </a:t>
            </a:r>
            <a:r>
              <a:rPr lang="fr-FR" b="1" dirty="0"/>
              <a:t>variables de classe qui doivent être constantes </a:t>
            </a:r>
            <a:r>
              <a:rPr lang="fr-FR" dirty="0"/>
              <a:t>: elles sont donc implicitement déclarées avec le modificateur </a:t>
            </a:r>
            <a:r>
              <a:rPr lang="fr-FR" b="1" dirty="0" err="1"/>
              <a:t>static</a:t>
            </a:r>
            <a:r>
              <a:rPr lang="fr-FR" dirty="0"/>
              <a:t> et </a:t>
            </a:r>
            <a:r>
              <a:rPr lang="fr-FR" b="1" dirty="0"/>
              <a:t>final</a:t>
            </a:r>
            <a:r>
              <a:rPr lang="fr-FR" dirty="0"/>
              <a:t> même si elles sont définies avec d'autres modificateurs.</a:t>
            </a:r>
            <a:endParaRPr lang="fr-FR" b="1" dirty="0"/>
          </a:p>
          <a:p>
            <a:r>
              <a:rPr lang="fr-FR" dirty="0"/>
              <a:t>Les </a:t>
            </a:r>
            <a:r>
              <a:rPr lang="fr-FR" b="1" dirty="0"/>
              <a:t>interfaces</a:t>
            </a:r>
            <a:r>
              <a:rPr lang="fr-FR" dirty="0"/>
              <a:t> se déclarent avec le mot clé </a:t>
            </a:r>
            <a:r>
              <a:rPr lang="fr-FR" b="1" dirty="0"/>
              <a:t>interface</a:t>
            </a:r>
            <a:r>
              <a:rPr lang="fr-FR" dirty="0"/>
              <a:t> et sont intégrées aux autres classes avec le mot clé </a:t>
            </a:r>
            <a:r>
              <a:rPr lang="fr-FR" b="1" dirty="0" err="1"/>
              <a:t>implements</a:t>
            </a:r>
            <a:r>
              <a:rPr lang="fr-FR" dirty="0"/>
              <a:t>. </a:t>
            </a:r>
          </a:p>
          <a:p>
            <a:r>
              <a:rPr lang="fr-FR" dirty="0"/>
              <a:t>Une interface est implicitement déclarée avec le modificateur abstract.</a:t>
            </a:r>
          </a:p>
          <a:p>
            <a:endParaRPr lang="fr-FR" dirty="0"/>
          </a:p>
        </p:txBody>
      </p:sp>
    </p:spTree>
    <p:extLst>
      <p:ext uri="{BB962C8B-B14F-4D97-AF65-F5344CB8AC3E}">
        <p14:creationId xmlns:p14="http://schemas.microsoft.com/office/powerpoint/2010/main" val="4247368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4D97F4-54E7-A8E3-5F61-C0114BAFDD8A}"/>
              </a:ext>
            </a:extLst>
          </p:cNvPr>
          <p:cNvSpPr/>
          <p:nvPr/>
        </p:nvSpPr>
        <p:spPr>
          <a:xfrm>
            <a:off x="6095999" y="5625347"/>
            <a:ext cx="5957917" cy="1151780"/>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4B75492B-DD0B-4DCD-2049-F41C5F1A137A}"/>
              </a:ext>
            </a:extLst>
          </p:cNvPr>
          <p:cNvSpPr>
            <a:spLocks noGrp="1"/>
          </p:cNvSpPr>
          <p:nvPr>
            <p:ph type="title"/>
          </p:nvPr>
        </p:nvSpPr>
        <p:spPr/>
        <p:txBody>
          <a:bodyPr/>
          <a:lstStyle/>
          <a:p>
            <a:r>
              <a:rPr lang="en-US" dirty="0" err="1"/>
              <a:t>Méthodes</a:t>
            </a:r>
            <a:r>
              <a:rPr lang="en-US" dirty="0"/>
              <a:t> par </a:t>
            </a:r>
            <a:r>
              <a:rPr lang="en-US" dirty="0" err="1"/>
              <a:t>défaut</a:t>
            </a:r>
            <a:endParaRPr lang="fr-FR" dirty="0"/>
          </a:p>
        </p:txBody>
      </p:sp>
      <p:sp>
        <p:nvSpPr>
          <p:cNvPr id="3" name="Content Placeholder 2">
            <a:extLst>
              <a:ext uri="{FF2B5EF4-FFF2-40B4-BE49-F238E27FC236}">
                <a16:creationId xmlns:a16="http://schemas.microsoft.com/office/drawing/2014/main" id="{84F98E7A-0E31-AEEA-AD3E-6E808754C277}"/>
              </a:ext>
            </a:extLst>
          </p:cNvPr>
          <p:cNvSpPr>
            <a:spLocks noGrp="1"/>
          </p:cNvSpPr>
          <p:nvPr>
            <p:ph idx="1"/>
          </p:nvPr>
        </p:nvSpPr>
        <p:spPr/>
        <p:txBody>
          <a:bodyPr/>
          <a:lstStyle/>
          <a:p>
            <a:r>
              <a:rPr lang="en-US" dirty="0" err="1"/>
              <a:t>Problème</a:t>
            </a:r>
            <a:r>
              <a:rPr lang="en-US" dirty="0"/>
              <a:t> : </a:t>
            </a:r>
            <a:r>
              <a:rPr lang="en-US" dirty="0" err="1"/>
              <a:t>si</a:t>
            </a:r>
            <a:r>
              <a:rPr lang="en-US" dirty="0"/>
              <a:t> on </a:t>
            </a:r>
            <a:r>
              <a:rPr lang="en-US" dirty="0" err="1"/>
              <a:t>modifie</a:t>
            </a:r>
            <a:r>
              <a:rPr lang="en-US" dirty="0"/>
              <a:t> </a:t>
            </a:r>
            <a:r>
              <a:rPr lang="en-US" dirty="0" err="1"/>
              <a:t>une</a:t>
            </a:r>
            <a:r>
              <a:rPr lang="en-US" dirty="0"/>
              <a:t> interface, il faut </a:t>
            </a:r>
            <a:r>
              <a:rPr lang="en-US" dirty="0" err="1"/>
              <a:t>réimplémenter</a:t>
            </a:r>
            <a:r>
              <a:rPr lang="en-US" dirty="0"/>
              <a:t> </a:t>
            </a:r>
            <a:r>
              <a:rPr lang="en-US" dirty="0" err="1"/>
              <a:t>toutes</a:t>
            </a:r>
            <a:r>
              <a:rPr lang="en-US" dirty="0"/>
              <a:t> les classes</a:t>
            </a:r>
          </a:p>
          <a:p>
            <a:r>
              <a:rPr lang="en-US" dirty="0"/>
              <a:t>Proposition : </a:t>
            </a:r>
            <a:r>
              <a:rPr lang="en-US" dirty="0" err="1"/>
              <a:t>méthodes</a:t>
            </a:r>
            <a:r>
              <a:rPr lang="en-US" dirty="0"/>
              <a:t> par </a:t>
            </a:r>
            <a:r>
              <a:rPr lang="en-US" dirty="0" err="1"/>
              <a:t>défaut</a:t>
            </a:r>
            <a:endParaRPr lang="en-US" dirty="0"/>
          </a:p>
          <a:p>
            <a:r>
              <a:rPr lang="fr-FR" dirty="0"/>
              <a:t>Une méthode par défaut est déclarée en utilisant le mot clé default. Le corps de la méthode contient l'implémentation des traitements.</a:t>
            </a:r>
          </a:p>
        </p:txBody>
      </p:sp>
      <p:sp>
        <p:nvSpPr>
          <p:cNvPr id="5" name="TextBox 4">
            <a:extLst>
              <a:ext uri="{FF2B5EF4-FFF2-40B4-BE49-F238E27FC236}">
                <a16:creationId xmlns:a16="http://schemas.microsoft.com/office/drawing/2014/main" id="{F316CF64-F58E-CBAA-74C8-7730EC1EB246}"/>
              </a:ext>
            </a:extLst>
          </p:cNvPr>
          <p:cNvSpPr txBox="1"/>
          <p:nvPr/>
        </p:nvSpPr>
        <p:spPr>
          <a:xfrm>
            <a:off x="2789381" y="4438364"/>
            <a:ext cx="7435273" cy="1477328"/>
          </a:xfrm>
          <a:prstGeom prst="rect">
            <a:avLst/>
          </a:prstGeom>
          <a:noFill/>
        </p:spPr>
        <p:txBody>
          <a:bodyPr wrap="square">
            <a:spAutoFit/>
          </a:bodyPr>
          <a:lstStyle/>
          <a:p>
            <a:pPr algn="l"/>
            <a:r>
              <a:rPr lang="fr-FR" sz="1800" b="1" dirty="0">
                <a:solidFill>
                  <a:srgbClr val="7F0055"/>
                </a:solidFill>
                <a:latin typeface="Consolas" panose="020B0609020204030204" pitchFamily="49" charset="0"/>
              </a:rPr>
              <a:t>public</a:t>
            </a:r>
            <a:r>
              <a:rPr lang="fr-FR" sz="1800" b="1"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interface</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MonInterface</a:t>
            </a:r>
            <a:r>
              <a:rPr lang="fr-FR" sz="1800" b="1" dirty="0">
                <a:solidFill>
                  <a:srgbClr val="000000"/>
                </a:solidFill>
                <a:latin typeface="Consolas" panose="020B0609020204030204" pitchFamily="49" charset="0"/>
              </a:rPr>
              <a:t> {</a:t>
            </a:r>
          </a:p>
          <a:p>
            <a:pPr algn="l"/>
            <a:r>
              <a:rPr lang="fr-FR" sz="1800"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default</a:t>
            </a:r>
            <a:r>
              <a:rPr lang="fr-FR" sz="1800" b="1" dirty="0">
                <a:solidFill>
                  <a:srgbClr val="000000"/>
                </a:solidFill>
                <a:latin typeface="Consolas" panose="020B0609020204030204" pitchFamily="49" charset="0"/>
              </a:rPr>
              <a:t> </a:t>
            </a:r>
            <a:r>
              <a:rPr lang="fr-FR" sz="1800" b="1" dirty="0" err="1">
                <a:solidFill>
                  <a:srgbClr val="7F0055"/>
                </a:solidFill>
                <a:latin typeface="Consolas" panose="020B0609020204030204" pitchFamily="49" charset="0"/>
              </a:rPr>
              <a:t>void</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maMethode</a:t>
            </a:r>
            <a:r>
              <a:rPr lang="fr-FR" sz="1800" b="1" dirty="0">
                <a:solidFill>
                  <a:srgbClr val="000000"/>
                </a:solidFill>
                <a:latin typeface="Consolas" panose="020B0609020204030204" pitchFamily="49" charset="0"/>
              </a:rPr>
              <a:t>() {</a:t>
            </a:r>
          </a:p>
          <a:p>
            <a:pPr algn="l"/>
            <a:r>
              <a:rPr lang="fr-FR" sz="1800" dirty="0">
                <a:solidFill>
                  <a:srgbClr val="000000"/>
                </a:solidFill>
                <a:latin typeface="Consolas" panose="020B0609020204030204" pitchFamily="49" charset="0"/>
              </a:rPr>
              <a:t>    </a:t>
            </a:r>
            <a:r>
              <a:rPr lang="fr-FR" sz="1800" dirty="0" err="1">
                <a:solidFill>
                  <a:srgbClr val="000000"/>
                </a:solidFill>
                <a:latin typeface="Consolas" panose="020B0609020204030204" pitchFamily="49" charset="0"/>
              </a:rPr>
              <a:t>System.</a:t>
            </a:r>
            <a:r>
              <a:rPr lang="fr-FR" sz="1800" b="1" i="1" dirty="0" err="1">
                <a:solidFill>
                  <a:srgbClr val="0000C0"/>
                </a:solidFill>
                <a:latin typeface="Consolas" panose="020B0609020204030204" pitchFamily="49" charset="0"/>
              </a:rPr>
              <a:t>out</a:t>
            </a:r>
            <a:r>
              <a:rPr lang="fr-FR" sz="1800" b="1" i="1" dirty="0" err="1">
                <a:solidFill>
                  <a:srgbClr val="000000"/>
                </a:solidFill>
                <a:latin typeface="Consolas" panose="020B0609020204030204" pitchFamily="49" charset="0"/>
              </a:rPr>
              <a:t>.println</a:t>
            </a:r>
            <a:r>
              <a:rPr lang="fr-FR" sz="1800" b="1" i="1" dirty="0">
                <a:solidFill>
                  <a:srgbClr val="000000"/>
                </a:solidFill>
                <a:latin typeface="Consolas" panose="020B0609020204030204" pitchFamily="49" charset="0"/>
              </a:rPr>
              <a:t>(</a:t>
            </a:r>
            <a:r>
              <a:rPr lang="fr-FR" sz="1800" b="1" i="1" dirty="0">
                <a:solidFill>
                  <a:srgbClr val="2A00FF"/>
                </a:solidFill>
                <a:latin typeface="Consolas" panose="020B0609020204030204" pitchFamily="49" charset="0"/>
              </a:rPr>
              <a:t>"</a:t>
            </a:r>
            <a:r>
              <a:rPr lang="fr-FR" sz="1800" b="1" i="1" dirty="0" err="1">
                <a:solidFill>
                  <a:srgbClr val="2A00FF"/>
                </a:solidFill>
                <a:latin typeface="Consolas" panose="020B0609020204030204" pitchFamily="49" charset="0"/>
              </a:rPr>
              <a:t>Implementation</a:t>
            </a:r>
            <a:r>
              <a:rPr lang="fr-FR" sz="1800" b="1" i="1" dirty="0">
                <a:solidFill>
                  <a:srgbClr val="2A00FF"/>
                </a:solidFill>
                <a:latin typeface="Consolas" panose="020B0609020204030204" pitchFamily="49" charset="0"/>
              </a:rPr>
              <a:t> par </a:t>
            </a:r>
            <a:r>
              <a:rPr lang="fr-FR" sz="1800" b="1" i="1" dirty="0" err="1">
                <a:solidFill>
                  <a:srgbClr val="2A00FF"/>
                </a:solidFill>
                <a:latin typeface="Consolas" panose="020B0609020204030204" pitchFamily="49" charset="0"/>
              </a:rPr>
              <a:t>defaut</a:t>
            </a:r>
            <a:r>
              <a:rPr lang="fr-FR" sz="1800" b="1" i="1" dirty="0">
                <a:solidFill>
                  <a:srgbClr val="2A00FF"/>
                </a:solidFill>
                <a:latin typeface="Consolas" panose="020B0609020204030204" pitchFamily="49" charset="0"/>
              </a:rPr>
              <a:t>"</a:t>
            </a:r>
            <a:r>
              <a:rPr lang="fr-FR" sz="1800" b="1" i="1" dirty="0">
                <a:solidFill>
                  <a:srgbClr val="000000"/>
                </a:solidFill>
                <a:latin typeface="Consolas" panose="020B0609020204030204" pitchFamily="49" charset="0"/>
              </a:rPr>
              <a:t>);</a:t>
            </a:r>
          </a:p>
          <a:p>
            <a:pPr algn="l"/>
            <a:r>
              <a:rPr lang="fr-FR" sz="1800" dirty="0">
                <a:solidFill>
                  <a:srgbClr val="000000"/>
                </a:solidFill>
                <a:latin typeface="Consolas" panose="020B0609020204030204" pitchFamily="49" charset="0"/>
              </a:rPr>
              <a:t>  }</a:t>
            </a:r>
          </a:p>
          <a:p>
            <a:pPr algn="l"/>
            <a:r>
              <a:rPr lang="fr-FR" sz="1800" dirty="0">
                <a:solidFill>
                  <a:srgbClr val="000000"/>
                </a:solidFill>
                <a:latin typeface="Consolas" panose="020B0609020204030204" pitchFamily="49" charset="0"/>
              </a:rPr>
              <a:t>}</a:t>
            </a:r>
            <a:endParaRPr lang="fr-FR" dirty="0"/>
          </a:p>
        </p:txBody>
      </p:sp>
      <p:sp>
        <p:nvSpPr>
          <p:cNvPr id="6" name="TextBox 5">
            <a:extLst>
              <a:ext uri="{FF2B5EF4-FFF2-40B4-BE49-F238E27FC236}">
                <a16:creationId xmlns:a16="http://schemas.microsoft.com/office/drawing/2014/main" id="{A8B813EE-6EAB-4D78-F4A6-FCAD183382EA}"/>
              </a:ext>
            </a:extLst>
          </p:cNvPr>
          <p:cNvSpPr txBox="1"/>
          <p:nvPr/>
        </p:nvSpPr>
        <p:spPr>
          <a:xfrm>
            <a:off x="1320800" y="6355081"/>
            <a:ext cx="45719" cy="369332"/>
          </a:xfrm>
          <a:prstGeom prst="rect">
            <a:avLst/>
          </a:prstGeom>
          <a:noFill/>
        </p:spPr>
        <p:txBody>
          <a:bodyPr wrap="square" rtlCol="0">
            <a:spAutoFit/>
          </a:bodyPr>
          <a:lstStyle/>
          <a:p>
            <a:endParaRPr lang="fr-FR" dirty="0"/>
          </a:p>
        </p:txBody>
      </p:sp>
      <p:sp>
        <p:nvSpPr>
          <p:cNvPr id="8" name="TextBox 7">
            <a:extLst>
              <a:ext uri="{FF2B5EF4-FFF2-40B4-BE49-F238E27FC236}">
                <a16:creationId xmlns:a16="http://schemas.microsoft.com/office/drawing/2014/main" id="{7D8D8EDD-2542-DC5D-F8B4-C2C009DC9035}"/>
              </a:ext>
            </a:extLst>
          </p:cNvPr>
          <p:cNvSpPr txBox="1"/>
          <p:nvPr/>
        </p:nvSpPr>
        <p:spPr>
          <a:xfrm>
            <a:off x="6096000" y="5576798"/>
            <a:ext cx="6096000" cy="1200329"/>
          </a:xfrm>
          <a:prstGeom prst="rect">
            <a:avLst/>
          </a:prstGeom>
          <a:noFill/>
        </p:spPr>
        <p:txBody>
          <a:bodyPr wrap="square">
            <a:spAutoFit/>
          </a:bodyPr>
          <a:lstStyle/>
          <a:p>
            <a:r>
              <a:rPr lang="fr-FR" i="1" dirty="0"/>
              <a:t>Les méthodes par défaut devraient surtout être utilisées pour maintenir une compatibilité ascendante afin de permettre l'ajout d'une méthode à une interface existante sans avoir à modifier les classes qui l'implémentent.</a:t>
            </a:r>
          </a:p>
        </p:txBody>
      </p:sp>
    </p:spTree>
    <p:extLst>
      <p:ext uri="{BB962C8B-B14F-4D97-AF65-F5344CB8AC3E}">
        <p14:creationId xmlns:p14="http://schemas.microsoft.com/office/powerpoint/2010/main" val="1224921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38A5-A6A5-41E3-3DB0-E7292ACE1701}"/>
              </a:ext>
            </a:extLst>
          </p:cNvPr>
          <p:cNvSpPr>
            <a:spLocks noGrp="1"/>
          </p:cNvSpPr>
          <p:nvPr>
            <p:ph type="title"/>
          </p:nvPr>
        </p:nvSpPr>
        <p:spPr/>
        <p:txBody>
          <a:bodyPr/>
          <a:lstStyle/>
          <a:p>
            <a:r>
              <a:rPr lang="en-US" dirty="0"/>
              <a:t>Choix de la </a:t>
            </a:r>
            <a:r>
              <a:rPr lang="en-US" dirty="0" err="1"/>
              <a:t>méthode</a:t>
            </a:r>
            <a:endParaRPr lang="fr-FR" dirty="0"/>
          </a:p>
        </p:txBody>
      </p:sp>
      <p:sp>
        <p:nvSpPr>
          <p:cNvPr id="3" name="Content Placeholder 2">
            <a:extLst>
              <a:ext uri="{FF2B5EF4-FFF2-40B4-BE49-F238E27FC236}">
                <a16:creationId xmlns:a16="http://schemas.microsoft.com/office/drawing/2014/main" id="{C868D933-349C-2B81-316D-B8D01C22EDD8}"/>
              </a:ext>
            </a:extLst>
          </p:cNvPr>
          <p:cNvSpPr>
            <a:spLocks noGrp="1"/>
          </p:cNvSpPr>
          <p:nvPr>
            <p:ph idx="1"/>
          </p:nvPr>
        </p:nvSpPr>
        <p:spPr/>
        <p:txBody>
          <a:bodyPr>
            <a:normAutofit fontScale="92500" lnSpcReduction="10000"/>
          </a:bodyPr>
          <a:lstStyle/>
          <a:p>
            <a:r>
              <a:rPr lang="fr-FR" dirty="0"/>
              <a:t>L'héritage multiple de comportement permet par exemple que de mêmes méthodes par défaut, avec des signatures identiques, soient définies dans plusieurs interfaces héritées par une interface fille. </a:t>
            </a:r>
          </a:p>
          <a:p>
            <a:r>
              <a:rPr lang="fr-FR" dirty="0"/>
              <a:t>Il est probable que chaque implémentation de ces méthodes soit différente : le compilateur a besoin de règles pour déterminer quelle implémentation il doit utiliser :</a:t>
            </a:r>
          </a:p>
          <a:p>
            <a:pPr lvl="1"/>
            <a:r>
              <a:rPr lang="fr-FR" dirty="0"/>
              <a:t>la redéfinition d'une méthode par une classe ou une super-classe est toujours prioritaire par rapport à une méthode par défaut</a:t>
            </a:r>
          </a:p>
          <a:p>
            <a:pPr lvl="1"/>
            <a:r>
              <a:rPr lang="fr-FR" dirty="0"/>
              <a:t>l'implémentation choisie est celle par défaut de l'interface la plus spécifique</a:t>
            </a:r>
          </a:p>
          <a:p>
            <a:r>
              <a:rPr lang="fr-FR" dirty="0"/>
              <a:t>Ainsi une interface peut être modifiée en ajoutant une méthode sans compromettre sa compatibilité ascendante sous réserve qu'elle implémente cette méthode en tant que méthode par défaut.</a:t>
            </a:r>
          </a:p>
          <a:p>
            <a:endParaRPr lang="fr-FR" dirty="0"/>
          </a:p>
        </p:txBody>
      </p:sp>
    </p:spTree>
    <p:extLst>
      <p:ext uri="{BB962C8B-B14F-4D97-AF65-F5344CB8AC3E}">
        <p14:creationId xmlns:p14="http://schemas.microsoft.com/office/powerpoint/2010/main" val="196762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A12625-26C9-BAE6-C677-E4C224935975}"/>
              </a:ext>
            </a:extLst>
          </p:cNvPr>
          <p:cNvSpPr/>
          <p:nvPr/>
        </p:nvSpPr>
        <p:spPr>
          <a:xfrm>
            <a:off x="600364" y="3561051"/>
            <a:ext cx="11176000" cy="2461057"/>
          </a:xfrm>
          <a:prstGeom prst="rect">
            <a:avLst/>
          </a:prstGeom>
          <a:solidFill>
            <a:srgbClr val="00B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47E94709-FEB6-0818-2A3F-F9CEDBFA5C79}"/>
              </a:ext>
            </a:extLst>
          </p:cNvPr>
          <p:cNvSpPr/>
          <p:nvPr/>
        </p:nvSpPr>
        <p:spPr>
          <a:xfrm>
            <a:off x="600364" y="1690688"/>
            <a:ext cx="11176000" cy="1856076"/>
          </a:xfrm>
          <a:prstGeom prst="rect">
            <a:avLst/>
          </a:prstGeom>
          <a:solidFill>
            <a:srgbClr val="92D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CB7DC6F3-CD5B-D726-5434-9DCEF995BEA7}"/>
              </a:ext>
            </a:extLst>
          </p:cNvPr>
          <p:cNvSpPr>
            <a:spLocks noGrp="1"/>
          </p:cNvSpPr>
          <p:nvPr>
            <p:ph type="title"/>
          </p:nvPr>
        </p:nvSpPr>
        <p:spPr/>
        <p:txBody>
          <a:bodyPr/>
          <a:lstStyle/>
          <a:p>
            <a:r>
              <a:rPr lang="en-US" dirty="0"/>
              <a:t>Conseils sur </a:t>
            </a:r>
            <a:r>
              <a:rPr lang="en-US" dirty="0" err="1"/>
              <a:t>l’héritage</a:t>
            </a:r>
            <a:endParaRPr lang="fr-FR" dirty="0"/>
          </a:p>
        </p:txBody>
      </p:sp>
      <p:sp>
        <p:nvSpPr>
          <p:cNvPr id="3" name="Content Placeholder 2">
            <a:extLst>
              <a:ext uri="{FF2B5EF4-FFF2-40B4-BE49-F238E27FC236}">
                <a16:creationId xmlns:a16="http://schemas.microsoft.com/office/drawing/2014/main" id="{1DFA7D24-E581-74F3-BB8A-B6BE37424677}"/>
              </a:ext>
            </a:extLst>
          </p:cNvPr>
          <p:cNvSpPr>
            <a:spLocks noGrp="1"/>
          </p:cNvSpPr>
          <p:nvPr>
            <p:ph idx="1"/>
          </p:nvPr>
        </p:nvSpPr>
        <p:spPr/>
        <p:txBody>
          <a:bodyPr>
            <a:normAutofit fontScale="92500" lnSpcReduction="20000"/>
          </a:bodyPr>
          <a:lstStyle/>
          <a:p>
            <a:pPr marL="0" indent="0">
              <a:buNone/>
            </a:pPr>
            <a:r>
              <a:rPr lang="fr-FR" dirty="0"/>
              <a:t>Lors de la création d'une classe « mère » il faut tenir compte des points suivants :</a:t>
            </a:r>
          </a:p>
          <a:p>
            <a:pPr lvl="1"/>
            <a:r>
              <a:rPr lang="fr-FR" dirty="0"/>
              <a:t>la définition des accès aux variables d'instances, très souvent privées, doit être réfléchie entre </a:t>
            </a:r>
            <a:r>
              <a:rPr lang="fr-FR" dirty="0" err="1"/>
              <a:t>protected</a:t>
            </a:r>
            <a:r>
              <a:rPr lang="fr-FR" dirty="0"/>
              <a:t> et </a:t>
            </a:r>
            <a:r>
              <a:rPr lang="fr-FR" dirty="0" err="1"/>
              <a:t>private</a:t>
            </a:r>
            <a:endParaRPr lang="fr-FR" dirty="0"/>
          </a:p>
          <a:p>
            <a:pPr lvl="1"/>
            <a:r>
              <a:rPr lang="fr-FR" dirty="0"/>
              <a:t>pour empêcher la redéfinition d'une méthode ou sa surcharge, il faut la déclarer avec le modificateur final</a:t>
            </a:r>
          </a:p>
          <a:p>
            <a:pPr marL="0" indent="0">
              <a:buNone/>
            </a:pPr>
            <a:r>
              <a:rPr lang="fr-FR" dirty="0"/>
              <a:t>Lors de la création d'une classe fille, pour chaque méthode héritée qui n'est pas final, il faut envisager les cas suivants :</a:t>
            </a:r>
          </a:p>
          <a:p>
            <a:pPr lvl="1"/>
            <a:r>
              <a:rPr lang="fr-FR" dirty="0"/>
              <a:t>la méthode héritée convient à la classe fille : on ne doit pas la redéfinir</a:t>
            </a:r>
          </a:p>
          <a:p>
            <a:pPr lvl="1"/>
            <a:r>
              <a:rPr lang="fr-FR" dirty="0"/>
              <a:t>la méthode héritée convient mais partiellement du fait de la spécialisation apportée par la classe fille : il faut la redéfinir voire la surcharger. La plupart du temps une redéfinition commencera par appeler la méthode héritée (en utilisant le mot clé super) pour garantir l'évolution du code</a:t>
            </a:r>
          </a:p>
          <a:p>
            <a:pPr lvl="1"/>
            <a:r>
              <a:rPr lang="fr-FR" dirty="0"/>
              <a:t>la méthode héritée ne convient pas : il faut redéfinir ou surcharger la méthode sans appeler la méthode héritée lors de la redéfinition.</a:t>
            </a:r>
          </a:p>
          <a:p>
            <a:endParaRPr lang="fr-FR" dirty="0"/>
          </a:p>
        </p:txBody>
      </p:sp>
    </p:spTree>
    <p:extLst>
      <p:ext uri="{BB962C8B-B14F-4D97-AF65-F5344CB8AC3E}">
        <p14:creationId xmlns:p14="http://schemas.microsoft.com/office/powerpoint/2010/main" val="241640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30A50-6B10-674E-C3CA-4B8FAD828DCC}"/>
              </a:ext>
            </a:extLst>
          </p:cNvPr>
          <p:cNvSpPr>
            <a:spLocks noGrp="1"/>
          </p:cNvSpPr>
          <p:nvPr>
            <p:ph type="title"/>
          </p:nvPr>
        </p:nvSpPr>
        <p:spPr/>
        <p:txBody>
          <a:bodyPr/>
          <a:lstStyle/>
          <a:p>
            <a:r>
              <a:rPr lang="en-US" dirty="0"/>
              <a:t>Collections</a:t>
            </a:r>
            <a:endParaRPr lang="fr-FR" dirty="0"/>
          </a:p>
        </p:txBody>
      </p:sp>
      <p:sp>
        <p:nvSpPr>
          <p:cNvPr id="5" name="Text Placeholder 4">
            <a:extLst>
              <a:ext uri="{FF2B5EF4-FFF2-40B4-BE49-F238E27FC236}">
                <a16:creationId xmlns:a16="http://schemas.microsoft.com/office/drawing/2014/main" id="{05131225-2149-44BB-0013-4C4E77F23D68}"/>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717157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9B850F-87A4-EEF8-EA97-46C36B99F827}"/>
              </a:ext>
            </a:extLst>
          </p:cNvPr>
          <p:cNvSpPr>
            <a:spLocks noGrp="1"/>
          </p:cNvSpPr>
          <p:nvPr>
            <p:ph type="title"/>
          </p:nvPr>
        </p:nvSpPr>
        <p:spPr/>
        <p:txBody>
          <a:bodyPr/>
          <a:lstStyle/>
          <a:p>
            <a:r>
              <a:rPr lang="en-US" dirty="0"/>
              <a:t>Avant les collections …</a:t>
            </a:r>
            <a:endParaRPr lang="fr-FR" dirty="0"/>
          </a:p>
        </p:txBody>
      </p:sp>
      <p:sp>
        <p:nvSpPr>
          <p:cNvPr id="5" name="Content Placeholder 4">
            <a:extLst>
              <a:ext uri="{FF2B5EF4-FFF2-40B4-BE49-F238E27FC236}">
                <a16:creationId xmlns:a16="http://schemas.microsoft.com/office/drawing/2014/main" id="{1B876AFA-917E-9930-E8B8-AF9B4F9D6685}"/>
              </a:ext>
            </a:extLst>
          </p:cNvPr>
          <p:cNvSpPr>
            <a:spLocks noGrp="1"/>
          </p:cNvSpPr>
          <p:nvPr>
            <p:ph idx="1"/>
          </p:nvPr>
        </p:nvSpPr>
        <p:spPr/>
        <p:txBody>
          <a:bodyPr/>
          <a:lstStyle/>
          <a:p>
            <a:r>
              <a:rPr lang="en-US" dirty="0" err="1"/>
              <a:t>Utilisation</a:t>
            </a:r>
            <a:r>
              <a:rPr lang="en-US" dirty="0"/>
              <a:t> de tableaux : []</a:t>
            </a:r>
          </a:p>
          <a:p>
            <a:r>
              <a:rPr lang="en-US" dirty="0"/>
              <a:t>Limitations (</a:t>
            </a:r>
            <a:r>
              <a:rPr lang="en-US" dirty="0" err="1"/>
              <a:t>en</a:t>
            </a:r>
            <a:r>
              <a:rPr lang="en-US" dirty="0"/>
              <a:t> particulier gestion de la </a:t>
            </a:r>
            <a:r>
              <a:rPr lang="en-US" dirty="0" err="1"/>
              <a:t>mémoire</a:t>
            </a:r>
            <a:r>
              <a:rPr lang="en-US" dirty="0"/>
              <a:t>)</a:t>
            </a:r>
          </a:p>
          <a:p>
            <a:r>
              <a:rPr lang="en-US" dirty="0"/>
              <a:t>Manque de </a:t>
            </a:r>
            <a:r>
              <a:rPr lang="en-US" dirty="0" err="1"/>
              <a:t>méthodes</a:t>
            </a:r>
            <a:r>
              <a:rPr lang="en-US" dirty="0"/>
              <a:t> </a:t>
            </a:r>
            <a:r>
              <a:rPr lang="en-US" dirty="0" err="1"/>
              <a:t>génériques</a:t>
            </a:r>
            <a:r>
              <a:rPr lang="en-US" dirty="0"/>
              <a:t> </a:t>
            </a:r>
            <a:r>
              <a:rPr lang="en-US" dirty="0" err="1"/>
              <a:t>implémentées</a:t>
            </a:r>
            <a:r>
              <a:rPr lang="en-US" dirty="0"/>
              <a:t> sur </a:t>
            </a:r>
            <a:r>
              <a:rPr lang="en-US" dirty="0" err="1"/>
              <a:t>cette</a:t>
            </a:r>
            <a:r>
              <a:rPr lang="en-US" dirty="0"/>
              <a:t> structure (e.g. recherche)</a:t>
            </a:r>
          </a:p>
        </p:txBody>
      </p:sp>
    </p:spTree>
    <p:extLst>
      <p:ext uri="{BB962C8B-B14F-4D97-AF65-F5344CB8AC3E}">
        <p14:creationId xmlns:p14="http://schemas.microsoft.com/office/powerpoint/2010/main" val="28260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2341-63C9-87C2-554A-7936DD6D73EB}"/>
              </a:ext>
            </a:extLst>
          </p:cNvPr>
          <p:cNvSpPr>
            <a:spLocks noGrp="1"/>
          </p:cNvSpPr>
          <p:nvPr>
            <p:ph type="title"/>
          </p:nvPr>
        </p:nvSpPr>
        <p:spPr/>
        <p:txBody>
          <a:bodyPr/>
          <a:lstStyle/>
          <a:p>
            <a:r>
              <a:rPr lang="en-US" dirty="0"/>
              <a:t>Types de collections</a:t>
            </a:r>
            <a:endParaRPr lang="fr-FR" dirty="0"/>
          </a:p>
        </p:txBody>
      </p:sp>
      <p:sp>
        <p:nvSpPr>
          <p:cNvPr id="3" name="Content Placeholder 2">
            <a:extLst>
              <a:ext uri="{FF2B5EF4-FFF2-40B4-BE49-F238E27FC236}">
                <a16:creationId xmlns:a16="http://schemas.microsoft.com/office/drawing/2014/main" id="{8819116F-63A7-2E1E-382F-26C0382C763A}"/>
              </a:ext>
            </a:extLst>
          </p:cNvPr>
          <p:cNvSpPr>
            <a:spLocks noGrp="1"/>
          </p:cNvSpPr>
          <p:nvPr>
            <p:ph idx="1"/>
          </p:nvPr>
        </p:nvSpPr>
        <p:spPr/>
        <p:txBody>
          <a:bodyPr/>
          <a:lstStyle/>
          <a:p>
            <a:r>
              <a:rPr lang="en-US" dirty="0" err="1"/>
              <a:t>java.util.Collection</a:t>
            </a:r>
            <a:r>
              <a:rPr lang="en-US" dirty="0"/>
              <a:t> : gestion de </a:t>
            </a:r>
            <a:r>
              <a:rPr lang="en-US" dirty="0" err="1"/>
              <a:t>groupes</a:t>
            </a:r>
            <a:r>
              <a:rPr lang="en-US" dirty="0"/>
              <a:t> </a:t>
            </a:r>
            <a:r>
              <a:rPr lang="en-US" dirty="0" err="1"/>
              <a:t>d’objets</a:t>
            </a:r>
            <a:endParaRPr lang="en-US" dirty="0"/>
          </a:p>
          <a:p>
            <a:r>
              <a:rPr lang="en-US" dirty="0" err="1"/>
              <a:t>java.util.Map</a:t>
            </a:r>
            <a:r>
              <a:rPr lang="en-US" dirty="0"/>
              <a:t> : gestion de </a:t>
            </a:r>
            <a:r>
              <a:rPr lang="en-US" dirty="0" err="1"/>
              <a:t>paires</a:t>
            </a:r>
            <a:r>
              <a:rPr lang="en-US" dirty="0"/>
              <a:t> (</a:t>
            </a:r>
            <a:r>
              <a:rPr lang="en-US" dirty="0" err="1"/>
              <a:t>clé</a:t>
            </a:r>
            <a:r>
              <a:rPr lang="en-US" dirty="0"/>
              <a:t>, </a:t>
            </a:r>
            <a:r>
              <a:rPr lang="en-US" dirty="0" err="1"/>
              <a:t>valeur</a:t>
            </a:r>
            <a:r>
              <a:rPr lang="en-US" dirty="0"/>
              <a:t>)</a:t>
            </a:r>
          </a:p>
          <a:p>
            <a:endParaRPr lang="en-US" dirty="0"/>
          </a:p>
          <a:p>
            <a:r>
              <a:rPr lang="en-US" dirty="0" err="1"/>
              <a:t>Caractéristiques</a:t>
            </a:r>
            <a:r>
              <a:rPr lang="en-US" dirty="0"/>
              <a:t> :</a:t>
            </a:r>
          </a:p>
          <a:p>
            <a:pPr lvl="1"/>
            <a:r>
              <a:rPr lang="en-US" dirty="0"/>
              <a:t>Recherche et </a:t>
            </a:r>
            <a:r>
              <a:rPr lang="en-US" dirty="0" err="1"/>
              <a:t>parcours</a:t>
            </a:r>
            <a:r>
              <a:rPr lang="en-US" dirty="0"/>
              <a:t> (interface Iterator et </a:t>
            </a:r>
            <a:r>
              <a:rPr lang="en-US" dirty="0" err="1"/>
              <a:t>ListIterator</a:t>
            </a:r>
            <a:r>
              <a:rPr lang="en-US" dirty="0"/>
              <a:t>)</a:t>
            </a:r>
          </a:p>
          <a:p>
            <a:pPr lvl="1"/>
            <a:r>
              <a:rPr lang="en-US" dirty="0" err="1"/>
              <a:t>Comparaison</a:t>
            </a:r>
            <a:r>
              <a:rPr lang="en-US" dirty="0"/>
              <a:t> (interface Comparable et </a:t>
            </a:r>
            <a:r>
              <a:rPr lang="en-US" dirty="0" err="1"/>
              <a:t>classe</a:t>
            </a:r>
            <a:r>
              <a:rPr lang="en-US" dirty="0"/>
              <a:t> Comparator)</a:t>
            </a:r>
          </a:p>
          <a:p>
            <a:pPr lvl="1"/>
            <a:r>
              <a:rPr lang="en-US" dirty="0"/>
              <a:t>Concurrence </a:t>
            </a:r>
          </a:p>
          <a:p>
            <a:r>
              <a:rPr lang="en-US" dirty="0" err="1"/>
              <a:t>Définition</a:t>
            </a:r>
            <a:r>
              <a:rPr lang="en-US" dirty="0"/>
              <a:t> de classes </a:t>
            </a:r>
            <a:r>
              <a:rPr lang="en-US" dirty="0" err="1"/>
              <a:t>abstraites</a:t>
            </a:r>
            <a:r>
              <a:rPr lang="en-US" dirty="0"/>
              <a:t> / interfaces</a:t>
            </a:r>
          </a:p>
          <a:p>
            <a:r>
              <a:rPr lang="en-US" dirty="0" err="1"/>
              <a:t>Plusieurs</a:t>
            </a:r>
            <a:r>
              <a:rPr lang="en-US" dirty="0"/>
              <a:t> </a:t>
            </a:r>
            <a:r>
              <a:rPr lang="en-US" dirty="0" err="1"/>
              <a:t>possibilités</a:t>
            </a:r>
            <a:r>
              <a:rPr lang="en-US" dirty="0"/>
              <a:t> </a:t>
            </a:r>
            <a:r>
              <a:rPr lang="en-US" dirty="0" err="1"/>
              <a:t>d’implémentation</a:t>
            </a:r>
            <a:endParaRPr lang="fr-FR" dirty="0"/>
          </a:p>
        </p:txBody>
      </p:sp>
    </p:spTree>
    <p:extLst>
      <p:ext uri="{BB962C8B-B14F-4D97-AF65-F5344CB8AC3E}">
        <p14:creationId xmlns:p14="http://schemas.microsoft.com/office/powerpoint/2010/main" val="291856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17414F-56B8-3AD5-11BE-5E5CF70D70E0}"/>
              </a:ext>
            </a:extLst>
          </p:cNvPr>
          <p:cNvSpPr/>
          <p:nvPr/>
        </p:nvSpPr>
        <p:spPr>
          <a:xfrm>
            <a:off x="838200" y="1690688"/>
            <a:ext cx="10587182" cy="2807421"/>
          </a:xfrm>
          <a:prstGeom prst="rect">
            <a:avLst/>
          </a:prstGeom>
          <a:solidFill>
            <a:srgbClr val="92D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le 4">
            <a:extLst>
              <a:ext uri="{FF2B5EF4-FFF2-40B4-BE49-F238E27FC236}">
                <a16:creationId xmlns:a16="http://schemas.microsoft.com/office/drawing/2014/main" id="{723C83DC-CA46-BF2E-65A5-856D213DEB42}"/>
              </a:ext>
            </a:extLst>
          </p:cNvPr>
          <p:cNvSpPr>
            <a:spLocks noGrp="1"/>
          </p:cNvSpPr>
          <p:nvPr>
            <p:ph type="title"/>
          </p:nvPr>
        </p:nvSpPr>
        <p:spPr/>
        <p:txBody>
          <a:bodyPr/>
          <a:lstStyle/>
          <a:p>
            <a:r>
              <a:rPr lang="en-US" dirty="0"/>
              <a:t>Interfaces à </a:t>
            </a:r>
            <a:r>
              <a:rPr lang="en-US" dirty="0" err="1"/>
              <a:t>utiliser</a:t>
            </a:r>
            <a:endParaRPr lang="fr-FR" dirty="0"/>
          </a:p>
        </p:txBody>
      </p:sp>
      <p:sp>
        <p:nvSpPr>
          <p:cNvPr id="6" name="Content Placeholder 5">
            <a:extLst>
              <a:ext uri="{FF2B5EF4-FFF2-40B4-BE49-F238E27FC236}">
                <a16:creationId xmlns:a16="http://schemas.microsoft.com/office/drawing/2014/main" id="{F34EAFD5-E0C9-04FA-80AC-FD0A468A81BA}"/>
              </a:ext>
            </a:extLst>
          </p:cNvPr>
          <p:cNvSpPr>
            <a:spLocks noGrp="1"/>
          </p:cNvSpPr>
          <p:nvPr>
            <p:ph idx="1"/>
          </p:nvPr>
        </p:nvSpPr>
        <p:spPr/>
        <p:txBody>
          <a:bodyPr>
            <a:normAutofit fontScale="92500" lnSpcReduction="10000"/>
          </a:bodyPr>
          <a:lstStyle/>
          <a:p>
            <a:pPr marL="0" indent="0" eaLnBrk="0" fontAlgn="base" hangingPunct="0">
              <a:lnSpc>
                <a:spcPct val="100000"/>
              </a:lnSpc>
              <a:spcBef>
                <a:spcPct val="0"/>
              </a:spcBef>
              <a:spcAft>
                <a:spcPct val="0"/>
              </a:spcAft>
              <a:buNone/>
            </a:pPr>
            <a:r>
              <a:rPr kumimoji="0" lang="fr-FR" altLang="fr-FR" sz="2800" b="1" i="0" u="none" strike="noStrike" cap="none" normalizeH="0" baseline="0" dirty="0">
                <a:ln>
                  <a:noFill/>
                </a:ln>
                <a:solidFill>
                  <a:schemeClr val="tx1"/>
                </a:solidFill>
                <a:effectLst/>
                <a:latin typeface="Arial" panose="020B0604020202020204" pitchFamily="34" charset="0"/>
              </a:rPr>
              <a:t>Collection</a:t>
            </a:r>
            <a:r>
              <a:rPr kumimoji="0" lang="fr-FR" altLang="fr-FR" sz="2800" b="0" i="0" u="none" strike="noStrike" cap="none" normalizeH="0" baseline="0" dirty="0">
                <a:ln>
                  <a:noFill/>
                </a:ln>
                <a:solidFill>
                  <a:schemeClr val="tx1"/>
                </a:solidFill>
                <a:effectLst/>
                <a:latin typeface="Arial" panose="020B0604020202020204" pitchFamily="34" charset="0"/>
              </a:rPr>
              <a:t> : interface implémentée par la plupart des objets collection</a:t>
            </a:r>
          </a:p>
          <a:p>
            <a:pPr marL="0" indent="0" eaLnBrk="0" fontAlgn="base" hangingPunct="0">
              <a:lnSpc>
                <a:spcPct val="100000"/>
              </a:lnSpc>
              <a:spcBef>
                <a:spcPct val="0"/>
              </a:spcBef>
              <a:spcAft>
                <a:spcPct val="0"/>
              </a:spcAft>
              <a:buNone/>
            </a:pP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indent="0" eaLnBrk="0" fontAlgn="base" hangingPunct="0">
              <a:lnSpc>
                <a:spcPct val="100000"/>
              </a:lnSpc>
              <a:spcBef>
                <a:spcPct val="0"/>
              </a:spcBef>
              <a:spcAft>
                <a:spcPct val="0"/>
              </a:spcAft>
              <a:buNone/>
            </a:pPr>
            <a:r>
              <a:rPr kumimoji="0" lang="fr-FR" altLang="fr-FR" sz="2800" b="1" i="0" u="none" strike="noStrike" cap="none" normalizeH="0" baseline="0" dirty="0" err="1">
                <a:ln>
                  <a:noFill/>
                </a:ln>
                <a:solidFill>
                  <a:schemeClr val="tx1"/>
                </a:solidFill>
                <a:effectLst/>
                <a:latin typeface="Arial" panose="020B0604020202020204" pitchFamily="34" charset="0"/>
              </a:rPr>
              <a:t>Map</a:t>
            </a:r>
            <a:r>
              <a:rPr kumimoji="0" lang="fr-FR" altLang="fr-FR" sz="2800" b="0" i="0" u="none" strike="noStrike" cap="none" normalizeH="0" baseline="0" dirty="0">
                <a:ln>
                  <a:noFill/>
                </a:ln>
                <a:solidFill>
                  <a:schemeClr val="tx1"/>
                </a:solidFill>
                <a:effectLst/>
                <a:latin typeface="Arial" panose="020B0604020202020204" pitchFamily="34" charset="0"/>
              </a:rPr>
              <a:t> : clé/valeur</a:t>
            </a:r>
          </a:p>
          <a:p>
            <a:pPr marL="0" indent="0" eaLnBrk="0" fontAlgn="base" hangingPunct="0">
              <a:lnSpc>
                <a:spcPct val="100000"/>
              </a:lnSpc>
              <a:spcBef>
                <a:spcPct val="0"/>
              </a:spcBef>
              <a:spcAft>
                <a:spcPct val="0"/>
              </a:spcAft>
              <a:buNone/>
            </a:pPr>
            <a:r>
              <a:rPr kumimoji="0" lang="fr-FR" altLang="fr-FR" sz="2800" b="0" i="0" u="none" strike="noStrike" cap="none" normalizeH="0" baseline="0" dirty="0">
                <a:ln>
                  <a:noFill/>
                </a:ln>
                <a:solidFill>
                  <a:schemeClr val="tx1"/>
                </a:solidFill>
                <a:effectLst/>
                <a:latin typeface="Arial" panose="020B0604020202020204" pitchFamily="34" charset="0"/>
              </a:rPr>
              <a:t> </a:t>
            </a:r>
          </a:p>
          <a:p>
            <a:pPr marL="0" indent="0" eaLnBrk="0" fontAlgn="base" hangingPunct="0">
              <a:lnSpc>
                <a:spcPct val="100000"/>
              </a:lnSpc>
              <a:spcBef>
                <a:spcPct val="0"/>
              </a:spcBef>
              <a:spcAft>
                <a:spcPct val="0"/>
              </a:spcAft>
              <a:buNone/>
            </a:pPr>
            <a:r>
              <a:rPr kumimoji="0" lang="fr-FR" altLang="fr-FR" sz="2800" b="1" i="0" u="none" strike="noStrike" cap="none" normalizeH="0" baseline="0" dirty="0">
                <a:ln>
                  <a:noFill/>
                </a:ln>
                <a:solidFill>
                  <a:schemeClr val="tx1"/>
                </a:solidFill>
                <a:effectLst/>
                <a:latin typeface="Arial" panose="020B0604020202020204" pitchFamily="34" charset="0"/>
              </a:rPr>
              <a:t>Set </a:t>
            </a:r>
            <a:r>
              <a:rPr kumimoji="0" lang="fr-FR" altLang="fr-FR" sz="2800" b="0" i="0" u="none" strike="noStrike" cap="none" normalizeH="0" baseline="0" dirty="0">
                <a:ln>
                  <a:noFill/>
                </a:ln>
                <a:solidFill>
                  <a:schemeClr val="tx1"/>
                </a:solidFill>
                <a:effectLst/>
                <a:latin typeface="Arial" panose="020B0604020202020204" pitchFamily="34" charset="0"/>
              </a:rPr>
              <a:t>: si pas de doublons</a:t>
            </a:r>
          </a:p>
          <a:p>
            <a:pPr marL="0" indent="0" eaLnBrk="0" fontAlgn="base" hangingPunct="0">
              <a:lnSpc>
                <a:spcPct val="100000"/>
              </a:lnSpc>
              <a:spcBef>
                <a:spcPct val="0"/>
              </a:spcBef>
              <a:spcAft>
                <a:spcPct val="0"/>
              </a:spcAft>
              <a:buNone/>
            </a:pP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indent="0" eaLnBrk="0" fontAlgn="base" hangingPunct="0">
              <a:lnSpc>
                <a:spcPct val="100000"/>
              </a:lnSpc>
              <a:spcBef>
                <a:spcPct val="0"/>
              </a:spcBef>
              <a:spcAft>
                <a:spcPct val="0"/>
              </a:spcAft>
              <a:buNone/>
            </a:pPr>
            <a:r>
              <a:rPr kumimoji="0" lang="fr-FR" altLang="fr-FR" sz="2800" b="1" i="0" u="none" strike="noStrike" cap="none" normalizeH="0" baseline="0" dirty="0">
                <a:ln>
                  <a:noFill/>
                </a:ln>
                <a:solidFill>
                  <a:schemeClr val="tx1"/>
                </a:solidFill>
                <a:effectLst/>
                <a:latin typeface="Arial" panose="020B0604020202020204" pitchFamily="34" charset="0"/>
              </a:rPr>
              <a:t>List</a:t>
            </a:r>
            <a:r>
              <a:rPr kumimoji="0" lang="fr-FR" altLang="fr-FR" sz="2800" b="0" i="0" u="none" strike="noStrike" cap="none" normalizeH="0" baseline="0" dirty="0">
                <a:ln>
                  <a:noFill/>
                </a:ln>
                <a:solidFill>
                  <a:schemeClr val="tx1"/>
                </a:solidFill>
                <a:effectLst/>
                <a:latin typeface="Arial" panose="020B0604020202020204" pitchFamily="34" charset="0"/>
              </a:rPr>
              <a:t> : doublons et accès direct</a:t>
            </a:r>
          </a:p>
          <a:p>
            <a:pPr marL="0" indent="0" eaLnBrk="0" fontAlgn="base" hangingPunct="0">
              <a:lnSpc>
                <a:spcPct val="100000"/>
              </a:lnSpc>
              <a:spcBef>
                <a:spcPct val="0"/>
              </a:spcBef>
              <a:spcAft>
                <a:spcPct val="0"/>
              </a:spcAft>
              <a:buNone/>
            </a:pP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indent="0" eaLnBrk="0" fontAlgn="base" hangingPunct="0">
              <a:lnSpc>
                <a:spcPct val="100000"/>
              </a:lnSpc>
              <a:spcBef>
                <a:spcPct val="0"/>
              </a:spcBef>
              <a:spcAft>
                <a:spcPct val="0"/>
              </a:spcAft>
              <a:buNone/>
            </a:pPr>
            <a:r>
              <a:rPr kumimoji="0" lang="fr-FR" altLang="fr-FR" sz="2800" b="1" i="0" u="none" strike="noStrike" cap="none" normalizeH="0" baseline="0" dirty="0" err="1">
                <a:ln>
                  <a:noFill/>
                </a:ln>
                <a:solidFill>
                  <a:schemeClr val="tx1"/>
                </a:solidFill>
                <a:effectLst/>
                <a:latin typeface="Arial" panose="020B0604020202020204" pitchFamily="34" charset="0"/>
              </a:rPr>
              <a:t>SortedSet</a:t>
            </a:r>
            <a:r>
              <a:rPr kumimoji="0" lang="fr-FR" altLang="fr-FR" sz="2800" b="1" i="0" u="none" strike="noStrike" cap="none" normalizeH="0" baseline="0" dirty="0">
                <a:ln>
                  <a:noFill/>
                </a:ln>
                <a:solidFill>
                  <a:schemeClr val="tx1"/>
                </a:solidFill>
                <a:effectLst/>
                <a:latin typeface="Arial" panose="020B0604020202020204" pitchFamily="34" charset="0"/>
              </a:rPr>
              <a:t> </a:t>
            </a:r>
            <a:r>
              <a:rPr kumimoji="0" lang="fr-FR" altLang="fr-FR" sz="2800" b="0" i="0" u="none" strike="noStrike" cap="none" normalizeH="0" baseline="0" dirty="0">
                <a:ln>
                  <a:noFill/>
                </a:ln>
                <a:solidFill>
                  <a:schemeClr val="tx1"/>
                </a:solidFill>
                <a:effectLst/>
                <a:latin typeface="Arial" panose="020B0604020202020204" pitchFamily="34" charset="0"/>
              </a:rPr>
              <a:t>: étend l'interface Set et permet d'ordonner l'ensemble </a:t>
            </a:r>
          </a:p>
          <a:p>
            <a:pPr marL="0" indent="0" eaLnBrk="0" fontAlgn="base" hangingPunct="0">
              <a:lnSpc>
                <a:spcPct val="100000"/>
              </a:lnSpc>
              <a:spcBef>
                <a:spcPct val="0"/>
              </a:spcBef>
              <a:spcAft>
                <a:spcPct val="0"/>
              </a:spcAft>
              <a:buNone/>
            </a:pP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indent="0" eaLnBrk="0" fontAlgn="base" hangingPunct="0">
              <a:lnSpc>
                <a:spcPct val="100000"/>
              </a:lnSpc>
              <a:spcBef>
                <a:spcPct val="0"/>
              </a:spcBef>
              <a:spcAft>
                <a:spcPct val="0"/>
              </a:spcAft>
              <a:buNone/>
            </a:pPr>
            <a:r>
              <a:rPr kumimoji="0" lang="fr-FR" altLang="fr-FR" sz="2800" b="1" i="0" u="none" strike="noStrike" cap="none" normalizeH="0" baseline="0" dirty="0" err="1">
                <a:ln>
                  <a:noFill/>
                </a:ln>
                <a:solidFill>
                  <a:schemeClr val="tx1"/>
                </a:solidFill>
                <a:effectLst/>
                <a:latin typeface="Arial" panose="020B0604020202020204" pitchFamily="34" charset="0"/>
              </a:rPr>
              <a:t>SortedMap</a:t>
            </a:r>
            <a:r>
              <a:rPr kumimoji="0" lang="fr-FR" altLang="fr-FR" sz="2800" b="0" i="0" u="none" strike="noStrike" cap="none" normalizeH="0" baseline="0" dirty="0">
                <a:ln>
                  <a:noFill/>
                </a:ln>
                <a:solidFill>
                  <a:schemeClr val="tx1"/>
                </a:solidFill>
                <a:effectLst/>
                <a:latin typeface="Arial" panose="020B0604020202020204" pitchFamily="34" charset="0"/>
              </a:rPr>
              <a:t> : étend l'interface </a:t>
            </a:r>
            <a:r>
              <a:rPr kumimoji="0" lang="fr-FR" altLang="fr-FR" sz="2800" b="0" i="0" u="none" strike="noStrike" cap="none" normalizeH="0" baseline="0" dirty="0" err="1">
                <a:ln>
                  <a:noFill/>
                </a:ln>
                <a:solidFill>
                  <a:schemeClr val="tx1"/>
                </a:solidFill>
                <a:effectLst/>
                <a:latin typeface="Arial" panose="020B0604020202020204" pitchFamily="34" charset="0"/>
              </a:rPr>
              <a:t>Map</a:t>
            </a:r>
            <a:r>
              <a:rPr kumimoji="0" lang="fr-FR" altLang="fr-FR" sz="2800" b="0" i="0" u="none" strike="noStrike" cap="none" normalizeH="0" baseline="0" dirty="0">
                <a:ln>
                  <a:noFill/>
                </a:ln>
                <a:solidFill>
                  <a:schemeClr val="tx1"/>
                </a:solidFill>
                <a:effectLst/>
                <a:latin typeface="Arial" panose="020B0604020202020204" pitchFamily="34" charset="0"/>
              </a:rPr>
              <a:t> et permet d'ordonner l'ensemble </a:t>
            </a:r>
          </a:p>
          <a:p>
            <a:pPr marL="0" indent="0">
              <a:buNone/>
            </a:pPr>
            <a:endParaRPr lang="fr-FR" dirty="0"/>
          </a:p>
        </p:txBody>
      </p:sp>
    </p:spTree>
    <p:extLst>
      <p:ext uri="{BB962C8B-B14F-4D97-AF65-F5344CB8AC3E}">
        <p14:creationId xmlns:p14="http://schemas.microsoft.com/office/powerpoint/2010/main" val="2837839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C6E5B-4BA1-F1D3-3E41-C16CBABAE292}"/>
              </a:ext>
            </a:extLst>
          </p:cNvPr>
          <p:cNvSpPr/>
          <p:nvPr/>
        </p:nvSpPr>
        <p:spPr>
          <a:xfrm>
            <a:off x="720436" y="5181600"/>
            <a:ext cx="10760364" cy="803564"/>
          </a:xfrm>
          <a:prstGeom prst="rect">
            <a:avLst/>
          </a:prstGeom>
          <a:solidFill>
            <a:srgbClr val="FFC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22DC2E58-DD3A-6F6C-0E19-17580D811765}"/>
              </a:ext>
            </a:extLst>
          </p:cNvPr>
          <p:cNvSpPr>
            <a:spLocks noGrp="1"/>
          </p:cNvSpPr>
          <p:nvPr>
            <p:ph type="title"/>
          </p:nvPr>
        </p:nvSpPr>
        <p:spPr/>
        <p:txBody>
          <a:bodyPr/>
          <a:lstStyle/>
          <a:p>
            <a:r>
              <a:rPr lang="en-US" dirty="0"/>
              <a:t>Classes </a:t>
            </a:r>
            <a:r>
              <a:rPr lang="en-US" dirty="0" err="1"/>
              <a:t>concrêtes</a:t>
            </a:r>
            <a:endParaRPr lang="fr-FR" dirty="0"/>
          </a:p>
        </p:txBody>
      </p:sp>
      <p:sp>
        <p:nvSpPr>
          <p:cNvPr id="3" name="Content Placeholder 2">
            <a:extLst>
              <a:ext uri="{FF2B5EF4-FFF2-40B4-BE49-F238E27FC236}">
                <a16:creationId xmlns:a16="http://schemas.microsoft.com/office/drawing/2014/main" id="{902BEB72-AE00-71C6-A623-C9CB45972F68}"/>
              </a:ext>
            </a:extLst>
          </p:cNvPr>
          <p:cNvSpPr>
            <a:spLocks noGrp="1"/>
          </p:cNvSpPr>
          <p:nvPr>
            <p:ph idx="1"/>
          </p:nvPr>
        </p:nvSpPr>
        <p:spPr/>
        <p:txBody>
          <a:bodyPr>
            <a:normAutofit fontScale="92500" lnSpcReduction="20000"/>
          </a:bodyPr>
          <a:lstStyle/>
          <a:p>
            <a:pPr marL="0" indent="0">
              <a:buNone/>
            </a:pPr>
            <a:r>
              <a:rPr lang="fr-FR" b="1" dirty="0"/>
              <a:t>Le </a:t>
            </a:r>
            <a:r>
              <a:rPr lang="fr-FR" b="1" dirty="0" err="1"/>
              <a:t>framework</a:t>
            </a:r>
            <a:r>
              <a:rPr lang="fr-FR" b="1" dirty="0"/>
              <a:t> propose plusieurs objets qui implémentent ces interfaces et qui peuvent être directement utilisés :</a:t>
            </a:r>
          </a:p>
          <a:p>
            <a:pPr>
              <a:buFont typeface="Arial" panose="020B0604020202020204" pitchFamily="34" charset="0"/>
              <a:buChar char="•"/>
            </a:pPr>
            <a:r>
              <a:rPr lang="fr-FR" b="1" dirty="0" err="1"/>
              <a:t>HashSet</a:t>
            </a:r>
            <a:r>
              <a:rPr lang="fr-FR" b="1" dirty="0"/>
              <a:t> </a:t>
            </a:r>
            <a:r>
              <a:rPr lang="fr-FR" dirty="0"/>
              <a:t>: </a:t>
            </a:r>
            <a:r>
              <a:rPr lang="fr-FR" dirty="0" err="1"/>
              <a:t>Hashtable</a:t>
            </a:r>
            <a:r>
              <a:rPr lang="fr-FR" dirty="0"/>
              <a:t> qui implémente l'interface Set</a:t>
            </a:r>
          </a:p>
          <a:p>
            <a:pPr>
              <a:buFont typeface="Arial" panose="020B0604020202020204" pitchFamily="34" charset="0"/>
              <a:buChar char="•"/>
            </a:pPr>
            <a:r>
              <a:rPr lang="fr-FR" b="1" dirty="0" err="1"/>
              <a:t>TreeSet</a:t>
            </a:r>
            <a:r>
              <a:rPr lang="fr-FR" dirty="0"/>
              <a:t> : arbre qui implémente l'interface </a:t>
            </a:r>
            <a:r>
              <a:rPr lang="fr-FR" dirty="0" err="1"/>
              <a:t>SortedSet</a:t>
            </a:r>
            <a:endParaRPr lang="fr-FR" dirty="0"/>
          </a:p>
          <a:p>
            <a:pPr>
              <a:buFont typeface="Arial" panose="020B0604020202020204" pitchFamily="34" charset="0"/>
              <a:buChar char="•"/>
            </a:pPr>
            <a:r>
              <a:rPr lang="fr-FR" b="1" dirty="0" err="1"/>
              <a:t>ArrayList</a:t>
            </a:r>
            <a:r>
              <a:rPr lang="fr-FR" dirty="0"/>
              <a:t> : tableau dynamique qui implémente l'interface List</a:t>
            </a:r>
          </a:p>
          <a:p>
            <a:pPr>
              <a:buFont typeface="Arial" panose="020B0604020202020204" pitchFamily="34" charset="0"/>
              <a:buChar char="•"/>
            </a:pPr>
            <a:r>
              <a:rPr lang="fr-FR" b="1" dirty="0" err="1"/>
              <a:t>LinkedList</a:t>
            </a:r>
            <a:r>
              <a:rPr lang="fr-FR" dirty="0"/>
              <a:t> : liste doublement chaînée (parcours de la liste dans les deux sens) qui implémente l'interface List</a:t>
            </a:r>
          </a:p>
          <a:p>
            <a:pPr>
              <a:buFont typeface="Arial" panose="020B0604020202020204" pitchFamily="34" charset="0"/>
              <a:buChar char="•"/>
            </a:pPr>
            <a:r>
              <a:rPr lang="fr-FR" b="1" dirty="0" err="1"/>
              <a:t>HashMap</a:t>
            </a:r>
            <a:r>
              <a:rPr lang="fr-FR" dirty="0"/>
              <a:t> : </a:t>
            </a:r>
            <a:r>
              <a:rPr lang="fr-FR" dirty="0" err="1"/>
              <a:t>Hashtable</a:t>
            </a:r>
            <a:r>
              <a:rPr lang="fr-FR" dirty="0"/>
              <a:t> qui implémente l'interface </a:t>
            </a:r>
            <a:r>
              <a:rPr lang="fr-FR" dirty="0" err="1"/>
              <a:t>Map</a:t>
            </a:r>
            <a:endParaRPr lang="fr-FR" dirty="0"/>
          </a:p>
          <a:p>
            <a:pPr>
              <a:buFont typeface="Arial" panose="020B0604020202020204" pitchFamily="34" charset="0"/>
              <a:buChar char="•"/>
            </a:pPr>
            <a:r>
              <a:rPr lang="fr-FR" b="1" dirty="0" err="1"/>
              <a:t>TreeMap</a:t>
            </a:r>
            <a:r>
              <a:rPr lang="fr-FR" dirty="0"/>
              <a:t> : arbre qui implémente l'interface </a:t>
            </a:r>
            <a:r>
              <a:rPr lang="fr-FR" dirty="0" err="1"/>
              <a:t>SortedMap</a:t>
            </a:r>
            <a:endParaRPr lang="fr-FR" dirty="0"/>
          </a:p>
          <a:p>
            <a:pPr>
              <a:buFont typeface="Arial" panose="020B0604020202020204" pitchFamily="34" charset="0"/>
              <a:buChar char="•"/>
            </a:pPr>
            <a:r>
              <a:rPr lang="fr-FR" b="1" i="1" dirty="0" err="1"/>
              <a:t>Vector</a:t>
            </a:r>
            <a:r>
              <a:rPr lang="fr-FR" i="1" dirty="0"/>
              <a:t> : tableau à taille variable qui implémente maintenant l'interface List</a:t>
            </a:r>
          </a:p>
          <a:p>
            <a:pPr>
              <a:buFont typeface="Arial" panose="020B0604020202020204" pitchFamily="34" charset="0"/>
              <a:buChar char="•"/>
            </a:pPr>
            <a:r>
              <a:rPr lang="fr-FR" b="1" i="1" dirty="0" err="1"/>
              <a:t>Hashtable</a:t>
            </a:r>
            <a:r>
              <a:rPr lang="fr-FR" b="1" i="1" dirty="0"/>
              <a:t> </a:t>
            </a:r>
            <a:r>
              <a:rPr lang="fr-FR" i="1" dirty="0"/>
              <a:t>: table de hachage qui implémente maintenant l'interface </a:t>
            </a:r>
            <a:r>
              <a:rPr lang="fr-FR" i="1" dirty="0" err="1"/>
              <a:t>Map</a:t>
            </a:r>
            <a:endParaRPr lang="fr-FR" i="1" dirty="0"/>
          </a:p>
          <a:p>
            <a:endParaRPr lang="fr-FR" dirty="0"/>
          </a:p>
        </p:txBody>
      </p:sp>
      <p:sp>
        <p:nvSpPr>
          <p:cNvPr id="5" name="TextBox 4">
            <a:extLst>
              <a:ext uri="{FF2B5EF4-FFF2-40B4-BE49-F238E27FC236}">
                <a16:creationId xmlns:a16="http://schemas.microsoft.com/office/drawing/2014/main" id="{4CBA1331-8A85-CC0D-8035-0BCBD8D7FA2B}"/>
              </a:ext>
            </a:extLst>
          </p:cNvPr>
          <p:cNvSpPr txBox="1"/>
          <p:nvPr/>
        </p:nvSpPr>
        <p:spPr>
          <a:xfrm>
            <a:off x="8253934" y="6001472"/>
            <a:ext cx="3938066" cy="369332"/>
          </a:xfrm>
          <a:prstGeom prst="rect">
            <a:avLst/>
          </a:prstGeom>
          <a:noFill/>
        </p:spPr>
        <p:txBody>
          <a:bodyPr wrap="none" rtlCol="0">
            <a:spAutoFit/>
          </a:bodyPr>
          <a:lstStyle/>
          <a:p>
            <a:r>
              <a:rPr lang="en-US" dirty="0" err="1"/>
              <a:t>Anciennes</a:t>
            </a:r>
            <a:r>
              <a:rPr lang="en-US" dirty="0"/>
              <a:t> classes de Java 2 mises à jour</a:t>
            </a:r>
            <a:endParaRPr lang="fr-FR" dirty="0"/>
          </a:p>
        </p:txBody>
      </p:sp>
    </p:spTree>
    <p:extLst>
      <p:ext uri="{BB962C8B-B14F-4D97-AF65-F5344CB8AC3E}">
        <p14:creationId xmlns:p14="http://schemas.microsoft.com/office/powerpoint/2010/main" val="2395629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88F4-8951-C2F7-E5C2-55828B54F98E}"/>
              </a:ext>
            </a:extLst>
          </p:cNvPr>
          <p:cNvSpPr>
            <a:spLocks noGrp="1"/>
          </p:cNvSpPr>
          <p:nvPr>
            <p:ph type="title"/>
          </p:nvPr>
        </p:nvSpPr>
        <p:spPr/>
        <p:txBody>
          <a:bodyPr/>
          <a:lstStyle/>
          <a:p>
            <a:r>
              <a:rPr lang="en-US" dirty="0"/>
              <a:t>Classes </a:t>
            </a:r>
            <a:r>
              <a:rPr lang="en-US" dirty="0" err="1"/>
              <a:t>complémentaires</a:t>
            </a:r>
            <a:endParaRPr lang="fr-FR" dirty="0"/>
          </a:p>
        </p:txBody>
      </p:sp>
      <p:sp>
        <p:nvSpPr>
          <p:cNvPr id="3" name="Content Placeholder 2">
            <a:extLst>
              <a:ext uri="{FF2B5EF4-FFF2-40B4-BE49-F238E27FC236}">
                <a16:creationId xmlns:a16="http://schemas.microsoft.com/office/drawing/2014/main" id="{CA58626E-6172-E275-8A5E-4B1B5AA5F7C2}"/>
              </a:ext>
            </a:extLst>
          </p:cNvPr>
          <p:cNvSpPr>
            <a:spLocks noGrp="1"/>
          </p:cNvSpPr>
          <p:nvPr>
            <p:ph idx="1"/>
          </p:nvPr>
        </p:nvSpPr>
        <p:spPr/>
        <p:txBody>
          <a:bodyPr/>
          <a:lstStyle/>
          <a:p>
            <a:pPr marL="0" indent="0">
              <a:buNone/>
            </a:pPr>
            <a:r>
              <a:rPr lang="fr-FR" dirty="0"/>
              <a:t>Le </a:t>
            </a:r>
            <a:r>
              <a:rPr lang="fr-FR" dirty="0" err="1"/>
              <a:t>framework</a:t>
            </a:r>
            <a:r>
              <a:rPr lang="fr-FR" dirty="0"/>
              <a:t> définit aussi des interfaces pour faciliter le parcours des collections et leur tri :</a:t>
            </a:r>
          </a:p>
          <a:p>
            <a:pPr>
              <a:buFont typeface="Arial" panose="020B0604020202020204" pitchFamily="34" charset="0"/>
              <a:buChar char="•"/>
            </a:pPr>
            <a:r>
              <a:rPr lang="fr-FR" b="1" dirty="0" err="1"/>
              <a:t>Iterator</a:t>
            </a:r>
            <a:r>
              <a:rPr lang="fr-FR" dirty="0"/>
              <a:t> : interface pour le parcours des collections</a:t>
            </a:r>
          </a:p>
          <a:p>
            <a:pPr>
              <a:buFont typeface="Arial" panose="020B0604020202020204" pitchFamily="34" charset="0"/>
              <a:buChar char="•"/>
            </a:pPr>
            <a:r>
              <a:rPr lang="fr-FR" b="1" dirty="0" err="1"/>
              <a:t>ListIterator</a:t>
            </a:r>
            <a:r>
              <a:rPr lang="fr-FR" dirty="0"/>
              <a:t> : interface pour le parcours des listes dans les deux sens et pour modifier les éléments lors de ce parcours</a:t>
            </a:r>
          </a:p>
          <a:p>
            <a:pPr>
              <a:buFont typeface="Arial" panose="020B0604020202020204" pitchFamily="34" charset="0"/>
              <a:buChar char="•"/>
            </a:pPr>
            <a:r>
              <a:rPr lang="fr-FR" b="1" dirty="0"/>
              <a:t>Comparable</a:t>
            </a:r>
            <a:r>
              <a:rPr lang="fr-FR" dirty="0"/>
              <a:t> : interface pour définir un ordre de tri naturel pour un objet</a:t>
            </a:r>
          </a:p>
          <a:p>
            <a:pPr>
              <a:buFont typeface="Arial" panose="020B0604020202020204" pitchFamily="34" charset="0"/>
              <a:buChar char="•"/>
            </a:pPr>
            <a:r>
              <a:rPr lang="fr-FR" b="1" dirty="0" err="1"/>
              <a:t>Comparator</a:t>
            </a:r>
            <a:r>
              <a:rPr lang="fr-FR" b="1" dirty="0"/>
              <a:t> </a:t>
            </a:r>
            <a:r>
              <a:rPr lang="fr-FR" dirty="0"/>
              <a:t>: interface pour définir un ordre de tri quelconque</a:t>
            </a:r>
          </a:p>
          <a:p>
            <a:endParaRPr lang="fr-FR" dirty="0"/>
          </a:p>
        </p:txBody>
      </p:sp>
    </p:spTree>
    <p:extLst>
      <p:ext uri="{BB962C8B-B14F-4D97-AF65-F5344CB8AC3E}">
        <p14:creationId xmlns:p14="http://schemas.microsoft.com/office/powerpoint/2010/main" val="383779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6D6E-9F7D-50F8-73DD-A10DC9B36783}"/>
              </a:ext>
            </a:extLst>
          </p:cNvPr>
          <p:cNvSpPr>
            <a:spLocks noGrp="1"/>
          </p:cNvSpPr>
          <p:nvPr>
            <p:ph type="title"/>
          </p:nvPr>
        </p:nvSpPr>
        <p:spPr/>
        <p:txBody>
          <a:bodyPr/>
          <a:lstStyle/>
          <a:p>
            <a:r>
              <a:rPr lang="en-US" dirty="0" err="1"/>
              <a:t>Programme</a:t>
            </a:r>
            <a:r>
              <a:rPr lang="en-US" dirty="0"/>
              <a:t> du </a:t>
            </a:r>
            <a:r>
              <a:rPr lang="en-US" dirty="0" err="1"/>
              <a:t>cours</a:t>
            </a:r>
            <a:endParaRPr lang="fr-FR" dirty="0"/>
          </a:p>
        </p:txBody>
      </p:sp>
      <p:sp>
        <p:nvSpPr>
          <p:cNvPr id="3" name="Content Placeholder 2">
            <a:extLst>
              <a:ext uri="{FF2B5EF4-FFF2-40B4-BE49-F238E27FC236}">
                <a16:creationId xmlns:a16="http://schemas.microsoft.com/office/drawing/2014/main" id="{2D8186B3-7DDB-A2E6-0678-8F873105A6A3}"/>
              </a:ext>
            </a:extLst>
          </p:cNvPr>
          <p:cNvSpPr>
            <a:spLocks noGrp="1"/>
          </p:cNvSpPr>
          <p:nvPr>
            <p:ph sz="half" idx="1"/>
          </p:nvPr>
        </p:nvSpPr>
        <p:spPr/>
        <p:txBody>
          <a:bodyPr>
            <a:noAutofit/>
          </a:bodyPr>
          <a:lstStyle/>
          <a:p>
            <a:pPr marL="0" indent="0">
              <a:buNone/>
            </a:pPr>
            <a:r>
              <a:rPr lang="en-US" sz="2400" dirty="0"/>
              <a:t>Cours 1</a:t>
            </a:r>
          </a:p>
          <a:p>
            <a:r>
              <a:rPr lang="en-US" sz="2400" dirty="0"/>
              <a:t>Rappels (Classes, Collections)</a:t>
            </a:r>
          </a:p>
          <a:p>
            <a:pPr marL="0" indent="0">
              <a:buNone/>
            </a:pPr>
            <a:r>
              <a:rPr lang="en-US" sz="2400" dirty="0"/>
              <a:t>Cours 2</a:t>
            </a:r>
          </a:p>
          <a:p>
            <a:r>
              <a:rPr lang="en-US" sz="2400" dirty="0" err="1"/>
              <a:t>Fonctionnement</a:t>
            </a:r>
            <a:r>
              <a:rPr lang="en-US" sz="2400" dirty="0"/>
              <a:t> de la JVM</a:t>
            </a:r>
          </a:p>
          <a:p>
            <a:pPr marL="0" indent="0">
              <a:buNone/>
            </a:pPr>
            <a:r>
              <a:rPr lang="en-US" sz="2400" dirty="0"/>
              <a:t>Cours 3</a:t>
            </a:r>
          </a:p>
          <a:p>
            <a:r>
              <a:rPr lang="en-US" sz="2400" dirty="0"/>
              <a:t>Tests </a:t>
            </a:r>
            <a:r>
              <a:rPr lang="en-US" sz="2400" dirty="0" err="1"/>
              <a:t>Unitaires</a:t>
            </a:r>
            <a:endParaRPr lang="en-US" sz="2400" dirty="0"/>
          </a:p>
          <a:p>
            <a:pPr marL="0" indent="0">
              <a:buNone/>
            </a:pPr>
            <a:r>
              <a:rPr lang="fr-FR" sz="2400" dirty="0"/>
              <a:t>Cours 4</a:t>
            </a:r>
          </a:p>
          <a:p>
            <a:r>
              <a:rPr lang="fr-FR" sz="2400" dirty="0"/>
              <a:t>Fichiers et Sérialisation</a:t>
            </a:r>
          </a:p>
          <a:p>
            <a:pPr marL="0" indent="0">
              <a:buNone/>
            </a:pPr>
            <a:endParaRPr lang="fr-FR" sz="2400" dirty="0"/>
          </a:p>
        </p:txBody>
      </p:sp>
      <p:sp>
        <p:nvSpPr>
          <p:cNvPr id="4" name="Content Placeholder 3">
            <a:extLst>
              <a:ext uri="{FF2B5EF4-FFF2-40B4-BE49-F238E27FC236}">
                <a16:creationId xmlns:a16="http://schemas.microsoft.com/office/drawing/2014/main" id="{444B19DE-32CF-A948-5D90-3FB62210263A}"/>
              </a:ext>
            </a:extLst>
          </p:cNvPr>
          <p:cNvSpPr>
            <a:spLocks noGrp="1"/>
          </p:cNvSpPr>
          <p:nvPr>
            <p:ph sz="half" idx="2"/>
          </p:nvPr>
        </p:nvSpPr>
        <p:spPr/>
        <p:txBody>
          <a:bodyPr>
            <a:normAutofit fontScale="92500" lnSpcReduction="20000"/>
          </a:bodyPr>
          <a:lstStyle/>
          <a:p>
            <a:pPr marL="0" indent="0">
              <a:buNone/>
            </a:pPr>
            <a:r>
              <a:rPr lang="fr-FR" sz="2800" dirty="0"/>
              <a:t>Cours 5</a:t>
            </a:r>
          </a:p>
          <a:p>
            <a:r>
              <a:rPr lang="fr-FR" sz="2800" dirty="0"/>
              <a:t>Les Threads</a:t>
            </a:r>
          </a:p>
          <a:p>
            <a:pPr marL="0" indent="0">
              <a:buNone/>
            </a:pPr>
            <a:r>
              <a:rPr lang="fr-FR" sz="2800" dirty="0"/>
              <a:t>Cours 6</a:t>
            </a:r>
          </a:p>
          <a:p>
            <a:r>
              <a:rPr lang="fr-FR" sz="2800" dirty="0"/>
              <a:t>Interfaces graphiques</a:t>
            </a:r>
          </a:p>
          <a:p>
            <a:pPr marL="0" indent="0">
              <a:buNone/>
            </a:pPr>
            <a:r>
              <a:rPr lang="fr-FR" sz="2800" dirty="0"/>
              <a:t>Cours 7</a:t>
            </a:r>
          </a:p>
          <a:p>
            <a:r>
              <a:rPr lang="fr-FR" sz="2800" dirty="0"/>
              <a:t>Cryptographie</a:t>
            </a:r>
          </a:p>
          <a:p>
            <a:pPr marL="0" indent="0">
              <a:buNone/>
            </a:pPr>
            <a:r>
              <a:rPr lang="fr-FR" sz="2800" dirty="0"/>
              <a:t>Cours 8</a:t>
            </a:r>
          </a:p>
          <a:p>
            <a:r>
              <a:rPr lang="fr-FR" sz="2800" dirty="0"/>
              <a:t>Introspection</a:t>
            </a:r>
          </a:p>
          <a:p>
            <a:pPr marL="0" indent="0">
              <a:buNone/>
            </a:pPr>
            <a:r>
              <a:rPr lang="fr-FR" sz="2800" dirty="0"/>
              <a:t>Cours 9</a:t>
            </a:r>
          </a:p>
          <a:p>
            <a:r>
              <a:rPr lang="fr-FR" sz="2800"/>
              <a:t>Objets et bases de données</a:t>
            </a:r>
            <a:endParaRPr lang="fr-FR"/>
          </a:p>
        </p:txBody>
      </p:sp>
    </p:spTree>
    <p:extLst>
      <p:ext uri="{BB962C8B-B14F-4D97-AF65-F5344CB8AC3E}">
        <p14:creationId xmlns:p14="http://schemas.microsoft.com/office/powerpoint/2010/main" val="9312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95D98-D798-4F48-EAD1-B268F198809F}"/>
              </a:ext>
            </a:extLst>
          </p:cNvPr>
          <p:cNvSpPr>
            <a:spLocks noGrp="1"/>
          </p:cNvSpPr>
          <p:nvPr>
            <p:ph type="title"/>
          </p:nvPr>
        </p:nvSpPr>
        <p:spPr/>
        <p:txBody>
          <a:bodyPr/>
          <a:lstStyle/>
          <a:p>
            <a:r>
              <a:rPr lang="en-US" dirty="0" err="1"/>
              <a:t>Caractéristiques</a:t>
            </a:r>
            <a:r>
              <a:rPr lang="en-US" dirty="0"/>
              <a:t> de </a:t>
            </a:r>
            <a:r>
              <a:rPr lang="en-US" dirty="0" err="1"/>
              <a:t>chaque</a:t>
            </a:r>
            <a:r>
              <a:rPr lang="en-US" dirty="0"/>
              <a:t> type</a:t>
            </a:r>
            <a:endParaRPr lang="fr-FR" dirty="0"/>
          </a:p>
        </p:txBody>
      </p:sp>
      <p:graphicFrame>
        <p:nvGraphicFramePr>
          <p:cNvPr id="4" name="Table 3">
            <a:extLst>
              <a:ext uri="{FF2B5EF4-FFF2-40B4-BE49-F238E27FC236}">
                <a16:creationId xmlns:a16="http://schemas.microsoft.com/office/drawing/2014/main" id="{C2F4EAC8-0D32-8983-EDE8-979735DE693E}"/>
              </a:ext>
            </a:extLst>
          </p:cNvPr>
          <p:cNvGraphicFramePr>
            <a:graphicFrameLocks noGrp="1"/>
          </p:cNvGraphicFramePr>
          <p:nvPr>
            <p:extLst>
              <p:ext uri="{D42A27DB-BD31-4B8C-83A1-F6EECF244321}">
                <p14:modId xmlns:p14="http://schemas.microsoft.com/office/powerpoint/2010/main" val="3315612498"/>
              </p:ext>
            </p:extLst>
          </p:nvPr>
        </p:nvGraphicFramePr>
        <p:xfrm>
          <a:off x="1163783" y="1782686"/>
          <a:ext cx="8924804" cy="4406907"/>
        </p:xfrm>
        <a:graphic>
          <a:graphicData uri="http://schemas.openxmlformats.org/drawingml/2006/table">
            <a:tbl>
              <a:tblPr/>
              <a:tblGrid>
                <a:gridCol w="1717962">
                  <a:extLst>
                    <a:ext uri="{9D8B030D-6E8A-4147-A177-3AD203B41FA5}">
                      <a16:colId xmlns:a16="http://schemas.microsoft.com/office/drawing/2014/main" val="476864579"/>
                    </a:ext>
                  </a:extLst>
                </a:gridCol>
                <a:gridCol w="831982">
                  <a:extLst>
                    <a:ext uri="{9D8B030D-6E8A-4147-A177-3AD203B41FA5}">
                      <a16:colId xmlns:a16="http://schemas.microsoft.com/office/drawing/2014/main" val="1356374926"/>
                    </a:ext>
                  </a:extLst>
                </a:gridCol>
                <a:gridCol w="1274972">
                  <a:extLst>
                    <a:ext uri="{9D8B030D-6E8A-4147-A177-3AD203B41FA5}">
                      <a16:colId xmlns:a16="http://schemas.microsoft.com/office/drawing/2014/main" val="4051192946"/>
                    </a:ext>
                  </a:extLst>
                </a:gridCol>
                <a:gridCol w="1274972">
                  <a:extLst>
                    <a:ext uri="{9D8B030D-6E8A-4147-A177-3AD203B41FA5}">
                      <a16:colId xmlns:a16="http://schemas.microsoft.com/office/drawing/2014/main" val="4163455526"/>
                    </a:ext>
                  </a:extLst>
                </a:gridCol>
                <a:gridCol w="1274972">
                  <a:extLst>
                    <a:ext uri="{9D8B030D-6E8A-4147-A177-3AD203B41FA5}">
                      <a16:colId xmlns:a16="http://schemas.microsoft.com/office/drawing/2014/main" val="1991909611"/>
                    </a:ext>
                  </a:extLst>
                </a:gridCol>
                <a:gridCol w="1274972">
                  <a:extLst>
                    <a:ext uri="{9D8B030D-6E8A-4147-A177-3AD203B41FA5}">
                      <a16:colId xmlns:a16="http://schemas.microsoft.com/office/drawing/2014/main" val="728337941"/>
                    </a:ext>
                  </a:extLst>
                </a:gridCol>
                <a:gridCol w="1274972">
                  <a:extLst>
                    <a:ext uri="{9D8B030D-6E8A-4147-A177-3AD203B41FA5}">
                      <a16:colId xmlns:a16="http://schemas.microsoft.com/office/drawing/2014/main" val="3883411228"/>
                    </a:ext>
                  </a:extLst>
                </a:gridCol>
              </a:tblGrid>
              <a:tr h="266172">
                <a:tc>
                  <a:txBody>
                    <a:bodyPr/>
                    <a:lstStyle/>
                    <a:p>
                      <a:pPr algn="ctr"/>
                      <a:r>
                        <a:rPr lang="fr-FR" sz="1400" dirty="0"/>
                        <a:t>Collection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Ordonné</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Accès direct</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Clé / valeur</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Doublons</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err="1"/>
                        <a:t>Null</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Thread Safe</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237556"/>
                  </a:ext>
                </a:extLst>
              </a:tr>
              <a:tr h="266172">
                <a:tc>
                  <a:txBody>
                    <a:bodyPr/>
                    <a:lstStyle/>
                    <a:p>
                      <a:pPr algn="ctr"/>
                      <a:r>
                        <a:rPr lang="fr-FR" sz="1400" b="1" i="1" dirty="0" err="1"/>
                        <a:t>ArrayList</a:t>
                      </a:r>
                      <a:endParaRPr lang="fr-FR" sz="1400" b="1" i="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1435133"/>
                  </a:ext>
                </a:extLst>
              </a:tr>
              <a:tr h="266172">
                <a:tc>
                  <a:txBody>
                    <a:bodyPr/>
                    <a:lstStyle/>
                    <a:p>
                      <a:pPr algn="ctr"/>
                      <a:r>
                        <a:rPr lang="fr-FR" sz="1400" b="1" dirty="0" err="1"/>
                        <a:t>LinkedList</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5042310"/>
                  </a:ext>
                </a:extLst>
              </a:tr>
              <a:tr h="266172">
                <a:tc>
                  <a:txBody>
                    <a:bodyPr/>
                    <a:lstStyle/>
                    <a:p>
                      <a:pPr algn="ctr"/>
                      <a:r>
                        <a:rPr lang="fr-FR" sz="1400" b="1" i="1" dirty="0" err="1"/>
                        <a:t>HashSet</a:t>
                      </a:r>
                      <a:endParaRPr lang="fr-FR" sz="1400" b="1" i="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5932813"/>
                  </a:ext>
                </a:extLst>
              </a:tr>
              <a:tr h="266172">
                <a:tc>
                  <a:txBody>
                    <a:bodyPr/>
                    <a:lstStyle/>
                    <a:p>
                      <a:pPr algn="ctr"/>
                      <a:r>
                        <a:rPr lang="fr-FR" sz="1400" b="1"/>
                        <a:t>TreeSet</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4314997"/>
                  </a:ext>
                </a:extLst>
              </a:tr>
              <a:tr h="266172">
                <a:tc>
                  <a:txBody>
                    <a:bodyPr/>
                    <a:lstStyle/>
                    <a:p>
                      <a:pPr algn="ctr"/>
                      <a:r>
                        <a:rPr lang="fr-FR" sz="1400" b="1" i="1" dirty="0" err="1"/>
                        <a:t>HashMap</a:t>
                      </a:r>
                      <a:endParaRPr lang="fr-FR" sz="1400" b="1" i="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399176"/>
                  </a:ext>
                </a:extLst>
              </a:tr>
              <a:tr h="266172">
                <a:tc>
                  <a:txBody>
                    <a:bodyPr/>
                    <a:lstStyle/>
                    <a:p>
                      <a:pPr algn="ctr"/>
                      <a:r>
                        <a:rPr lang="fr-FR" sz="1400" b="1" dirty="0" err="1"/>
                        <a:t>TreeMap</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3956023"/>
                  </a:ext>
                </a:extLst>
              </a:tr>
              <a:tr h="266172">
                <a:tc>
                  <a:txBody>
                    <a:bodyPr/>
                    <a:lstStyle/>
                    <a:p>
                      <a:pPr algn="ctr"/>
                      <a:r>
                        <a:rPr lang="fr-FR" sz="1400" b="1" i="1" dirty="0" err="1"/>
                        <a:t>Vector</a:t>
                      </a:r>
                      <a:endParaRPr lang="fr-FR" sz="1400" b="1" i="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59604"/>
                  </a:ext>
                </a:extLst>
              </a:tr>
              <a:tr h="266172">
                <a:tc>
                  <a:txBody>
                    <a:bodyPr/>
                    <a:lstStyle/>
                    <a:p>
                      <a:pPr algn="ctr"/>
                      <a:r>
                        <a:rPr lang="fr-FR" sz="1400" b="1" dirty="0" err="1"/>
                        <a:t>Hashtable</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0747592"/>
                  </a:ext>
                </a:extLst>
              </a:tr>
              <a:tr h="266172">
                <a:tc>
                  <a:txBody>
                    <a:bodyPr/>
                    <a:lstStyle/>
                    <a:p>
                      <a:pPr algn="ctr"/>
                      <a:r>
                        <a:rPr lang="fr-FR" sz="1400" b="1" dirty="0" err="1"/>
                        <a:t>Properties</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9749098"/>
                  </a:ext>
                </a:extLst>
              </a:tr>
              <a:tr h="266172">
                <a:tc>
                  <a:txBody>
                    <a:bodyPr/>
                    <a:lstStyle/>
                    <a:p>
                      <a:pPr algn="ctr"/>
                      <a:r>
                        <a:rPr lang="fr-FR" sz="1400" b="1" dirty="0"/>
                        <a:t>Stack</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640492"/>
                  </a:ext>
                </a:extLst>
              </a:tr>
              <a:tr h="474481">
                <a:tc>
                  <a:txBody>
                    <a:bodyPr/>
                    <a:lstStyle/>
                    <a:p>
                      <a:pPr algn="ctr"/>
                      <a:r>
                        <a:rPr lang="fr-FR" sz="1400" b="1" dirty="0" err="1"/>
                        <a:t>CopyOnWriteArrayList</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6331128"/>
                  </a:ext>
                </a:extLst>
              </a:tr>
              <a:tr h="474481">
                <a:tc>
                  <a:txBody>
                    <a:bodyPr/>
                    <a:lstStyle/>
                    <a:p>
                      <a:pPr algn="ctr"/>
                      <a:r>
                        <a:rPr lang="fr-FR" sz="1400" b="1" i="1" dirty="0" err="1"/>
                        <a:t>ConcurrentHashMap</a:t>
                      </a:r>
                      <a:endParaRPr lang="fr-FR" sz="1400" b="1" i="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4903478"/>
                  </a:ext>
                </a:extLst>
              </a:tr>
              <a:tr h="474481">
                <a:tc>
                  <a:txBody>
                    <a:bodyPr/>
                    <a:lstStyle/>
                    <a:p>
                      <a:pPr algn="ctr"/>
                      <a:r>
                        <a:rPr lang="fr-FR" sz="1400" b="1" dirty="0" err="1"/>
                        <a:t>CopyOnWriteArraySet</a:t>
                      </a:r>
                      <a:endParaRPr lang="fr-FR" sz="1400" b="1" dirty="0"/>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Non</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a:t>Oui</a:t>
                      </a:r>
                    </a:p>
                  </a:txBody>
                  <a:tcPr marL="28932" marR="28932" marT="28932" marB="289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352007"/>
                  </a:ext>
                </a:extLst>
              </a:tr>
            </a:tbl>
          </a:graphicData>
        </a:graphic>
      </p:graphicFrame>
    </p:spTree>
    <p:extLst>
      <p:ext uri="{BB962C8B-B14F-4D97-AF65-F5344CB8AC3E}">
        <p14:creationId xmlns:p14="http://schemas.microsoft.com/office/powerpoint/2010/main" val="4100823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C88C-B084-C4EB-2D2B-ADF37A86E73F}"/>
              </a:ext>
            </a:extLst>
          </p:cNvPr>
          <p:cNvSpPr>
            <a:spLocks noGrp="1"/>
          </p:cNvSpPr>
          <p:nvPr>
            <p:ph type="title"/>
          </p:nvPr>
        </p:nvSpPr>
        <p:spPr/>
        <p:txBody>
          <a:bodyPr/>
          <a:lstStyle/>
          <a:p>
            <a:r>
              <a:rPr lang="en-US" dirty="0"/>
              <a:t>Il y </a:t>
            </a:r>
            <a:r>
              <a:rPr lang="en-US" dirty="0" err="1"/>
              <a:t>en</a:t>
            </a:r>
            <a:r>
              <a:rPr lang="en-US" dirty="0"/>
              <a:t> a </a:t>
            </a:r>
            <a:r>
              <a:rPr lang="en-US" dirty="0" err="1"/>
              <a:t>d’autres</a:t>
            </a:r>
            <a:r>
              <a:rPr lang="en-US" dirty="0"/>
              <a:t> …</a:t>
            </a:r>
            <a:endParaRPr lang="fr-FR" dirty="0"/>
          </a:p>
        </p:txBody>
      </p:sp>
      <p:graphicFrame>
        <p:nvGraphicFramePr>
          <p:cNvPr id="4" name="Table 3">
            <a:extLst>
              <a:ext uri="{FF2B5EF4-FFF2-40B4-BE49-F238E27FC236}">
                <a16:creationId xmlns:a16="http://schemas.microsoft.com/office/drawing/2014/main" id="{A272F208-442D-870D-2438-E27DAED0C15E}"/>
              </a:ext>
            </a:extLst>
          </p:cNvPr>
          <p:cNvGraphicFramePr>
            <a:graphicFrameLocks noGrp="1"/>
          </p:cNvGraphicFramePr>
          <p:nvPr>
            <p:extLst>
              <p:ext uri="{D42A27DB-BD31-4B8C-83A1-F6EECF244321}">
                <p14:modId xmlns:p14="http://schemas.microsoft.com/office/powerpoint/2010/main" val="564208954"/>
              </p:ext>
            </p:extLst>
          </p:nvPr>
        </p:nvGraphicFramePr>
        <p:xfrm>
          <a:off x="1794534" y="1788044"/>
          <a:ext cx="8602932" cy="4426500"/>
        </p:xfrm>
        <a:graphic>
          <a:graphicData uri="http://schemas.openxmlformats.org/drawingml/2006/table">
            <a:tbl>
              <a:tblPr/>
              <a:tblGrid>
                <a:gridCol w="2150733">
                  <a:extLst>
                    <a:ext uri="{9D8B030D-6E8A-4147-A177-3AD203B41FA5}">
                      <a16:colId xmlns:a16="http://schemas.microsoft.com/office/drawing/2014/main" val="2769627505"/>
                    </a:ext>
                  </a:extLst>
                </a:gridCol>
                <a:gridCol w="2150733">
                  <a:extLst>
                    <a:ext uri="{9D8B030D-6E8A-4147-A177-3AD203B41FA5}">
                      <a16:colId xmlns:a16="http://schemas.microsoft.com/office/drawing/2014/main" val="2305830551"/>
                    </a:ext>
                  </a:extLst>
                </a:gridCol>
                <a:gridCol w="2150733">
                  <a:extLst>
                    <a:ext uri="{9D8B030D-6E8A-4147-A177-3AD203B41FA5}">
                      <a16:colId xmlns:a16="http://schemas.microsoft.com/office/drawing/2014/main" val="1117507153"/>
                    </a:ext>
                  </a:extLst>
                </a:gridCol>
                <a:gridCol w="2150733">
                  <a:extLst>
                    <a:ext uri="{9D8B030D-6E8A-4147-A177-3AD203B41FA5}">
                      <a16:colId xmlns:a16="http://schemas.microsoft.com/office/drawing/2014/main" val="210968583"/>
                    </a:ext>
                  </a:extLst>
                </a:gridCol>
              </a:tblGrid>
              <a:tr h="511189">
                <a:tc>
                  <a:txBody>
                    <a:bodyPr/>
                    <a:lstStyle/>
                    <a:p>
                      <a:pPr algn="ctr"/>
                      <a:endParaRPr lang="fr-FR" sz="1500" dirty="0"/>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Utilisation générale</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Utilisation spécifique</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b="1" dirty="0"/>
                        <a:t>Gestion des accès concurrents</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3622005"/>
                  </a:ext>
                </a:extLst>
              </a:tr>
              <a:tr h="735613">
                <a:tc>
                  <a:txBody>
                    <a:bodyPr/>
                    <a:lstStyle/>
                    <a:p>
                      <a:pPr algn="ctr"/>
                      <a:r>
                        <a:rPr lang="fr-FR" sz="1500" b="1" dirty="0"/>
                        <a:t>List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ArrayList</a:t>
                      </a:r>
                    </a:p>
                    <a:p>
                      <a:pPr algn="ctr"/>
                      <a:r>
                        <a:rPr lang="fr-FR" sz="1500"/>
                        <a:t>LinkedList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CopyOnWriteArrayList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Vector</a:t>
                      </a:r>
                    </a:p>
                    <a:p>
                      <a:pPr algn="ctr"/>
                      <a:r>
                        <a:rPr lang="fr-FR" sz="1500"/>
                        <a:t>Stack</a:t>
                      </a:r>
                    </a:p>
                    <a:p>
                      <a:pPr algn="ctr"/>
                      <a:r>
                        <a:rPr lang="fr-FR" sz="1500"/>
                        <a:t>CopyOnWriteArrayList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76760"/>
                  </a:ext>
                </a:extLst>
              </a:tr>
              <a:tr h="735613">
                <a:tc>
                  <a:txBody>
                    <a:bodyPr/>
                    <a:lstStyle/>
                    <a:p>
                      <a:pPr algn="ctr"/>
                      <a:r>
                        <a:rPr lang="fr-FR" sz="1500" b="1" dirty="0"/>
                        <a:t>Set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HashSet</a:t>
                      </a:r>
                    </a:p>
                    <a:p>
                      <a:pPr algn="ctr"/>
                      <a:r>
                        <a:rPr lang="fr-FR" sz="1500"/>
                        <a:t>TreeSet</a:t>
                      </a:r>
                    </a:p>
                    <a:p>
                      <a:pPr algn="ctr"/>
                      <a:r>
                        <a:rPr lang="fr-FR" sz="1500"/>
                        <a:t>LinkedHashSet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CopyOnWriteArraySet</a:t>
                      </a:r>
                    </a:p>
                    <a:p>
                      <a:pPr algn="ctr"/>
                      <a:r>
                        <a:rPr lang="fr-FR" sz="1500"/>
                        <a:t>EnumSet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CopyOnWriteArraySet</a:t>
                      </a:r>
                    </a:p>
                    <a:p>
                      <a:pPr algn="ctr"/>
                      <a:r>
                        <a:rPr lang="fr-FR" sz="1500"/>
                        <a:t>ConcurrentSkipListSet</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2458848"/>
                  </a:ext>
                </a:extLst>
              </a:tr>
              <a:tr h="735613">
                <a:tc>
                  <a:txBody>
                    <a:bodyPr/>
                    <a:lstStyle/>
                    <a:p>
                      <a:pPr algn="ctr"/>
                      <a:r>
                        <a:rPr lang="fr-FR" sz="1500" b="1" dirty="0" err="1"/>
                        <a:t>Map</a:t>
                      </a:r>
                      <a:endParaRPr lang="fr-FR" sz="1500" b="1" dirty="0"/>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HashMap</a:t>
                      </a:r>
                    </a:p>
                    <a:p>
                      <a:pPr algn="ctr"/>
                      <a:r>
                        <a:rPr lang="fr-FR" sz="1500"/>
                        <a:t>TreeMap</a:t>
                      </a:r>
                    </a:p>
                    <a:p>
                      <a:pPr algn="ctr"/>
                      <a:r>
                        <a:rPr lang="fr-FR" sz="1500"/>
                        <a:t>LinkedHashMap</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WeakHashMap</a:t>
                      </a:r>
                    </a:p>
                    <a:p>
                      <a:pPr algn="ctr"/>
                      <a:r>
                        <a:rPr lang="fr-FR" sz="1500"/>
                        <a:t>IdentityHashMap</a:t>
                      </a:r>
                    </a:p>
                    <a:p>
                      <a:pPr algn="ctr"/>
                      <a:r>
                        <a:rPr lang="fr-FR" sz="1500"/>
                        <a:t>EnumMap</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Hashtable</a:t>
                      </a:r>
                    </a:p>
                    <a:p>
                      <a:pPr algn="ctr"/>
                      <a:r>
                        <a:rPr lang="fr-FR" sz="1500"/>
                        <a:t>ConcurrentHashMap</a:t>
                      </a:r>
                    </a:p>
                    <a:p>
                      <a:pPr algn="ctr"/>
                      <a:r>
                        <a:rPr lang="fr-FR" sz="1500"/>
                        <a:t>ConcurrentSkipListMap</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196956"/>
                  </a:ext>
                </a:extLst>
              </a:tr>
              <a:tr h="1633310">
                <a:tc>
                  <a:txBody>
                    <a:bodyPr/>
                    <a:lstStyle/>
                    <a:p>
                      <a:pPr algn="ctr"/>
                      <a:r>
                        <a:rPr lang="fr-FR" sz="1500" b="1" dirty="0"/>
                        <a:t>Queue</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LinkedList</a:t>
                      </a:r>
                    </a:p>
                    <a:p>
                      <a:pPr algn="ctr"/>
                      <a:r>
                        <a:rPr lang="fr-FR" sz="1500"/>
                        <a:t>ArrayDeque</a:t>
                      </a:r>
                    </a:p>
                    <a:p>
                      <a:pPr algn="ctr"/>
                      <a:r>
                        <a:rPr lang="fr-FR" sz="1500"/>
                        <a:t>PriorityQueue</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a:t> </a:t>
                      </a:r>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500" dirty="0" err="1"/>
                        <a:t>ConcurrentLinkedQueue</a:t>
                      </a:r>
                      <a:endParaRPr lang="fr-FR" sz="1500" dirty="0"/>
                    </a:p>
                    <a:p>
                      <a:pPr algn="ctr"/>
                      <a:r>
                        <a:rPr lang="fr-FR" sz="1500" dirty="0" err="1"/>
                        <a:t>LinkedBlockingQueue</a:t>
                      </a:r>
                      <a:endParaRPr lang="fr-FR" sz="1500" dirty="0"/>
                    </a:p>
                    <a:p>
                      <a:pPr algn="ctr"/>
                      <a:r>
                        <a:rPr lang="fr-FR" sz="1500" dirty="0" err="1"/>
                        <a:t>ArrayBlockingQueue</a:t>
                      </a:r>
                      <a:endParaRPr lang="fr-FR" sz="1500" dirty="0"/>
                    </a:p>
                    <a:p>
                      <a:pPr algn="ctr"/>
                      <a:r>
                        <a:rPr lang="fr-FR" sz="1500" dirty="0" err="1"/>
                        <a:t>PriorityBlockingQueue</a:t>
                      </a:r>
                      <a:endParaRPr lang="fr-FR" sz="1500" dirty="0"/>
                    </a:p>
                    <a:p>
                      <a:pPr algn="ctr"/>
                      <a:r>
                        <a:rPr lang="fr-FR" sz="1500" dirty="0" err="1"/>
                        <a:t>DelayQueue</a:t>
                      </a:r>
                      <a:endParaRPr lang="fr-FR" sz="1500" dirty="0"/>
                    </a:p>
                    <a:p>
                      <a:pPr algn="ctr"/>
                      <a:r>
                        <a:rPr lang="fr-FR" sz="1500" dirty="0" err="1"/>
                        <a:t>SynchronousQueue</a:t>
                      </a:r>
                      <a:endParaRPr lang="fr-FR" sz="1500" dirty="0"/>
                    </a:p>
                    <a:p>
                      <a:pPr algn="ctr"/>
                      <a:r>
                        <a:rPr lang="fr-FR" sz="1500" dirty="0" err="1"/>
                        <a:t>LinkedBlockingDeque</a:t>
                      </a:r>
                      <a:endParaRPr lang="fr-FR" sz="1500" dirty="0"/>
                    </a:p>
                  </a:txBody>
                  <a:tcPr marL="31170" marR="31170" marT="31170" marB="31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5322029"/>
                  </a:ext>
                </a:extLst>
              </a:tr>
            </a:tbl>
          </a:graphicData>
        </a:graphic>
      </p:graphicFrame>
    </p:spTree>
    <p:extLst>
      <p:ext uri="{BB962C8B-B14F-4D97-AF65-F5344CB8AC3E}">
        <p14:creationId xmlns:p14="http://schemas.microsoft.com/office/powerpoint/2010/main" val="1093869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5154-21F6-52EA-5A09-FEDC20A08630}"/>
              </a:ext>
            </a:extLst>
          </p:cNvPr>
          <p:cNvSpPr>
            <a:spLocks noGrp="1"/>
          </p:cNvSpPr>
          <p:nvPr>
            <p:ph type="title"/>
          </p:nvPr>
        </p:nvSpPr>
        <p:spPr/>
        <p:txBody>
          <a:bodyPr/>
          <a:lstStyle/>
          <a:p>
            <a:r>
              <a:rPr lang="en-US" dirty="0" err="1"/>
              <a:t>Méthodes</a:t>
            </a:r>
            <a:r>
              <a:rPr lang="en-US" dirty="0"/>
              <a:t> de </a:t>
            </a:r>
            <a:r>
              <a:rPr lang="en-US" dirty="0" err="1"/>
              <a:t>l’interface</a:t>
            </a:r>
            <a:r>
              <a:rPr lang="en-US" dirty="0"/>
              <a:t> Collection</a:t>
            </a:r>
            <a:endParaRPr lang="fr-FR" dirty="0"/>
          </a:p>
        </p:txBody>
      </p:sp>
      <p:graphicFrame>
        <p:nvGraphicFramePr>
          <p:cNvPr id="5" name="Content Placeholder 4">
            <a:extLst>
              <a:ext uri="{FF2B5EF4-FFF2-40B4-BE49-F238E27FC236}">
                <a16:creationId xmlns:a16="http://schemas.microsoft.com/office/drawing/2014/main" id="{72871D18-4F28-03F3-17F1-2B356E279311}"/>
              </a:ext>
            </a:extLst>
          </p:cNvPr>
          <p:cNvGraphicFramePr>
            <a:graphicFrameLocks noGrp="1"/>
          </p:cNvGraphicFramePr>
          <p:nvPr>
            <p:ph idx="1"/>
            <p:extLst>
              <p:ext uri="{D42A27DB-BD31-4B8C-83A1-F6EECF244321}">
                <p14:modId xmlns:p14="http://schemas.microsoft.com/office/powerpoint/2010/main" val="1941617851"/>
              </p:ext>
            </p:extLst>
          </p:nvPr>
        </p:nvGraphicFramePr>
        <p:xfrm>
          <a:off x="676158" y="1532699"/>
          <a:ext cx="10515600" cy="4960176"/>
        </p:xfrm>
        <a:graphic>
          <a:graphicData uri="http://schemas.openxmlformats.org/drawingml/2006/table">
            <a:tbl>
              <a:tblPr/>
              <a:tblGrid>
                <a:gridCol w="5257800">
                  <a:extLst>
                    <a:ext uri="{9D8B030D-6E8A-4147-A177-3AD203B41FA5}">
                      <a16:colId xmlns:a16="http://schemas.microsoft.com/office/drawing/2014/main" val="2368056286"/>
                    </a:ext>
                  </a:extLst>
                </a:gridCol>
                <a:gridCol w="5257800">
                  <a:extLst>
                    <a:ext uri="{9D8B030D-6E8A-4147-A177-3AD203B41FA5}">
                      <a16:colId xmlns:a16="http://schemas.microsoft.com/office/drawing/2014/main" val="1902818370"/>
                    </a:ext>
                  </a:extLst>
                </a:gridCol>
              </a:tblGrid>
              <a:tr h="161421">
                <a:tc>
                  <a:txBody>
                    <a:bodyPr/>
                    <a:lstStyle/>
                    <a:p>
                      <a:pPr algn="ctr"/>
                      <a:r>
                        <a:rPr lang="fr-FR" sz="1200" b="1" dirty="0"/>
                        <a:t>Méthode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b="1" dirty="0"/>
                        <a:t>Rôle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8284814"/>
                  </a:ext>
                </a:extLst>
              </a:tr>
              <a:tr h="161421">
                <a:tc>
                  <a:txBody>
                    <a:bodyPr/>
                    <a:lstStyle/>
                    <a:p>
                      <a:pPr algn="ctr"/>
                      <a:r>
                        <a:rPr lang="fr-FR" sz="1200" dirty="0" err="1"/>
                        <a:t>boolean</a:t>
                      </a:r>
                      <a:r>
                        <a:rPr lang="fr-FR" sz="1200" dirty="0"/>
                        <a:t> </a:t>
                      </a:r>
                      <a:r>
                        <a:rPr lang="fr-FR" sz="1200" dirty="0" err="1"/>
                        <a:t>add</a:t>
                      </a:r>
                      <a:r>
                        <a:rPr lang="fr-FR" sz="1200" dirty="0"/>
                        <a:t>(E </a:t>
                      </a:r>
                      <a:r>
                        <a:rPr lang="fr-FR" sz="1200" dirty="0" err="1"/>
                        <a:t>e</a:t>
                      </a:r>
                      <a:r>
                        <a:rPr lang="fr-FR" sz="1200" dirty="0"/>
                        <a:t>)</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Ajouter un élément à la collection (optionnelle)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151604"/>
                  </a:ext>
                </a:extLst>
              </a:tr>
              <a:tr h="287750">
                <a:tc>
                  <a:txBody>
                    <a:bodyPr/>
                    <a:lstStyle/>
                    <a:p>
                      <a:pPr algn="ctr"/>
                      <a:r>
                        <a:rPr lang="en-US" sz="1200" dirty="0" err="1"/>
                        <a:t>boolean</a:t>
                      </a:r>
                      <a:r>
                        <a:rPr lang="en-US" sz="1200" dirty="0"/>
                        <a:t> </a:t>
                      </a:r>
                      <a:r>
                        <a:rPr lang="en-US" sz="1200" dirty="0" err="1"/>
                        <a:t>addAll</a:t>
                      </a:r>
                      <a:r>
                        <a:rPr lang="en-US" sz="1200" dirty="0"/>
                        <a:t>(Collection&lt;? extends E&gt; c)</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Ajouter tous les éléments de la collection fournie en paramètre dans la collection (optionnelle)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6201758"/>
                  </a:ext>
                </a:extLst>
              </a:tr>
              <a:tr h="287750">
                <a:tc>
                  <a:txBody>
                    <a:bodyPr/>
                    <a:lstStyle/>
                    <a:p>
                      <a:pPr algn="ctr"/>
                      <a:r>
                        <a:rPr lang="fr-FR" sz="1200" dirty="0" err="1"/>
                        <a:t>void</a:t>
                      </a:r>
                      <a:r>
                        <a:rPr lang="fr-FR" sz="1200" dirty="0"/>
                        <a:t> </a:t>
                      </a:r>
                      <a:r>
                        <a:rPr lang="fr-FR" sz="1200" dirty="0" err="1"/>
                        <a:t>clear</a:t>
                      </a:r>
                      <a:r>
                        <a:rPr lang="fr-FR" sz="1200" dirty="0"/>
                        <a:t>()</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Supprimer tous les éléments de la collection (optionnelle)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1735402"/>
                  </a:ext>
                </a:extLst>
              </a:tr>
              <a:tr h="287750">
                <a:tc>
                  <a:txBody>
                    <a:bodyPr/>
                    <a:lstStyle/>
                    <a:p>
                      <a:pPr algn="ctr"/>
                      <a:r>
                        <a:rPr lang="fr-FR" sz="1200" dirty="0" err="1"/>
                        <a:t>boolean</a:t>
                      </a:r>
                      <a:r>
                        <a:rPr lang="fr-FR" sz="1200" dirty="0"/>
                        <a:t> </a:t>
                      </a:r>
                      <a:r>
                        <a:rPr lang="fr-FR" sz="1200" dirty="0" err="1"/>
                        <a:t>contains</a:t>
                      </a:r>
                      <a:r>
                        <a:rPr lang="fr-FR" sz="1200" dirty="0"/>
                        <a:t>(Object o)</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Retourner un booléen qui précise si l'élément est présent dans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9715242"/>
                  </a:ext>
                </a:extLst>
              </a:tr>
              <a:tr h="287750">
                <a:tc>
                  <a:txBody>
                    <a:bodyPr/>
                    <a:lstStyle/>
                    <a:p>
                      <a:pPr algn="ctr"/>
                      <a:r>
                        <a:rPr lang="fr-FR" sz="1200" dirty="0" err="1"/>
                        <a:t>boolean</a:t>
                      </a:r>
                      <a:r>
                        <a:rPr lang="fr-FR" sz="1200" dirty="0"/>
                        <a:t> </a:t>
                      </a:r>
                      <a:r>
                        <a:rPr lang="fr-FR" sz="1200" dirty="0" err="1"/>
                        <a:t>containsAll</a:t>
                      </a:r>
                      <a:r>
                        <a:rPr lang="fr-FR" sz="1200" dirty="0"/>
                        <a:t>(Collection&lt;?&gt; c)</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Retourner un booléen qui précise si tous les éléments fournis en paramètres sont présents dans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189042"/>
                  </a:ext>
                </a:extLst>
              </a:tr>
              <a:tr h="161421">
                <a:tc>
                  <a:txBody>
                    <a:bodyPr/>
                    <a:lstStyle/>
                    <a:p>
                      <a:pPr algn="ctr"/>
                      <a:r>
                        <a:rPr lang="fr-FR" sz="1200"/>
                        <a:t>boolean equals(Object o)</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Vérifier l'égalité avec la collection fournie en paramètre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7371432"/>
                  </a:ext>
                </a:extLst>
              </a:tr>
              <a:tr h="161421">
                <a:tc>
                  <a:txBody>
                    <a:bodyPr/>
                    <a:lstStyle/>
                    <a:p>
                      <a:pPr algn="ctr"/>
                      <a:r>
                        <a:rPr lang="fr-FR" sz="1200"/>
                        <a:t>int hashCode()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Retourner la valeur de hachage de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751901"/>
                  </a:ext>
                </a:extLst>
              </a:tr>
              <a:tr h="287750">
                <a:tc>
                  <a:txBody>
                    <a:bodyPr/>
                    <a:lstStyle/>
                    <a:p>
                      <a:pPr algn="ctr"/>
                      <a:r>
                        <a:rPr lang="fr-FR" sz="1200"/>
                        <a:t>boolean isEmpty()</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Retourner un booléen qui précise si la collection est vide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621049"/>
                  </a:ext>
                </a:extLst>
              </a:tr>
              <a:tr h="287750">
                <a:tc>
                  <a:txBody>
                    <a:bodyPr/>
                    <a:lstStyle/>
                    <a:p>
                      <a:pPr algn="ctr"/>
                      <a:r>
                        <a:rPr lang="fr-FR" sz="1200" dirty="0" err="1"/>
                        <a:t>Iterator</a:t>
                      </a:r>
                      <a:r>
                        <a:rPr lang="fr-FR" sz="1200" dirty="0"/>
                        <a:t>&lt;E&gt; </a:t>
                      </a:r>
                      <a:r>
                        <a:rPr lang="fr-FR" sz="1200" dirty="0" err="1"/>
                        <a:t>iterator</a:t>
                      </a:r>
                      <a:r>
                        <a:rPr lang="fr-FR" sz="1200" dirty="0"/>
                        <a:t>()</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Retourner un </a:t>
                      </a:r>
                      <a:r>
                        <a:rPr lang="fr-FR" sz="1200" dirty="0" err="1"/>
                        <a:t>Iterator</a:t>
                      </a:r>
                      <a:r>
                        <a:rPr lang="fr-FR" sz="1200" dirty="0"/>
                        <a:t> qui permet le parcours des éléments de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19760"/>
                  </a:ext>
                </a:extLst>
              </a:tr>
              <a:tr h="287750">
                <a:tc>
                  <a:txBody>
                    <a:bodyPr/>
                    <a:lstStyle/>
                    <a:p>
                      <a:pPr algn="ctr"/>
                      <a:r>
                        <a:rPr lang="fr-FR" sz="1200"/>
                        <a:t>boolean remove(Object o)</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a:t>Supprimer un élément de la collection s'il est présent (optionnelle)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4767274"/>
                  </a:ext>
                </a:extLst>
              </a:tr>
              <a:tr h="287750">
                <a:tc>
                  <a:txBody>
                    <a:bodyPr/>
                    <a:lstStyle/>
                    <a:p>
                      <a:pPr algn="ctr"/>
                      <a:r>
                        <a:rPr lang="fr-FR" sz="1200"/>
                        <a:t>boolean removeAll(Collection&lt;?&gt; c)</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Supprimer tous les éléments fournis en paramètres de la collection s'ils sont présents (optionnelle)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0137066"/>
                  </a:ext>
                </a:extLst>
              </a:tr>
              <a:tr h="540408">
                <a:tc>
                  <a:txBody>
                    <a:bodyPr/>
                    <a:lstStyle/>
                    <a:p>
                      <a:pPr algn="ctr"/>
                      <a:r>
                        <a:rPr lang="fr-FR" sz="1200"/>
                        <a:t>boolean retainAll(Collection&lt;?&gt; c)</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Ne laisser dans la collection que les éléments fournis en paramètres : les autres éléments sont supprimés (optionnelle). Elle renvoie un booléen qui précise si le contenu de la collection a été modifié</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0941860"/>
                  </a:ext>
                </a:extLst>
              </a:tr>
              <a:tr h="287750">
                <a:tc>
                  <a:txBody>
                    <a:bodyPr/>
                    <a:lstStyle/>
                    <a:p>
                      <a:pPr algn="ctr"/>
                      <a:r>
                        <a:rPr lang="fr-FR" sz="1200"/>
                        <a:t>int size()</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Retourner le nombre d'éléments contenus dans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4136467"/>
                  </a:ext>
                </a:extLst>
              </a:tr>
              <a:tr h="287750">
                <a:tc>
                  <a:txBody>
                    <a:bodyPr/>
                    <a:lstStyle/>
                    <a:p>
                      <a:pPr algn="ctr"/>
                      <a:r>
                        <a:rPr lang="fr-FR" sz="1200"/>
                        <a:t>Object[] toArray()</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Retourner un tableau contenant tous les éléments de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4768462"/>
                  </a:ext>
                </a:extLst>
              </a:tr>
              <a:tr h="287750">
                <a:tc>
                  <a:txBody>
                    <a:bodyPr/>
                    <a:lstStyle/>
                    <a:p>
                      <a:pPr algn="ctr"/>
                      <a:r>
                        <a:rPr lang="fr-FR" sz="1200"/>
                        <a:t>&lt;T&gt; T[] toArray(T[] a)</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200" dirty="0"/>
                        <a:t>Retourner un tableau typé de tous les éléments de la collection</a:t>
                      </a:r>
                    </a:p>
                  </a:txBody>
                  <a:tcPr marL="17546" marR="17546" marT="17546" marB="175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6668164"/>
                  </a:ext>
                </a:extLst>
              </a:tr>
            </a:tbl>
          </a:graphicData>
        </a:graphic>
      </p:graphicFrame>
    </p:spTree>
    <p:extLst>
      <p:ext uri="{BB962C8B-B14F-4D97-AF65-F5344CB8AC3E}">
        <p14:creationId xmlns:p14="http://schemas.microsoft.com/office/powerpoint/2010/main" val="3812409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70D1-AA9F-5872-6FB9-D3368E138B49}"/>
              </a:ext>
            </a:extLst>
          </p:cNvPr>
          <p:cNvSpPr>
            <a:spLocks noGrp="1"/>
          </p:cNvSpPr>
          <p:nvPr>
            <p:ph type="title"/>
          </p:nvPr>
        </p:nvSpPr>
        <p:spPr/>
        <p:txBody>
          <a:bodyPr/>
          <a:lstStyle/>
          <a:p>
            <a:r>
              <a:rPr lang="en-US" dirty="0" err="1"/>
              <a:t>Implémentation</a:t>
            </a:r>
            <a:endParaRPr lang="fr-FR" dirty="0"/>
          </a:p>
        </p:txBody>
      </p:sp>
      <p:sp>
        <p:nvSpPr>
          <p:cNvPr id="3" name="Content Placeholder 2">
            <a:extLst>
              <a:ext uri="{FF2B5EF4-FFF2-40B4-BE49-F238E27FC236}">
                <a16:creationId xmlns:a16="http://schemas.microsoft.com/office/drawing/2014/main" id="{31305AB3-1F91-9B14-8896-E8DCF3249D6A}"/>
              </a:ext>
            </a:extLst>
          </p:cNvPr>
          <p:cNvSpPr>
            <a:spLocks noGrp="1"/>
          </p:cNvSpPr>
          <p:nvPr>
            <p:ph idx="1"/>
          </p:nvPr>
        </p:nvSpPr>
        <p:spPr/>
        <p:txBody>
          <a:bodyPr>
            <a:normAutofit lnSpcReduction="10000"/>
          </a:bodyPr>
          <a:lstStyle/>
          <a:p>
            <a:r>
              <a:rPr lang="fr-FR" dirty="0"/>
              <a:t>Certaines méthodes de cette interface peuvent lever une exception de type </a:t>
            </a:r>
            <a:r>
              <a:rPr lang="fr-FR" dirty="0" err="1"/>
              <a:t>UnsupportedOperationException</a:t>
            </a:r>
            <a:r>
              <a:rPr lang="fr-FR" dirty="0"/>
              <a:t> car leur implémentation est optionnelle : </a:t>
            </a:r>
            <a:r>
              <a:rPr lang="fr-FR" dirty="0" err="1"/>
              <a:t>add</a:t>
            </a:r>
            <a:r>
              <a:rPr lang="fr-FR" dirty="0"/>
              <a:t>(), </a:t>
            </a:r>
            <a:r>
              <a:rPr lang="fr-FR" dirty="0" err="1"/>
              <a:t>addAll</a:t>
            </a:r>
            <a:r>
              <a:rPr lang="fr-FR" dirty="0"/>
              <a:t>(), </a:t>
            </a:r>
            <a:r>
              <a:rPr lang="fr-FR" dirty="0" err="1"/>
              <a:t>remove</a:t>
            </a:r>
            <a:r>
              <a:rPr lang="fr-FR" dirty="0"/>
              <a:t>(), </a:t>
            </a:r>
            <a:r>
              <a:rPr lang="fr-FR" dirty="0" err="1"/>
              <a:t>removeAll</a:t>
            </a:r>
            <a:r>
              <a:rPr lang="fr-FR" dirty="0"/>
              <a:t>, </a:t>
            </a:r>
            <a:r>
              <a:rPr lang="fr-FR" dirty="0" err="1"/>
              <a:t>retainAll</a:t>
            </a:r>
            <a:r>
              <a:rPr lang="fr-FR" dirty="0"/>
              <a:t>() et </a:t>
            </a:r>
            <a:r>
              <a:rPr lang="fr-FR" dirty="0" err="1"/>
              <a:t>clear</a:t>
            </a:r>
            <a:r>
              <a:rPr lang="fr-FR" dirty="0"/>
              <a:t>(). Cette exception peut aussi être levée si l'opération n'a aucune influence sur l'état de la collection.</a:t>
            </a:r>
          </a:p>
          <a:p>
            <a:r>
              <a:rPr lang="fr-FR" dirty="0"/>
              <a:t>Chaque implémentation est libre de :</a:t>
            </a:r>
          </a:p>
          <a:p>
            <a:pPr lvl="1"/>
            <a:r>
              <a:rPr lang="fr-FR" dirty="0"/>
              <a:t>gérer ou non les accès concurrents</a:t>
            </a:r>
          </a:p>
          <a:p>
            <a:pPr lvl="1"/>
            <a:r>
              <a:rPr lang="fr-FR" dirty="0"/>
              <a:t>utiliser l'algorithme de son choix pour tester l'égalité d'un élément (</a:t>
            </a:r>
            <a:r>
              <a:rPr lang="fr-FR" dirty="0" err="1"/>
              <a:t>equals</a:t>
            </a:r>
            <a:r>
              <a:rPr lang="fr-FR" dirty="0"/>
              <a:t>(), </a:t>
            </a:r>
            <a:r>
              <a:rPr lang="fr-FR" dirty="0" err="1"/>
              <a:t>hashCode</a:t>
            </a:r>
            <a:r>
              <a:rPr lang="fr-FR" dirty="0"/>
              <a:t>()/</a:t>
            </a:r>
            <a:r>
              <a:rPr lang="fr-FR" dirty="0" err="1"/>
              <a:t>equals</a:t>
            </a:r>
            <a:r>
              <a:rPr lang="fr-FR" dirty="0"/>
              <a:t>(), ...)</a:t>
            </a:r>
          </a:p>
          <a:p>
            <a:pPr lvl="1"/>
            <a:r>
              <a:rPr lang="fr-FR" dirty="0"/>
              <a:t>utiliser à son avantage les fonctionnalités proposées par les éléments (implémentation de Comparable, ...)</a:t>
            </a:r>
          </a:p>
          <a:p>
            <a:endParaRPr lang="fr-FR" dirty="0"/>
          </a:p>
        </p:txBody>
      </p:sp>
    </p:spTree>
    <p:extLst>
      <p:ext uri="{BB962C8B-B14F-4D97-AF65-F5344CB8AC3E}">
        <p14:creationId xmlns:p14="http://schemas.microsoft.com/office/powerpoint/2010/main" val="560110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2607-093C-857D-DD59-45586B37638D}"/>
              </a:ext>
            </a:extLst>
          </p:cNvPr>
          <p:cNvSpPr>
            <a:spLocks noGrp="1"/>
          </p:cNvSpPr>
          <p:nvPr>
            <p:ph type="title"/>
          </p:nvPr>
        </p:nvSpPr>
        <p:spPr/>
        <p:txBody>
          <a:bodyPr/>
          <a:lstStyle/>
          <a:p>
            <a:r>
              <a:rPr lang="en-US" dirty="0" err="1"/>
              <a:t>Méthodes</a:t>
            </a:r>
            <a:r>
              <a:rPr lang="en-US" dirty="0"/>
              <a:t> de </a:t>
            </a:r>
            <a:r>
              <a:rPr lang="en-US" dirty="0" err="1"/>
              <a:t>l’interface</a:t>
            </a:r>
            <a:r>
              <a:rPr lang="en-US" dirty="0"/>
              <a:t> List</a:t>
            </a:r>
            <a:endParaRPr lang="fr-FR" dirty="0"/>
          </a:p>
        </p:txBody>
      </p:sp>
      <p:graphicFrame>
        <p:nvGraphicFramePr>
          <p:cNvPr id="4" name="Content Placeholder 3">
            <a:extLst>
              <a:ext uri="{FF2B5EF4-FFF2-40B4-BE49-F238E27FC236}">
                <a16:creationId xmlns:a16="http://schemas.microsoft.com/office/drawing/2014/main" id="{7FC72D29-19C0-AB86-2013-BC650922CDF8}"/>
              </a:ext>
            </a:extLst>
          </p:cNvPr>
          <p:cNvGraphicFramePr>
            <a:graphicFrameLocks noGrp="1"/>
          </p:cNvGraphicFramePr>
          <p:nvPr>
            <p:ph idx="1"/>
            <p:extLst>
              <p:ext uri="{D42A27DB-BD31-4B8C-83A1-F6EECF244321}">
                <p14:modId xmlns:p14="http://schemas.microsoft.com/office/powerpoint/2010/main" val="2555653318"/>
              </p:ext>
            </p:extLst>
          </p:nvPr>
        </p:nvGraphicFramePr>
        <p:xfrm>
          <a:off x="838199" y="1825626"/>
          <a:ext cx="10515600" cy="4351335"/>
        </p:xfrm>
        <a:graphic>
          <a:graphicData uri="http://schemas.openxmlformats.org/drawingml/2006/table">
            <a:tbl>
              <a:tblPr/>
              <a:tblGrid>
                <a:gridCol w="5257800">
                  <a:extLst>
                    <a:ext uri="{9D8B030D-6E8A-4147-A177-3AD203B41FA5}">
                      <a16:colId xmlns:a16="http://schemas.microsoft.com/office/drawing/2014/main" val="2878088812"/>
                    </a:ext>
                  </a:extLst>
                </a:gridCol>
                <a:gridCol w="5257800">
                  <a:extLst>
                    <a:ext uri="{9D8B030D-6E8A-4147-A177-3AD203B41FA5}">
                      <a16:colId xmlns:a16="http://schemas.microsoft.com/office/drawing/2014/main" val="3763107029"/>
                    </a:ext>
                  </a:extLst>
                </a:gridCol>
              </a:tblGrid>
              <a:tr h="241158">
                <a:tc>
                  <a:txBody>
                    <a:bodyPr/>
                    <a:lstStyle/>
                    <a:p>
                      <a:pPr algn="ctr"/>
                      <a:r>
                        <a:rPr lang="fr-FR" sz="1200" b="1" dirty="0"/>
                        <a:t>Méthode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Rôle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358263"/>
                  </a:ext>
                </a:extLst>
              </a:tr>
              <a:tr h="241158">
                <a:tc>
                  <a:txBody>
                    <a:bodyPr/>
                    <a:lstStyle/>
                    <a:p>
                      <a:pPr algn="ctr"/>
                      <a:r>
                        <a:rPr lang="it-IT" sz="1200" dirty="0"/>
                        <a:t>void add(int index, E 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Ajouter un élément à la position fournie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8299101"/>
                  </a:ext>
                </a:extLst>
              </a:tr>
              <a:tr h="429891">
                <a:tc>
                  <a:txBody>
                    <a:bodyPr/>
                    <a:lstStyle/>
                    <a:p>
                      <a:pPr algn="ctr"/>
                      <a:r>
                        <a:rPr lang="en-US" sz="1200" dirty="0" err="1"/>
                        <a:t>boolean</a:t>
                      </a:r>
                      <a:r>
                        <a:rPr lang="en-US" sz="1200" dirty="0"/>
                        <a:t> </a:t>
                      </a:r>
                      <a:r>
                        <a:rPr lang="en-US" sz="1200" dirty="0" err="1"/>
                        <a:t>addAll</a:t>
                      </a:r>
                      <a:r>
                        <a:rPr lang="en-US" sz="1200" dirty="0"/>
                        <a:t>(int index, Collection&lt;? extends E&gt; c)</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Ajouter des éléments à la position fournie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354472"/>
                  </a:ext>
                </a:extLst>
              </a:tr>
              <a:tr h="241158">
                <a:tc>
                  <a:txBody>
                    <a:bodyPr/>
                    <a:lstStyle/>
                    <a:p>
                      <a:pPr algn="ctr"/>
                      <a:r>
                        <a:rPr lang="fr-FR" sz="1200"/>
                        <a:t>E get(int index)</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Retourner l'élément à la position fournie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797257"/>
                  </a:ext>
                </a:extLst>
              </a:tr>
              <a:tr h="618624">
                <a:tc>
                  <a:txBody>
                    <a:bodyPr/>
                    <a:lstStyle/>
                    <a:p>
                      <a:pPr algn="ctr"/>
                      <a:r>
                        <a:rPr lang="fr-FR" sz="1200"/>
                        <a:t>int indexOf(Object o)</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Retourner la première position dans la liste du premier élément fourni en paramètre. Elle renvoie -1 si l'élément n'est pas trouvé</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6212403"/>
                  </a:ext>
                </a:extLst>
              </a:tr>
              <a:tr h="618624">
                <a:tc>
                  <a:txBody>
                    <a:bodyPr/>
                    <a:lstStyle/>
                    <a:p>
                      <a:pPr algn="ctr"/>
                      <a:r>
                        <a:rPr lang="fr-FR" sz="1200" dirty="0" err="1"/>
                        <a:t>int</a:t>
                      </a:r>
                      <a:r>
                        <a:rPr lang="fr-FR" sz="1200" dirty="0"/>
                        <a:t> </a:t>
                      </a:r>
                      <a:r>
                        <a:rPr lang="fr-FR" sz="1200" dirty="0" err="1"/>
                        <a:t>lastIndexOf</a:t>
                      </a:r>
                      <a:r>
                        <a:rPr lang="fr-FR" sz="1200" dirty="0"/>
                        <a:t>(Object o)</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Retourner la dernière position dans la liste du premier élément fourni en paramètre. Elle renvoie -1 si l'élément n'est pas trouvé</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2995148"/>
                  </a:ext>
                </a:extLst>
              </a:tr>
              <a:tr h="429891">
                <a:tc>
                  <a:txBody>
                    <a:bodyPr/>
                    <a:lstStyle/>
                    <a:p>
                      <a:pPr algn="ctr"/>
                      <a:r>
                        <a:rPr lang="fr-FR" sz="1200"/>
                        <a:t>ListIterator&lt;E&gt; listIterator()</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a:t>
                      </a:r>
                      <a:r>
                        <a:rPr lang="fr-FR" sz="1200" dirty="0" err="1"/>
                        <a:t>Iterator</a:t>
                      </a:r>
                      <a:r>
                        <a:rPr lang="fr-FR" sz="1200" dirty="0"/>
                        <a:t> positionné sur le premier élément de la liste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40149"/>
                  </a:ext>
                </a:extLst>
              </a:tr>
              <a:tr h="429891">
                <a:tc>
                  <a:txBody>
                    <a:bodyPr/>
                    <a:lstStyle/>
                    <a:p>
                      <a:pPr algn="ctr"/>
                      <a:r>
                        <a:rPr lang="fr-FR" sz="1200"/>
                        <a:t>ListIterator&lt;E&gt; listIterator(int indx)</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a:t>
                      </a:r>
                      <a:r>
                        <a:rPr lang="fr-FR" sz="1200" dirty="0" err="1"/>
                        <a:t>Iterator</a:t>
                      </a:r>
                      <a:r>
                        <a:rPr lang="fr-FR" sz="1200" dirty="0"/>
                        <a:t> positionné sur l'élément dont l'index est fourni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5768789"/>
                  </a:ext>
                </a:extLst>
              </a:tr>
              <a:tr h="241158">
                <a:tc>
                  <a:txBody>
                    <a:bodyPr/>
                    <a:lstStyle/>
                    <a:p>
                      <a:pPr algn="ctr"/>
                      <a:r>
                        <a:rPr lang="fr-FR" sz="1200"/>
                        <a:t>E remove(int index)</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Supprimer l'élément à la position fournie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315045"/>
                  </a:ext>
                </a:extLst>
              </a:tr>
              <a:tr h="241158">
                <a:tc>
                  <a:txBody>
                    <a:bodyPr/>
                    <a:lstStyle/>
                    <a:p>
                      <a:pPr algn="ctr"/>
                      <a:r>
                        <a:rPr lang="fr-FR" sz="1200"/>
                        <a:t>E set(int index, E 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Remplacer l'élément à la position fournie en paramètre</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666399"/>
                  </a:ext>
                </a:extLst>
              </a:tr>
              <a:tr h="618624">
                <a:tc>
                  <a:txBody>
                    <a:bodyPr/>
                    <a:lstStyle/>
                    <a:p>
                      <a:pPr algn="ctr"/>
                      <a:r>
                        <a:rPr lang="fr-FR" sz="1200"/>
                        <a:t>List&lt;E&gt; subList(int fromIndex, int toIndex)</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Obtenir une liste partielle de la collection contenant les éléments compris entre les index </a:t>
                      </a:r>
                      <a:r>
                        <a:rPr lang="fr-FR" sz="1200" dirty="0" err="1"/>
                        <a:t>fromIndex</a:t>
                      </a:r>
                      <a:r>
                        <a:rPr lang="fr-FR" sz="1200" dirty="0"/>
                        <a:t> inclus et </a:t>
                      </a:r>
                      <a:r>
                        <a:rPr lang="fr-FR" sz="1200" dirty="0" err="1"/>
                        <a:t>toIndex</a:t>
                      </a:r>
                      <a:r>
                        <a:rPr lang="fr-FR" sz="1200" dirty="0"/>
                        <a:t> exclus fournis en paramètres</a:t>
                      </a:r>
                    </a:p>
                  </a:txBody>
                  <a:tcPr marL="26213" marR="26213" marT="26213" marB="262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447393"/>
                  </a:ext>
                </a:extLst>
              </a:tr>
            </a:tbl>
          </a:graphicData>
        </a:graphic>
      </p:graphicFrame>
    </p:spTree>
    <p:extLst>
      <p:ext uri="{BB962C8B-B14F-4D97-AF65-F5344CB8AC3E}">
        <p14:creationId xmlns:p14="http://schemas.microsoft.com/office/powerpoint/2010/main" val="2729043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9C2F-7326-95B6-F33D-317806CAE578}"/>
              </a:ext>
            </a:extLst>
          </p:cNvPr>
          <p:cNvSpPr>
            <a:spLocks noGrp="1"/>
          </p:cNvSpPr>
          <p:nvPr>
            <p:ph type="title"/>
          </p:nvPr>
        </p:nvSpPr>
        <p:spPr/>
        <p:txBody>
          <a:bodyPr/>
          <a:lstStyle/>
          <a:p>
            <a:r>
              <a:rPr lang="en-US" dirty="0" err="1"/>
              <a:t>Classe</a:t>
            </a:r>
            <a:r>
              <a:rPr lang="en-US" dirty="0"/>
              <a:t> Vector</a:t>
            </a:r>
            <a:endParaRPr lang="fr-FR" dirty="0"/>
          </a:p>
        </p:txBody>
      </p:sp>
      <p:sp>
        <p:nvSpPr>
          <p:cNvPr id="3" name="Content Placeholder 2">
            <a:extLst>
              <a:ext uri="{FF2B5EF4-FFF2-40B4-BE49-F238E27FC236}">
                <a16:creationId xmlns:a16="http://schemas.microsoft.com/office/drawing/2014/main" id="{271E2ABD-F86D-07E4-D779-CFBEE34042A5}"/>
              </a:ext>
            </a:extLst>
          </p:cNvPr>
          <p:cNvSpPr>
            <a:spLocks noGrp="1"/>
          </p:cNvSpPr>
          <p:nvPr>
            <p:ph idx="1"/>
          </p:nvPr>
        </p:nvSpPr>
        <p:spPr/>
        <p:txBody>
          <a:bodyPr>
            <a:normAutofit fontScale="77500" lnSpcReduction="20000"/>
          </a:bodyPr>
          <a:lstStyle/>
          <a:p>
            <a:pPr marL="0" indent="0">
              <a:buNone/>
            </a:pPr>
            <a:r>
              <a:rPr lang="fr-FR" dirty="0"/>
              <a:t>La classe </a:t>
            </a:r>
            <a:r>
              <a:rPr lang="fr-FR" dirty="0" err="1"/>
              <a:t>Vector</a:t>
            </a:r>
            <a:r>
              <a:rPr lang="fr-FR" dirty="0"/>
              <a:t>, présente depuis Java 1.0 (!), est un tableau dont la taille peut varier selon le nombre d'éléments qu'il contient.</a:t>
            </a:r>
          </a:p>
          <a:p>
            <a:pPr marL="0" indent="0">
              <a:buNone/>
            </a:pPr>
            <a:r>
              <a:rPr lang="fr-FR" dirty="0"/>
              <a:t>Lors de la création d'une instance de type </a:t>
            </a:r>
            <a:r>
              <a:rPr lang="fr-FR" dirty="0" err="1"/>
              <a:t>Vector</a:t>
            </a:r>
            <a:r>
              <a:rPr lang="fr-FR" dirty="0"/>
              <a:t>, il est possible de lui préciser une capacité initiale et une taille d'incrémentation en utilisant la surcharge correspondante du constructeur.</a:t>
            </a:r>
          </a:p>
          <a:p>
            <a:pPr marL="0" indent="0">
              <a:buNone/>
            </a:pPr>
            <a:r>
              <a:rPr lang="fr-FR" dirty="0"/>
              <a:t>La classe </a:t>
            </a:r>
            <a:r>
              <a:rPr lang="fr-FR" dirty="0" err="1"/>
              <a:t>Vector</a:t>
            </a:r>
            <a:r>
              <a:rPr lang="fr-FR" dirty="0"/>
              <a:t> est antérieure à l'API Collections : elle a été mise à jour ultérieurement pour implémenter l'interface Liste. Il y a de ce fait plusieurs méthodes redondantes comme par exemple les méthodes </a:t>
            </a:r>
            <a:r>
              <a:rPr lang="fr-FR" dirty="0" err="1"/>
              <a:t>add</a:t>
            </a:r>
            <a:r>
              <a:rPr lang="fr-FR" dirty="0"/>
              <a:t>() et </a:t>
            </a:r>
            <a:r>
              <a:rPr lang="fr-FR" dirty="0" err="1"/>
              <a:t>addElement</a:t>
            </a:r>
            <a:r>
              <a:rPr lang="fr-FR" dirty="0"/>
              <a:t>().</a:t>
            </a:r>
          </a:p>
          <a:p>
            <a:pPr marL="0" indent="0">
              <a:buNone/>
            </a:pPr>
            <a:r>
              <a:rPr lang="fr-FR" dirty="0"/>
              <a:t>Avant l'API Collections la classe </a:t>
            </a:r>
            <a:r>
              <a:rPr lang="fr-FR" dirty="0" err="1"/>
              <a:t>Vector</a:t>
            </a:r>
            <a:r>
              <a:rPr lang="fr-FR" dirty="0"/>
              <a:t> était fréquemment utilisée : il est préférable d'utiliser une des implémentations de l'API Collections.</a:t>
            </a:r>
          </a:p>
          <a:p>
            <a:pPr marL="0" indent="0">
              <a:buNone/>
            </a:pPr>
            <a:r>
              <a:rPr lang="fr-FR" dirty="0"/>
              <a:t>Les éléments sont stockés dans l'ordre dans lequel ils sont ajoutés dans la collection. Un élément peut être ajouté ou supprimé à n'importe qu'elle position dans la collection.</a:t>
            </a:r>
          </a:p>
          <a:p>
            <a:pPr marL="0" indent="0">
              <a:buNone/>
            </a:pPr>
            <a:r>
              <a:rPr lang="fr-FR" b="1" dirty="0"/>
              <a:t>Toutes les méthodes de la classe </a:t>
            </a:r>
            <a:r>
              <a:rPr lang="fr-FR" b="1" dirty="0" err="1"/>
              <a:t>Vector</a:t>
            </a:r>
            <a:r>
              <a:rPr lang="fr-FR" b="1" dirty="0"/>
              <a:t> sont </a:t>
            </a:r>
            <a:r>
              <a:rPr lang="fr-FR" b="1" dirty="0" err="1"/>
              <a:t>synchronized</a:t>
            </a:r>
            <a:r>
              <a:rPr lang="fr-FR" b="1" dirty="0"/>
              <a:t> : elle est donc moins performante que la classe </a:t>
            </a:r>
            <a:r>
              <a:rPr lang="fr-FR" b="1" dirty="0" err="1"/>
              <a:t>ArrayList</a:t>
            </a:r>
            <a:r>
              <a:rPr lang="fr-FR" b="1" dirty="0"/>
              <a:t> car elle est thread-</a:t>
            </a:r>
            <a:r>
              <a:rPr lang="fr-FR" b="1" dirty="0" err="1"/>
              <a:t>safe</a:t>
            </a:r>
            <a:r>
              <a:rPr lang="fr-FR" b="1" dirty="0"/>
              <a:t>.</a:t>
            </a:r>
          </a:p>
          <a:p>
            <a:pPr marL="0" indent="0">
              <a:buNone/>
            </a:pPr>
            <a:endParaRPr lang="fr-FR" dirty="0"/>
          </a:p>
          <a:p>
            <a:endParaRPr lang="fr-FR" dirty="0"/>
          </a:p>
        </p:txBody>
      </p:sp>
    </p:spTree>
    <p:extLst>
      <p:ext uri="{BB962C8B-B14F-4D97-AF65-F5344CB8AC3E}">
        <p14:creationId xmlns:p14="http://schemas.microsoft.com/office/powerpoint/2010/main" val="63263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2F524-86B7-5F21-C461-C708C9719E7A}"/>
              </a:ext>
            </a:extLst>
          </p:cNvPr>
          <p:cNvSpPr>
            <a:spLocks noGrp="1"/>
          </p:cNvSpPr>
          <p:nvPr>
            <p:ph type="title"/>
          </p:nvPr>
        </p:nvSpPr>
        <p:spPr/>
        <p:txBody>
          <a:bodyPr/>
          <a:lstStyle/>
          <a:p>
            <a:r>
              <a:rPr lang="en-US" dirty="0" err="1"/>
              <a:t>Classe</a:t>
            </a:r>
            <a:r>
              <a:rPr lang="en-US" dirty="0"/>
              <a:t> </a:t>
            </a:r>
            <a:r>
              <a:rPr lang="en-US" dirty="0" err="1"/>
              <a:t>ArrayList</a:t>
            </a:r>
            <a:endParaRPr lang="fr-FR" dirty="0"/>
          </a:p>
        </p:txBody>
      </p:sp>
      <p:sp>
        <p:nvSpPr>
          <p:cNvPr id="3" name="Content Placeholder 2">
            <a:extLst>
              <a:ext uri="{FF2B5EF4-FFF2-40B4-BE49-F238E27FC236}">
                <a16:creationId xmlns:a16="http://schemas.microsoft.com/office/drawing/2014/main" id="{3462BBED-3F05-5D1D-7DAE-9D1B4F7A3232}"/>
              </a:ext>
            </a:extLst>
          </p:cNvPr>
          <p:cNvSpPr>
            <a:spLocks noGrp="1"/>
          </p:cNvSpPr>
          <p:nvPr>
            <p:ph idx="1"/>
          </p:nvPr>
        </p:nvSpPr>
        <p:spPr/>
        <p:txBody>
          <a:bodyPr/>
          <a:lstStyle/>
          <a:p>
            <a:r>
              <a:rPr lang="en-US" dirty="0" err="1"/>
              <a:t>C’est</a:t>
            </a:r>
            <a:r>
              <a:rPr lang="en-US" dirty="0"/>
              <a:t> un tableau </a:t>
            </a:r>
            <a:r>
              <a:rPr lang="en-US" dirty="0" err="1"/>
              <a:t>d’objets</a:t>
            </a:r>
            <a:r>
              <a:rPr lang="en-US" dirty="0"/>
              <a:t> de taille </a:t>
            </a:r>
            <a:r>
              <a:rPr lang="en-US" dirty="0" err="1"/>
              <a:t>dynamique</a:t>
            </a:r>
            <a:endParaRPr lang="en-US" dirty="0"/>
          </a:p>
          <a:p>
            <a:r>
              <a:rPr lang="en-US" dirty="0" err="1"/>
              <a:t>Utilise</a:t>
            </a:r>
            <a:r>
              <a:rPr lang="en-US" dirty="0"/>
              <a:t> un tableau </a:t>
            </a:r>
            <a:r>
              <a:rPr lang="en-US" dirty="0" err="1"/>
              <a:t>dont</a:t>
            </a:r>
            <a:r>
              <a:rPr lang="en-US" dirty="0"/>
              <a:t> la taille </a:t>
            </a:r>
            <a:r>
              <a:rPr lang="en-US" dirty="0" err="1"/>
              <a:t>s’adapte</a:t>
            </a:r>
            <a:r>
              <a:rPr lang="en-US" dirty="0"/>
              <a:t> </a:t>
            </a:r>
            <a:r>
              <a:rPr lang="en-US" dirty="0" err="1"/>
              <a:t>automatiquement</a:t>
            </a:r>
            <a:r>
              <a:rPr lang="en-US" dirty="0"/>
              <a:t> au </a:t>
            </a:r>
            <a:r>
              <a:rPr lang="en-US" dirty="0" err="1"/>
              <a:t>nombre</a:t>
            </a:r>
            <a:r>
              <a:rPr lang="en-US" dirty="0"/>
              <a:t> </a:t>
            </a:r>
            <a:r>
              <a:rPr lang="en-US" dirty="0" err="1"/>
              <a:t>d’éléments</a:t>
            </a:r>
            <a:r>
              <a:rPr lang="en-US" dirty="0"/>
              <a:t> de la collection</a:t>
            </a:r>
          </a:p>
          <a:p>
            <a:r>
              <a:rPr lang="en-US" dirty="0" err="1"/>
              <a:t>Coût</a:t>
            </a:r>
            <a:r>
              <a:rPr lang="en-US" dirty="0"/>
              <a:t> à payer pour </a:t>
            </a:r>
            <a:r>
              <a:rPr lang="en-US" dirty="0" err="1"/>
              <a:t>chaque</a:t>
            </a:r>
            <a:r>
              <a:rPr lang="en-US" dirty="0"/>
              <a:t> </a:t>
            </a:r>
            <a:r>
              <a:rPr lang="en-US" dirty="0" err="1"/>
              <a:t>redimentionnement</a:t>
            </a:r>
            <a:r>
              <a:rPr lang="en-US" dirty="0"/>
              <a:t> (à </a:t>
            </a:r>
            <a:r>
              <a:rPr lang="en-US" dirty="0" err="1"/>
              <a:t>chaque</a:t>
            </a:r>
            <a:r>
              <a:rPr lang="en-US" dirty="0"/>
              <a:t> </a:t>
            </a:r>
            <a:r>
              <a:rPr lang="en-US" dirty="0" err="1"/>
              <a:t>ajout</a:t>
            </a:r>
            <a:r>
              <a:rPr lang="en-US" dirty="0"/>
              <a:t> </a:t>
            </a:r>
            <a:r>
              <a:rPr lang="en-US" dirty="0" err="1"/>
              <a:t>d’élément</a:t>
            </a:r>
            <a:r>
              <a:rPr lang="en-US" dirty="0"/>
              <a:t>)</a:t>
            </a:r>
          </a:p>
          <a:p>
            <a:r>
              <a:rPr lang="en-US" b="1" dirty="0"/>
              <a:t>Non thread safe ! </a:t>
            </a:r>
            <a:r>
              <a:rPr lang="en-US" dirty="0"/>
              <a:t> (= plus </a:t>
            </a:r>
            <a:r>
              <a:rPr lang="en-US" dirty="0" err="1"/>
              <a:t>rapide</a:t>
            </a:r>
            <a:r>
              <a:rPr lang="en-US" dirty="0"/>
              <a:t> dans un </a:t>
            </a:r>
            <a:r>
              <a:rPr lang="en-US" dirty="0" err="1"/>
              <a:t>environnement</a:t>
            </a:r>
            <a:r>
              <a:rPr lang="en-US" dirty="0"/>
              <a:t> single thread, </a:t>
            </a:r>
            <a:r>
              <a:rPr lang="en-US" dirty="0" err="1"/>
              <a:t>mais</a:t>
            </a:r>
            <a:r>
              <a:rPr lang="en-US" dirty="0"/>
              <a:t> ne </a:t>
            </a:r>
            <a:r>
              <a:rPr lang="en-US" dirty="0" err="1"/>
              <a:t>fonctionnera</a:t>
            </a:r>
            <a:r>
              <a:rPr lang="en-US" dirty="0"/>
              <a:t> pas dans un </a:t>
            </a:r>
            <a:r>
              <a:rPr lang="en-US" dirty="0" err="1"/>
              <a:t>environnement</a:t>
            </a:r>
            <a:r>
              <a:rPr lang="en-US" dirty="0"/>
              <a:t> multi </a:t>
            </a:r>
            <a:r>
              <a:rPr lang="en-US" dirty="0" err="1"/>
              <a:t>threadé</a:t>
            </a:r>
            <a:r>
              <a:rPr lang="en-US" dirty="0"/>
              <a:t> !)</a:t>
            </a:r>
            <a:endParaRPr lang="fr-FR" b="1" dirty="0"/>
          </a:p>
        </p:txBody>
      </p:sp>
    </p:spTree>
    <p:extLst>
      <p:ext uri="{BB962C8B-B14F-4D97-AF65-F5344CB8AC3E}">
        <p14:creationId xmlns:p14="http://schemas.microsoft.com/office/powerpoint/2010/main" val="3694998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BCBA6-844B-65E6-0EAA-122E1104B94E}"/>
              </a:ext>
            </a:extLst>
          </p:cNvPr>
          <p:cNvSpPr>
            <a:spLocks noGrp="1"/>
          </p:cNvSpPr>
          <p:nvPr>
            <p:ph type="title"/>
          </p:nvPr>
        </p:nvSpPr>
        <p:spPr/>
        <p:txBody>
          <a:bodyPr/>
          <a:lstStyle/>
          <a:p>
            <a:r>
              <a:rPr lang="en-US" dirty="0" err="1"/>
              <a:t>Méthodes</a:t>
            </a:r>
            <a:r>
              <a:rPr lang="en-US" dirty="0"/>
              <a:t> de la </a:t>
            </a:r>
            <a:r>
              <a:rPr lang="en-US" dirty="0" err="1"/>
              <a:t>classe</a:t>
            </a:r>
            <a:r>
              <a:rPr lang="en-US" dirty="0"/>
              <a:t> </a:t>
            </a:r>
            <a:r>
              <a:rPr lang="en-US" dirty="0" err="1"/>
              <a:t>ArrayList</a:t>
            </a:r>
            <a:endParaRPr lang="fr-FR" dirty="0"/>
          </a:p>
        </p:txBody>
      </p:sp>
      <p:graphicFrame>
        <p:nvGraphicFramePr>
          <p:cNvPr id="4" name="Content Placeholder 3">
            <a:extLst>
              <a:ext uri="{FF2B5EF4-FFF2-40B4-BE49-F238E27FC236}">
                <a16:creationId xmlns:a16="http://schemas.microsoft.com/office/drawing/2014/main" id="{CF31E650-593B-7EE1-D33C-A7F8C702C6AA}"/>
              </a:ext>
            </a:extLst>
          </p:cNvPr>
          <p:cNvGraphicFramePr>
            <a:graphicFrameLocks noGrp="1"/>
          </p:cNvGraphicFramePr>
          <p:nvPr>
            <p:ph idx="1"/>
            <p:extLst>
              <p:ext uri="{D42A27DB-BD31-4B8C-83A1-F6EECF244321}">
                <p14:modId xmlns:p14="http://schemas.microsoft.com/office/powerpoint/2010/main" val="1268353971"/>
              </p:ext>
            </p:extLst>
          </p:nvPr>
        </p:nvGraphicFramePr>
        <p:xfrm>
          <a:off x="838200" y="2613068"/>
          <a:ext cx="10515600" cy="2499360"/>
        </p:xfrm>
        <a:graphic>
          <a:graphicData uri="http://schemas.openxmlformats.org/drawingml/2006/table">
            <a:tbl>
              <a:tblPr/>
              <a:tblGrid>
                <a:gridCol w="5257800">
                  <a:extLst>
                    <a:ext uri="{9D8B030D-6E8A-4147-A177-3AD203B41FA5}">
                      <a16:colId xmlns:a16="http://schemas.microsoft.com/office/drawing/2014/main" val="2286744790"/>
                    </a:ext>
                  </a:extLst>
                </a:gridCol>
                <a:gridCol w="5257800">
                  <a:extLst>
                    <a:ext uri="{9D8B030D-6E8A-4147-A177-3AD203B41FA5}">
                      <a16:colId xmlns:a16="http://schemas.microsoft.com/office/drawing/2014/main" val="2349671391"/>
                    </a:ext>
                  </a:extLst>
                </a:gridCol>
              </a:tblGrid>
              <a:tr h="0">
                <a:tc>
                  <a:txBody>
                    <a:bodyPr/>
                    <a:lstStyle/>
                    <a:p>
                      <a:pPr algn="ctr"/>
                      <a:r>
                        <a:rPr lang="fr-FR" b="1" dirty="0"/>
                        <a:t>Constructeur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108168"/>
                  </a:ext>
                </a:extLst>
              </a:tr>
              <a:tr h="0">
                <a:tc>
                  <a:txBody>
                    <a:bodyPr/>
                    <a:lstStyle/>
                    <a:p>
                      <a:pPr algn="ctr"/>
                      <a:r>
                        <a:rPr lang="fr-FR" dirty="0" err="1"/>
                        <a:t>ArrayList</a:t>
                      </a:r>
                      <a:r>
                        <a:rPr lang="fr-FR"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Créer une instance vide de la collection avec une capacité initiale de 10</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6134765"/>
                  </a:ext>
                </a:extLst>
              </a:tr>
              <a:tr h="0">
                <a:tc>
                  <a:txBody>
                    <a:bodyPr/>
                    <a:lstStyle/>
                    <a:p>
                      <a:pPr algn="ctr"/>
                      <a:r>
                        <a:rPr lang="fr-FR"/>
                        <a:t>ArrayList(Collection&lt;? extends E&gt; c)</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Créer une instance contenant les éléments de la collection fournie en paramètre dans l'ordre obtenu en utilisant son </a:t>
                      </a:r>
                      <a:r>
                        <a:rPr lang="fr-FR" dirty="0" err="1"/>
                        <a:t>iterator</a:t>
                      </a: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2104317"/>
                  </a:ext>
                </a:extLst>
              </a:tr>
              <a:tr h="0">
                <a:tc>
                  <a:txBody>
                    <a:bodyPr/>
                    <a:lstStyle/>
                    <a:p>
                      <a:pPr algn="ctr"/>
                      <a:r>
                        <a:rPr lang="fr-FR"/>
                        <a:t>ArrayList(int initialCapacity)</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Créer une instance vide de la collection avec la capacité initiale fournie en paramètre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092267"/>
                  </a:ext>
                </a:extLst>
              </a:tr>
            </a:tbl>
          </a:graphicData>
        </a:graphic>
      </p:graphicFrame>
    </p:spTree>
    <p:extLst>
      <p:ext uri="{BB962C8B-B14F-4D97-AF65-F5344CB8AC3E}">
        <p14:creationId xmlns:p14="http://schemas.microsoft.com/office/powerpoint/2010/main" val="3959685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E228-389A-EE1E-11CC-C52895A3F9E8}"/>
              </a:ext>
            </a:extLst>
          </p:cNvPr>
          <p:cNvSpPr>
            <a:spLocks noGrp="1"/>
          </p:cNvSpPr>
          <p:nvPr>
            <p:ph type="title"/>
          </p:nvPr>
        </p:nvSpPr>
        <p:spPr/>
        <p:txBody>
          <a:bodyPr/>
          <a:lstStyle/>
          <a:p>
            <a:r>
              <a:rPr lang="en-US" dirty="0" err="1"/>
              <a:t>Méthodes</a:t>
            </a:r>
            <a:r>
              <a:rPr lang="en-US" dirty="0"/>
              <a:t> de la </a:t>
            </a:r>
            <a:r>
              <a:rPr lang="en-US" dirty="0" err="1"/>
              <a:t>classe</a:t>
            </a:r>
            <a:r>
              <a:rPr lang="en-US" dirty="0"/>
              <a:t> </a:t>
            </a:r>
            <a:r>
              <a:rPr lang="en-US" dirty="0" err="1"/>
              <a:t>ArrayList</a:t>
            </a:r>
            <a:endParaRPr lang="fr-FR" dirty="0"/>
          </a:p>
        </p:txBody>
      </p:sp>
      <p:graphicFrame>
        <p:nvGraphicFramePr>
          <p:cNvPr id="4" name="Content Placeholder 3">
            <a:extLst>
              <a:ext uri="{FF2B5EF4-FFF2-40B4-BE49-F238E27FC236}">
                <a16:creationId xmlns:a16="http://schemas.microsoft.com/office/drawing/2014/main" id="{A7A8FE7E-F317-E74C-3D7A-BAE7AA9E7651}"/>
              </a:ext>
            </a:extLst>
          </p:cNvPr>
          <p:cNvGraphicFramePr>
            <a:graphicFrameLocks noGrp="1"/>
          </p:cNvGraphicFramePr>
          <p:nvPr>
            <p:ph idx="1"/>
            <p:extLst>
              <p:ext uri="{D42A27DB-BD31-4B8C-83A1-F6EECF244321}">
                <p14:modId xmlns:p14="http://schemas.microsoft.com/office/powerpoint/2010/main" val="1569678807"/>
              </p:ext>
            </p:extLst>
          </p:nvPr>
        </p:nvGraphicFramePr>
        <p:xfrm>
          <a:off x="535708" y="1825626"/>
          <a:ext cx="11305310" cy="4610925"/>
        </p:xfrm>
        <a:graphic>
          <a:graphicData uri="http://schemas.openxmlformats.org/drawingml/2006/table">
            <a:tbl>
              <a:tblPr/>
              <a:tblGrid>
                <a:gridCol w="5652655">
                  <a:extLst>
                    <a:ext uri="{9D8B030D-6E8A-4147-A177-3AD203B41FA5}">
                      <a16:colId xmlns:a16="http://schemas.microsoft.com/office/drawing/2014/main" val="97218944"/>
                    </a:ext>
                  </a:extLst>
                </a:gridCol>
                <a:gridCol w="5652655">
                  <a:extLst>
                    <a:ext uri="{9D8B030D-6E8A-4147-A177-3AD203B41FA5}">
                      <a16:colId xmlns:a16="http://schemas.microsoft.com/office/drawing/2014/main" val="2437928227"/>
                    </a:ext>
                  </a:extLst>
                </a:gridCol>
              </a:tblGrid>
              <a:tr h="178397">
                <a:tc>
                  <a:txBody>
                    <a:bodyPr/>
                    <a:lstStyle/>
                    <a:p>
                      <a:r>
                        <a:rPr lang="fr-FR" sz="1200" b="1" dirty="0"/>
                        <a:t>Méthode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a:t>Rôle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620532"/>
                  </a:ext>
                </a:extLst>
              </a:tr>
              <a:tr h="178397">
                <a:tc>
                  <a:txBody>
                    <a:bodyPr/>
                    <a:lstStyle/>
                    <a:p>
                      <a:r>
                        <a:rPr lang="fr-FR" sz="1200"/>
                        <a:t>boolean add(Object)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Ajouter un élément à la fin du tableau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8966765"/>
                  </a:ext>
                </a:extLst>
              </a:tr>
              <a:tr h="318012">
                <a:tc>
                  <a:txBody>
                    <a:bodyPr/>
                    <a:lstStyle/>
                    <a:p>
                      <a:r>
                        <a:rPr lang="fr-FR" sz="1200"/>
                        <a:t>boolean addAll(Collection)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Ajouter tous les éléments de la collection fournie en paramètre à la fin du tableau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130080"/>
                  </a:ext>
                </a:extLst>
              </a:tr>
              <a:tr h="457627">
                <a:tc>
                  <a:txBody>
                    <a:bodyPr/>
                    <a:lstStyle/>
                    <a:p>
                      <a:r>
                        <a:rPr lang="fr-FR" sz="1200"/>
                        <a:t>boolean addAll(int, Collection)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Ajouter tous les éléments de la collection fournie en paramètre dans la collection à partir de la position précisée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635749"/>
                  </a:ext>
                </a:extLst>
              </a:tr>
              <a:tr h="178397">
                <a:tc>
                  <a:txBody>
                    <a:bodyPr/>
                    <a:lstStyle/>
                    <a:p>
                      <a:r>
                        <a:rPr lang="fr-FR" sz="1200"/>
                        <a:t>void clear()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Supprimer tous les éléments du tableau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0817385"/>
                  </a:ext>
                </a:extLst>
              </a:tr>
              <a:tr h="457627">
                <a:tc>
                  <a:txBody>
                    <a:bodyPr/>
                    <a:lstStyle/>
                    <a:p>
                      <a:r>
                        <a:rPr lang="fr-FR" sz="1200"/>
                        <a:t>void ensureCapacity(int)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Augmenter la capacité du tableau pour s'assurer qu'il puisse contenir le nombre d'éléments passé en paramètre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8927365"/>
                  </a:ext>
                </a:extLst>
              </a:tr>
              <a:tr h="318012">
                <a:tc>
                  <a:txBody>
                    <a:bodyPr/>
                    <a:lstStyle/>
                    <a:p>
                      <a:r>
                        <a:rPr lang="fr-FR" sz="1200"/>
                        <a:t>Object get(index)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Renvoyer l'élément du tableau dont la position est précisée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991250"/>
                  </a:ext>
                </a:extLst>
              </a:tr>
              <a:tr h="318012">
                <a:tc>
                  <a:txBody>
                    <a:bodyPr/>
                    <a:lstStyle/>
                    <a:p>
                      <a:r>
                        <a:rPr lang="fr-FR" sz="1200"/>
                        <a:t>int indexOf(Object)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Renvoyer la position de la première occurrence de l'élément fourni en paramètre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2415348"/>
                  </a:ext>
                </a:extLst>
              </a:tr>
              <a:tr h="178397">
                <a:tc>
                  <a:txBody>
                    <a:bodyPr/>
                    <a:lstStyle/>
                    <a:p>
                      <a:r>
                        <a:rPr lang="fr-FR" sz="1200"/>
                        <a:t>boolean isEmpty()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Indiquer si le tableau est vide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1905105"/>
                  </a:ext>
                </a:extLst>
              </a:tr>
              <a:tr h="318012">
                <a:tc>
                  <a:txBody>
                    <a:bodyPr/>
                    <a:lstStyle/>
                    <a:p>
                      <a:r>
                        <a:rPr lang="fr-FR" sz="1200"/>
                        <a:t>int lastIndexOf(Object)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Renvoyer la position de la dernière occurrence de l'élément fourni en paramètre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342981"/>
                  </a:ext>
                </a:extLst>
              </a:tr>
              <a:tr h="318012">
                <a:tc>
                  <a:txBody>
                    <a:bodyPr/>
                    <a:lstStyle/>
                    <a:p>
                      <a:r>
                        <a:rPr lang="fr-FR" sz="1200"/>
                        <a:t>Object remove(int)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Supprimer dans le tableau l'élément fourni en paramètre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7341752"/>
                  </a:ext>
                </a:extLst>
              </a:tr>
              <a:tr h="457627">
                <a:tc>
                  <a:txBody>
                    <a:bodyPr/>
                    <a:lstStyle/>
                    <a:p>
                      <a:r>
                        <a:rPr lang="fr-FR" sz="1200"/>
                        <a:t>void removeRange(int, int)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Supprimer tous les éléments du tableau de la première position fournie incluse jusqu'à la dernière position fournie exclue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7829177"/>
                  </a:ext>
                </a:extLst>
              </a:tr>
              <a:tr h="318012">
                <a:tc>
                  <a:txBody>
                    <a:bodyPr/>
                    <a:lstStyle/>
                    <a:p>
                      <a:r>
                        <a:rPr lang="fr-FR" sz="1200"/>
                        <a:t>Object set(int, Object)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Remplacer l'élément à la position indiquée par celui fourni en paramètre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2589269"/>
                  </a:ext>
                </a:extLst>
              </a:tr>
              <a:tr h="178397">
                <a:tc>
                  <a:txBody>
                    <a:bodyPr/>
                    <a:lstStyle/>
                    <a:p>
                      <a:r>
                        <a:rPr lang="fr-FR" sz="1200"/>
                        <a:t>int size()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Renvoyer le nombre d'éléments du tableau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866193"/>
                  </a:ext>
                </a:extLst>
              </a:tr>
              <a:tr h="178397">
                <a:tc>
                  <a:txBody>
                    <a:bodyPr/>
                    <a:lstStyle/>
                    <a:p>
                      <a:r>
                        <a:rPr lang="fr-FR" sz="1200"/>
                        <a:t>void trimToSize()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Ajuster la capacité du tableau sur sa taille actuelle </a:t>
                      </a:r>
                    </a:p>
                  </a:txBody>
                  <a:tcPr marL="19391" marR="19391" marT="19391" marB="193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7566053"/>
                  </a:ext>
                </a:extLst>
              </a:tr>
            </a:tbl>
          </a:graphicData>
        </a:graphic>
      </p:graphicFrame>
    </p:spTree>
    <p:extLst>
      <p:ext uri="{BB962C8B-B14F-4D97-AF65-F5344CB8AC3E}">
        <p14:creationId xmlns:p14="http://schemas.microsoft.com/office/powerpoint/2010/main" val="1571947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DE994-84C3-B21B-65DB-1DBC9B710A54}"/>
              </a:ext>
            </a:extLst>
          </p:cNvPr>
          <p:cNvSpPr>
            <a:spLocks noGrp="1"/>
          </p:cNvSpPr>
          <p:nvPr>
            <p:ph type="title"/>
          </p:nvPr>
        </p:nvSpPr>
        <p:spPr/>
        <p:txBody>
          <a:bodyPr/>
          <a:lstStyle/>
          <a:p>
            <a:r>
              <a:rPr lang="en-US" dirty="0" err="1"/>
              <a:t>Classe</a:t>
            </a:r>
            <a:r>
              <a:rPr lang="en-US" dirty="0"/>
              <a:t> LinkedList (</a:t>
            </a:r>
            <a:r>
              <a:rPr lang="en-US" dirty="0" err="1"/>
              <a:t>liste</a:t>
            </a:r>
            <a:r>
              <a:rPr lang="en-US" dirty="0"/>
              <a:t> </a:t>
            </a:r>
            <a:r>
              <a:rPr lang="en-US" dirty="0" err="1"/>
              <a:t>chaînée</a:t>
            </a:r>
            <a:r>
              <a:rPr lang="en-US" dirty="0"/>
              <a:t>)</a:t>
            </a:r>
            <a:endParaRPr lang="fr-FR" dirty="0"/>
          </a:p>
        </p:txBody>
      </p:sp>
      <p:graphicFrame>
        <p:nvGraphicFramePr>
          <p:cNvPr id="4" name="Content Placeholder 3">
            <a:extLst>
              <a:ext uri="{FF2B5EF4-FFF2-40B4-BE49-F238E27FC236}">
                <a16:creationId xmlns:a16="http://schemas.microsoft.com/office/drawing/2014/main" id="{351A9221-D863-C352-D0BE-1ECC2DE78650}"/>
              </a:ext>
            </a:extLst>
          </p:cNvPr>
          <p:cNvGraphicFramePr>
            <a:graphicFrameLocks noGrp="1"/>
          </p:cNvGraphicFramePr>
          <p:nvPr>
            <p:ph idx="1"/>
            <p:extLst>
              <p:ext uri="{D42A27DB-BD31-4B8C-83A1-F6EECF244321}">
                <p14:modId xmlns:p14="http://schemas.microsoft.com/office/powerpoint/2010/main" val="1176819894"/>
              </p:ext>
            </p:extLst>
          </p:nvPr>
        </p:nvGraphicFramePr>
        <p:xfrm>
          <a:off x="838200" y="2500154"/>
          <a:ext cx="10515600" cy="3002280"/>
        </p:xfrm>
        <a:graphic>
          <a:graphicData uri="http://schemas.openxmlformats.org/drawingml/2006/table">
            <a:tbl>
              <a:tblPr/>
              <a:tblGrid>
                <a:gridCol w="5257800">
                  <a:extLst>
                    <a:ext uri="{9D8B030D-6E8A-4147-A177-3AD203B41FA5}">
                      <a16:colId xmlns:a16="http://schemas.microsoft.com/office/drawing/2014/main" val="3783777911"/>
                    </a:ext>
                  </a:extLst>
                </a:gridCol>
                <a:gridCol w="5257800">
                  <a:extLst>
                    <a:ext uri="{9D8B030D-6E8A-4147-A177-3AD203B41FA5}">
                      <a16:colId xmlns:a16="http://schemas.microsoft.com/office/drawing/2014/main" val="2449694263"/>
                    </a:ext>
                  </a:extLst>
                </a:gridCol>
              </a:tblGrid>
              <a:tr h="0">
                <a:tc>
                  <a:txBody>
                    <a:bodyPr/>
                    <a:lstStyle/>
                    <a:p>
                      <a:r>
                        <a:rPr lang="fr-FR" b="1" dirty="0"/>
                        <a:t>Méthode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a:t>Rôle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2038111"/>
                  </a:ext>
                </a:extLst>
              </a:tr>
              <a:tr h="0">
                <a:tc>
                  <a:txBody>
                    <a:bodyPr/>
                    <a:lstStyle/>
                    <a:p>
                      <a:r>
                        <a:rPr lang="fr-FR" dirty="0" err="1"/>
                        <a:t>void</a:t>
                      </a:r>
                      <a:r>
                        <a:rPr lang="fr-FR" dirty="0"/>
                        <a:t> </a:t>
                      </a:r>
                      <a:r>
                        <a:rPr lang="fr-FR" dirty="0" err="1"/>
                        <a:t>addFirst</a:t>
                      </a:r>
                      <a:r>
                        <a:rPr lang="fr-FR" dirty="0"/>
                        <a:t>(Object)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a:t>Insèrer l'objet au début de la liste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4249171"/>
                  </a:ext>
                </a:extLst>
              </a:tr>
              <a:tr h="0">
                <a:tc>
                  <a:txBody>
                    <a:bodyPr/>
                    <a:lstStyle/>
                    <a:p>
                      <a:r>
                        <a:rPr lang="fr-FR" dirty="0" err="1"/>
                        <a:t>void</a:t>
                      </a:r>
                      <a:r>
                        <a:rPr lang="fr-FR" dirty="0"/>
                        <a:t> </a:t>
                      </a:r>
                      <a:r>
                        <a:rPr lang="fr-FR" dirty="0" err="1"/>
                        <a:t>addLast</a:t>
                      </a:r>
                      <a:r>
                        <a:rPr lang="fr-FR" dirty="0"/>
                        <a:t>(Object)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a:t>Insèrer l'objet à la fin de la liste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557374"/>
                  </a:ext>
                </a:extLst>
              </a:tr>
              <a:tr h="0">
                <a:tc>
                  <a:txBody>
                    <a:bodyPr/>
                    <a:lstStyle/>
                    <a:p>
                      <a:r>
                        <a:rPr lang="fr-FR"/>
                        <a:t>Object getFirst()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Renvoyer le premier élément de la liste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4750212"/>
                  </a:ext>
                </a:extLst>
              </a:tr>
              <a:tr h="0">
                <a:tc>
                  <a:txBody>
                    <a:bodyPr/>
                    <a:lstStyle/>
                    <a:p>
                      <a:r>
                        <a:rPr lang="fr-FR"/>
                        <a:t>Object getLast()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Renvoyer le dernier élément de la liste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1525921"/>
                  </a:ext>
                </a:extLst>
              </a:tr>
              <a:tr h="0">
                <a:tc>
                  <a:txBody>
                    <a:bodyPr/>
                    <a:lstStyle/>
                    <a:p>
                      <a:r>
                        <a:rPr lang="fr-FR"/>
                        <a:t>Object removeFirst()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Supprimer le premier élément de la liste et renvoie l'élément qui est devenu le premier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9370591"/>
                  </a:ext>
                </a:extLst>
              </a:tr>
              <a:tr h="0">
                <a:tc>
                  <a:txBody>
                    <a:bodyPr/>
                    <a:lstStyle/>
                    <a:p>
                      <a:r>
                        <a:rPr lang="fr-FR"/>
                        <a:t>Object removeLast()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t>Supprimer le dernier élément de la liste et renvoie l'élément qui est devenu le dernier</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5418438"/>
                  </a:ext>
                </a:extLst>
              </a:tr>
            </a:tbl>
          </a:graphicData>
        </a:graphic>
      </p:graphicFrame>
    </p:spTree>
    <p:extLst>
      <p:ext uri="{BB962C8B-B14F-4D97-AF65-F5344CB8AC3E}">
        <p14:creationId xmlns:p14="http://schemas.microsoft.com/office/powerpoint/2010/main" val="284666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2F9C9-8CF9-4A3B-07A9-275A385D2A64}"/>
              </a:ext>
            </a:extLst>
          </p:cNvPr>
          <p:cNvSpPr>
            <a:spLocks noGrp="1"/>
          </p:cNvSpPr>
          <p:nvPr>
            <p:ph type="title"/>
          </p:nvPr>
        </p:nvSpPr>
        <p:spPr/>
        <p:txBody>
          <a:bodyPr/>
          <a:lstStyle/>
          <a:p>
            <a:r>
              <a:rPr lang="en-US" dirty="0" err="1"/>
              <a:t>Ressources</a:t>
            </a:r>
            <a:endParaRPr lang="fr-FR" dirty="0"/>
          </a:p>
        </p:txBody>
      </p:sp>
      <p:sp>
        <p:nvSpPr>
          <p:cNvPr id="3" name="Content Placeholder 2">
            <a:extLst>
              <a:ext uri="{FF2B5EF4-FFF2-40B4-BE49-F238E27FC236}">
                <a16:creationId xmlns:a16="http://schemas.microsoft.com/office/drawing/2014/main" id="{91426F17-63D0-54DA-D87C-F1B0D537B993}"/>
              </a:ext>
            </a:extLst>
          </p:cNvPr>
          <p:cNvSpPr>
            <a:spLocks noGrp="1"/>
          </p:cNvSpPr>
          <p:nvPr>
            <p:ph idx="1"/>
          </p:nvPr>
        </p:nvSpPr>
        <p:spPr/>
        <p:txBody>
          <a:bodyPr/>
          <a:lstStyle/>
          <a:p>
            <a:r>
              <a:rPr lang="en-US" dirty="0"/>
              <a:t>Site de Jean-Michel </a:t>
            </a:r>
            <a:r>
              <a:rPr lang="en-US" dirty="0" err="1"/>
              <a:t>Doudoux</a:t>
            </a:r>
            <a:r>
              <a:rPr lang="en-US" dirty="0"/>
              <a:t> : </a:t>
            </a:r>
            <a:r>
              <a:rPr lang="en-US" dirty="0" err="1"/>
              <a:t>cours</a:t>
            </a:r>
            <a:r>
              <a:rPr lang="en-US" dirty="0"/>
              <a:t> de 4000 pages </a:t>
            </a:r>
            <a:r>
              <a:rPr lang="en-US" dirty="0">
                <a:hlinkClick r:id="rId2"/>
              </a:rPr>
              <a:t>https://www.jmdoudoux.fr/accueil_java.htm#dej</a:t>
            </a:r>
            <a:r>
              <a:rPr lang="en-US" dirty="0"/>
              <a:t> </a:t>
            </a:r>
            <a:endParaRPr lang="fr-FR" dirty="0"/>
          </a:p>
        </p:txBody>
      </p:sp>
    </p:spTree>
    <p:extLst>
      <p:ext uri="{BB962C8B-B14F-4D97-AF65-F5344CB8AC3E}">
        <p14:creationId xmlns:p14="http://schemas.microsoft.com/office/powerpoint/2010/main" val="33930026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0F6F-BC69-8C15-79C5-A6E66636FAF5}"/>
              </a:ext>
            </a:extLst>
          </p:cNvPr>
          <p:cNvSpPr>
            <a:spLocks noGrp="1"/>
          </p:cNvSpPr>
          <p:nvPr>
            <p:ph type="title"/>
          </p:nvPr>
        </p:nvSpPr>
        <p:spPr/>
        <p:txBody>
          <a:bodyPr/>
          <a:lstStyle/>
          <a:p>
            <a:r>
              <a:rPr lang="en-US" dirty="0" err="1"/>
              <a:t>Différence</a:t>
            </a:r>
            <a:r>
              <a:rPr lang="en-US" dirty="0"/>
              <a:t> </a:t>
            </a:r>
            <a:r>
              <a:rPr lang="en-US" dirty="0" err="1"/>
              <a:t>ArrayList</a:t>
            </a:r>
            <a:r>
              <a:rPr lang="en-US" dirty="0"/>
              <a:t> / LinkedList</a:t>
            </a:r>
            <a:endParaRPr lang="fr-FR" dirty="0"/>
          </a:p>
        </p:txBody>
      </p:sp>
      <p:sp>
        <p:nvSpPr>
          <p:cNvPr id="3" name="Content Placeholder 2">
            <a:extLst>
              <a:ext uri="{FF2B5EF4-FFF2-40B4-BE49-F238E27FC236}">
                <a16:creationId xmlns:a16="http://schemas.microsoft.com/office/drawing/2014/main" id="{C9F914C2-A8C9-CD5C-CF0A-1BF159705F32}"/>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fr-FR" dirty="0"/>
              <a:t>une </a:t>
            </a:r>
            <a:r>
              <a:rPr lang="fr-FR" dirty="0" err="1"/>
              <a:t>ArrayList</a:t>
            </a:r>
            <a:r>
              <a:rPr lang="fr-FR" dirty="0"/>
              <a:t> stocke ses éléments en interne dans un tableau à taille fixe alors qu'une </a:t>
            </a:r>
            <a:r>
              <a:rPr lang="fr-FR" dirty="0" err="1"/>
              <a:t>LinkedList</a:t>
            </a:r>
            <a:r>
              <a:rPr lang="fr-FR" dirty="0"/>
              <a:t> stocke ses éléments dans une liste doublement chaînée</a:t>
            </a:r>
          </a:p>
          <a:p>
            <a:pPr>
              <a:buFont typeface="Arial" panose="020B0604020202020204" pitchFamily="34" charset="0"/>
              <a:buChar char="•"/>
            </a:pPr>
            <a:r>
              <a:rPr lang="fr-FR" dirty="0"/>
              <a:t>une </a:t>
            </a:r>
            <a:r>
              <a:rPr lang="fr-FR" dirty="0" err="1"/>
              <a:t>ArrayList</a:t>
            </a:r>
            <a:r>
              <a:rPr lang="fr-FR" dirty="0"/>
              <a:t> permet un accès direct à un élément alors qu'une </a:t>
            </a:r>
            <a:r>
              <a:rPr lang="fr-FR" dirty="0" err="1"/>
              <a:t>LinkedList</a:t>
            </a:r>
            <a:r>
              <a:rPr lang="fr-FR" dirty="0"/>
              <a:t> doit parcourir ses éléments pour obtenir celui désiré (mauvaises perfs)</a:t>
            </a:r>
          </a:p>
          <a:p>
            <a:pPr>
              <a:buFont typeface="Arial" panose="020B0604020202020204" pitchFamily="34" charset="0"/>
              <a:buChar char="•"/>
            </a:pPr>
            <a:r>
              <a:rPr lang="fr-FR" dirty="0"/>
              <a:t>le coût de variation de la capacité d'une collection de type </a:t>
            </a:r>
            <a:r>
              <a:rPr lang="fr-FR" dirty="0" err="1"/>
              <a:t>ArrayList</a:t>
            </a:r>
            <a:r>
              <a:rPr lang="fr-FR" dirty="0"/>
              <a:t> est important car il implique une copie du tableau de stockage interne de ses éléments</a:t>
            </a:r>
          </a:p>
          <a:p>
            <a:pPr>
              <a:buFont typeface="Arial" panose="020B0604020202020204" pitchFamily="34" charset="0"/>
              <a:buChar char="•"/>
            </a:pPr>
            <a:r>
              <a:rPr lang="fr-FR" dirty="0"/>
              <a:t>l'ajout d'un élément en début ou en fin d'une collection de type </a:t>
            </a:r>
            <a:r>
              <a:rPr lang="fr-FR" dirty="0" err="1"/>
              <a:t>LinkedList</a:t>
            </a:r>
            <a:r>
              <a:rPr lang="fr-FR" dirty="0"/>
              <a:t> est particulièrement performant et son temps d'exécution est constant dans le temps (</a:t>
            </a:r>
            <a:r>
              <a:rPr lang="fr-FR" dirty="0" err="1"/>
              <a:t>LinkedList</a:t>
            </a:r>
            <a:r>
              <a:rPr lang="fr-FR" dirty="0"/>
              <a:t> implémente aussi l'interface </a:t>
            </a:r>
            <a:r>
              <a:rPr lang="fr-FR" dirty="0" err="1"/>
              <a:t>Deque</a:t>
            </a:r>
            <a:r>
              <a:rPr lang="fr-FR" dirty="0"/>
              <a:t>)</a:t>
            </a:r>
          </a:p>
          <a:p>
            <a:endParaRPr lang="fr-FR" dirty="0"/>
          </a:p>
        </p:txBody>
      </p:sp>
    </p:spTree>
    <p:extLst>
      <p:ext uri="{BB962C8B-B14F-4D97-AF65-F5344CB8AC3E}">
        <p14:creationId xmlns:p14="http://schemas.microsoft.com/office/powerpoint/2010/main" val="2923231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65764-0EB4-004B-485A-AB379166884A}"/>
              </a:ext>
            </a:extLst>
          </p:cNvPr>
          <p:cNvSpPr>
            <a:spLocks noGrp="1"/>
          </p:cNvSpPr>
          <p:nvPr>
            <p:ph type="title"/>
          </p:nvPr>
        </p:nvSpPr>
        <p:spPr/>
        <p:txBody>
          <a:bodyPr/>
          <a:lstStyle/>
          <a:p>
            <a:r>
              <a:rPr lang="en-US" dirty="0"/>
              <a:t>Performances</a:t>
            </a:r>
            <a:endParaRPr lang="fr-FR" dirty="0"/>
          </a:p>
        </p:txBody>
      </p:sp>
      <p:graphicFrame>
        <p:nvGraphicFramePr>
          <p:cNvPr id="4" name="Content Placeholder 3">
            <a:extLst>
              <a:ext uri="{FF2B5EF4-FFF2-40B4-BE49-F238E27FC236}">
                <a16:creationId xmlns:a16="http://schemas.microsoft.com/office/drawing/2014/main" id="{573755BE-26E0-FF9C-58C4-03E829EF9B60}"/>
              </a:ext>
            </a:extLst>
          </p:cNvPr>
          <p:cNvGraphicFramePr>
            <a:graphicFrameLocks noGrp="1"/>
          </p:cNvGraphicFramePr>
          <p:nvPr>
            <p:ph idx="1"/>
            <p:extLst>
              <p:ext uri="{D42A27DB-BD31-4B8C-83A1-F6EECF244321}">
                <p14:modId xmlns:p14="http://schemas.microsoft.com/office/powerpoint/2010/main" val="3096441689"/>
              </p:ext>
            </p:extLst>
          </p:nvPr>
        </p:nvGraphicFramePr>
        <p:xfrm>
          <a:off x="838200" y="2573352"/>
          <a:ext cx="10919692" cy="1325880"/>
        </p:xfrm>
        <a:graphic>
          <a:graphicData uri="http://schemas.openxmlformats.org/drawingml/2006/table">
            <a:tbl>
              <a:tblPr/>
              <a:tblGrid>
                <a:gridCol w="1559956">
                  <a:extLst>
                    <a:ext uri="{9D8B030D-6E8A-4147-A177-3AD203B41FA5}">
                      <a16:colId xmlns:a16="http://schemas.microsoft.com/office/drawing/2014/main" val="3316480928"/>
                    </a:ext>
                  </a:extLst>
                </a:gridCol>
                <a:gridCol w="1559956">
                  <a:extLst>
                    <a:ext uri="{9D8B030D-6E8A-4147-A177-3AD203B41FA5}">
                      <a16:colId xmlns:a16="http://schemas.microsoft.com/office/drawing/2014/main" val="3561267527"/>
                    </a:ext>
                  </a:extLst>
                </a:gridCol>
                <a:gridCol w="1559956">
                  <a:extLst>
                    <a:ext uri="{9D8B030D-6E8A-4147-A177-3AD203B41FA5}">
                      <a16:colId xmlns:a16="http://schemas.microsoft.com/office/drawing/2014/main" val="3360558703"/>
                    </a:ext>
                  </a:extLst>
                </a:gridCol>
                <a:gridCol w="1559956">
                  <a:extLst>
                    <a:ext uri="{9D8B030D-6E8A-4147-A177-3AD203B41FA5}">
                      <a16:colId xmlns:a16="http://schemas.microsoft.com/office/drawing/2014/main" val="4147797297"/>
                    </a:ext>
                  </a:extLst>
                </a:gridCol>
                <a:gridCol w="1559956">
                  <a:extLst>
                    <a:ext uri="{9D8B030D-6E8A-4147-A177-3AD203B41FA5}">
                      <a16:colId xmlns:a16="http://schemas.microsoft.com/office/drawing/2014/main" val="732074488"/>
                    </a:ext>
                  </a:extLst>
                </a:gridCol>
                <a:gridCol w="1559956">
                  <a:extLst>
                    <a:ext uri="{9D8B030D-6E8A-4147-A177-3AD203B41FA5}">
                      <a16:colId xmlns:a16="http://schemas.microsoft.com/office/drawing/2014/main" val="3881600067"/>
                    </a:ext>
                  </a:extLst>
                </a:gridCol>
                <a:gridCol w="1559956">
                  <a:extLst>
                    <a:ext uri="{9D8B030D-6E8A-4147-A177-3AD203B41FA5}">
                      <a16:colId xmlns:a16="http://schemas.microsoft.com/office/drawing/2014/main" val="3819323629"/>
                    </a:ext>
                  </a:extLst>
                </a:gridCol>
              </a:tblGrid>
              <a:tr h="624840">
                <a:tc>
                  <a:txBody>
                    <a:bodyPr/>
                    <a:lstStyle/>
                    <a:p>
                      <a:pPr algn="ctr"/>
                      <a:endParaRPr lang="fr-FR" sz="1800"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get</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add</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contains</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next</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remove</a:t>
                      </a:r>
                      <a:r>
                        <a:rPr lang="fr-FR" sz="1800" b="1" dirty="0"/>
                        <a:t>(0)</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dirty="0" err="1"/>
                        <a:t>iterator.remove</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9852362"/>
                  </a:ext>
                </a:extLst>
              </a:tr>
              <a:tr h="350520">
                <a:tc>
                  <a:txBody>
                    <a:bodyPr/>
                    <a:lstStyle/>
                    <a:p>
                      <a:pPr algn="ctr"/>
                      <a:r>
                        <a:rPr lang="fr-FR" sz="1800" b="1" dirty="0" err="1"/>
                        <a:t>ArrayList</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800"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latinLnBrk="0" hangingPunct="1"/>
                      <a:r>
                        <a:rPr lang="fr-FR" sz="1800" kern="1200" dirty="0">
                          <a:solidFill>
                            <a:schemeClr val="tx1"/>
                          </a:solidFill>
                          <a:latin typeface="+mn-lt"/>
                          <a:ea typeface="+mn-ea"/>
                          <a:cs typeface="+mn-cs"/>
                        </a:rPr>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130297398"/>
                  </a:ext>
                </a:extLst>
              </a:tr>
              <a:tr h="350520">
                <a:tc>
                  <a:txBody>
                    <a:bodyPr/>
                    <a:lstStyle/>
                    <a:p>
                      <a:pPr algn="ctr"/>
                      <a:r>
                        <a:rPr lang="fr-FR" sz="1800" b="1" dirty="0" err="1"/>
                        <a:t>LinkedList</a:t>
                      </a:r>
                      <a:endParaRPr lang="fr-FR" sz="1800"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80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fr-FR" sz="180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914870"/>
                  </a:ext>
                </a:extLst>
              </a:tr>
            </a:tbl>
          </a:graphicData>
        </a:graphic>
      </p:graphicFrame>
    </p:spTree>
    <p:extLst>
      <p:ext uri="{BB962C8B-B14F-4D97-AF65-F5344CB8AC3E}">
        <p14:creationId xmlns:p14="http://schemas.microsoft.com/office/powerpoint/2010/main" val="3193337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CC32-477E-DABC-827B-F9C4DFD1A425}"/>
              </a:ext>
            </a:extLst>
          </p:cNvPr>
          <p:cNvSpPr>
            <a:spLocks noGrp="1"/>
          </p:cNvSpPr>
          <p:nvPr>
            <p:ph type="title"/>
          </p:nvPr>
        </p:nvSpPr>
        <p:spPr/>
        <p:txBody>
          <a:bodyPr/>
          <a:lstStyle/>
          <a:p>
            <a:r>
              <a:rPr lang="en-US" dirty="0"/>
              <a:t>Les Set</a:t>
            </a:r>
            <a:endParaRPr lang="fr-FR" dirty="0"/>
          </a:p>
        </p:txBody>
      </p:sp>
      <p:sp>
        <p:nvSpPr>
          <p:cNvPr id="3" name="Content Placeholder 2">
            <a:extLst>
              <a:ext uri="{FF2B5EF4-FFF2-40B4-BE49-F238E27FC236}">
                <a16:creationId xmlns:a16="http://schemas.microsoft.com/office/drawing/2014/main" id="{AF1B3410-986E-67CD-A244-599B88D27421}"/>
              </a:ext>
            </a:extLst>
          </p:cNvPr>
          <p:cNvSpPr>
            <a:spLocks noGrp="1"/>
          </p:cNvSpPr>
          <p:nvPr>
            <p:ph idx="1"/>
          </p:nvPr>
        </p:nvSpPr>
        <p:spPr/>
        <p:txBody>
          <a:bodyPr>
            <a:normAutofit lnSpcReduction="10000"/>
          </a:bodyPr>
          <a:lstStyle/>
          <a:p>
            <a:r>
              <a:rPr lang="fr-FR" dirty="0"/>
              <a:t>L'interface Set définit les fonctionnalités d'une collection qui ne peut pas contenir de doublons dans ses éléments.</a:t>
            </a:r>
          </a:p>
          <a:p>
            <a:r>
              <a:rPr lang="fr-FR" dirty="0"/>
              <a:t>Les éléments ajoutés dans une collection de type Set doivent réimplémenter leurs méthodes </a:t>
            </a:r>
            <a:r>
              <a:rPr lang="fr-FR" dirty="0" err="1"/>
              <a:t>equals</a:t>
            </a:r>
            <a:r>
              <a:rPr lang="fr-FR" dirty="0"/>
              <a:t>() et </a:t>
            </a:r>
            <a:r>
              <a:rPr lang="fr-FR" dirty="0" err="1"/>
              <a:t>hashCode</a:t>
            </a:r>
            <a:r>
              <a:rPr lang="fr-FR" dirty="0"/>
              <a:t>(). Ces méthodes sont utilisées lors de l'ajout d'un élément pour déterminer s'il est déjà présent dans la collection. La valeur retournée par </a:t>
            </a:r>
            <a:r>
              <a:rPr lang="fr-FR" dirty="0" err="1"/>
              <a:t>hashCode</a:t>
            </a:r>
            <a:r>
              <a:rPr lang="fr-FR" dirty="0"/>
              <a:t>() est recherchée dans la collection :</a:t>
            </a:r>
          </a:p>
          <a:p>
            <a:pPr lvl="1"/>
            <a:r>
              <a:rPr lang="fr-FR" dirty="0"/>
              <a:t>si aucun objet de la collection n'a la même valeur de hachage alors l'objet n'est pas encore dans la collection et peut être ajouté</a:t>
            </a:r>
          </a:p>
          <a:p>
            <a:pPr lvl="1"/>
            <a:r>
              <a:rPr lang="fr-FR" dirty="0"/>
              <a:t>si un ou plusieurs objets de la collection ont la même valeur de hachage alors la méthode </a:t>
            </a:r>
            <a:r>
              <a:rPr lang="fr-FR" dirty="0" err="1"/>
              <a:t>equals</a:t>
            </a:r>
            <a:r>
              <a:rPr lang="fr-FR" dirty="0"/>
              <a:t>() de l'objet à ajouter est invoquée sur chacun des objets pour déterminer si l'objet est déjà présent ou non dans la collection</a:t>
            </a:r>
          </a:p>
          <a:p>
            <a:endParaRPr lang="fr-FR" dirty="0"/>
          </a:p>
        </p:txBody>
      </p:sp>
    </p:spTree>
    <p:extLst>
      <p:ext uri="{BB962C8B-B14F-4D97-AF65-F5344CB8AC3E}">
        <p14:creationId xmlns:p14="http://schemas.microsoft.com/office/powerpoint/2010/main" val="12409017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37A5EFC-CF21-DB6D-1296-723E9ECE140E}"/>
              </a:ext>
            </a:extLst>
          </p:cNvPr>
          <p:cNvGraphicFramePr>
            <a:graphicFrameLocks noGrp="1"/>
          </p:cNvGraphicFramePr>
          <p:nvPr>
            <p:ph idx="1"/>
            <p:extLst>
              <p:ext uri="{D42A27DB-BD31-4B8C-83A1-F6EECF244321}">
                <p14:modId xmlns:p14="http://schemas.microsoft.com/office/powerpoint/2010/main" val="1924788295"/>
              </p:ext>
            </p:extLst>
          </p:nvPr>
        </p:nvGraphicFramePr>
        <p:xfrm>
          <a:off x="323273" y="221674"/>
          <a:ext cx="11730182" cy="6192042"/>
        </p:xfrm>
        <a:graphic>
          <a:graphicData uri="http://schemas.openxmlformats.org/drawingml/2006/table">
            <a:tbl>
              <a:tblPr/>
              <a:tblGrid>
                <a:gridCol w="5865091">
                  <a:extLst>
                    <a:ext uri="{9D8B030D-6E8A-4147-A177-3AD203B41FA5}">
                      <a16:colId xmlns:a16="http://schemas.microsoft.com/office/drawing/2014/main" val="4067921670"/>
                    </a:ext>
                  </a:extLst>
                </a:gridCol>
                <a:gridCol w="5865091">
                  <a:extLst>
                    <a:ext uri="{9D8B030D-6E8A-4147-A177-3AD203B41FA5}">
                      <a16:colId xmlns:a16="http://schemas.microsoft.com/office/drawing/2014/main" val="932255215"/>
                    </a:ext>
                  </a:extLst>
                </a:gridCol>
              </a:tblGrid>
              <a:tr h="225615">
                <a:tc>
                  <a:txBody>
                    <a:bodyPr/>
                    <a:lstStyle/>
                    <a:p>
                      <a:pPr algn="ctr"/>
                      <a:r>
                        <a:rPr lang="fr-FR" sz="1200" b="1" dirty="0"/>
                        <a:t>Méthode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Rôle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8456984"/>
                  </a:ext>
                </a:extLst>
              </a:tr>
              <a:tr h="620634">
                <a:tc>
                  <a:txBody>
                    <a:bodyPr/>
                    <a:lstStyle/>
                    <a:p>
                      <a:pPr algn="ctr"/>
                      <a:r>
                        <a:rPr lang="fr-FR" sz="1200" dirty="0" err="1"/>
                        <a:t>boolean</a:t>
                      </a:r>
                      <a:r>
                        <a:rPr lang="fr-FR" sz="1200" dirty="0"/>
                        <a:t> </a:t>
                      </a:r>
                      <a:r>
                        <a:rPr lang="fr-FR" sz="1200" dirty="0" err="1"/>
                        <a:t>add</a:t>
                      </a:r>
                      <a:r>
                        <a:rPr lang="fr-FR" sz="1200" dirty="0"/>
                        <a:t>(E </a:t>
                      </a:r>
                      <a:r>
                        <a:rPr lang="fr-FR" sz="1200" dirty="0" err="1"/>
                        <a:t>e</a:t>
                      </a:r>
                      <a:r>
                        <a:rPr lang="fr-FR" sz="1200" dirty="0"/>
                        <a:t>)</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Ajouter l'élément fourni en paramètre à la collection si celle-ci ne le contient pas déjà et renvoyer un booléen qui précise si la collection a été modifiée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2596821"/>
                  </a:ext>
                </a:extLst>
              </a:tr>
              <a:tr h="620634">
                <a:tc>
                  <a:txBody>
                    <a:bodyPr/>
                    <a:lstStyle/>
                    <a:p>
                      <a:pPr algn="ctr"/>
                      <a:r>
                        <a:rPr lang="en-US" sz="1200" dirty="0" err="1"/>
                        <a:t>boolean</a:t>
                      </a:r>
                      <a:r>
                        <a:rPr lang="en-US" sz="1200" dirty="0"/>
                        <a:t> </a:t>
                      </a:r>
                      <a:r>
                        <a:rPr lang="en-US" sz="1200" dirty="0" err="1"/>
                        <a:t>addAll</a:t>
                      </a:r>
                      <a:r>
                        <a:rPr lang="en-US" sz="1200" dirty="0"/>
                        <a:t>(Collection&lt;? extends E&gt; c)</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a:t>Ajouter tous les éléments de la collection fournie en paramètre à la collection si celle-ci ne les contient pas déjà et renvoyer un booléen qui précise si la collection a été modifiée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556737"/>
                  </a:ext>
                </a:extLst>
              </a:tr>
              <a:tr h="230474">
                <a:tc>
                  <a:txBody>
                    <a:bodyPr/>
                    <a:lstStyle/>
                    <a:p>
                      <a:pPr algn="ctr"/>
                      <a:r>
                        <a:rPr lang="fr-FR" sz="1200"/>
                        <a:t>void clear()</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Retirer tous les éléments de la collection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336352"/>
                  </a:ext>
                </a:extLst>
              </a:tr>
              <a:tr h="230474">
                <a:tc>
                  <a:txBody>
                    <a:bodyPr/>
                    <a:lstStyle/>
                    <a:p>
                      <a:pPr algn="ctr"/>
                      <a:r>
                        <a:rPr lang="fr-FR" sz="1200"/>
                        <a:t>boolean contains(Object o)</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booléen qui précise si la collection contient l'élément fourni en paramètre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4607772"/>
                  </a:ext>
                </a:extLst>
              </a:tr>
              <a:tr h="423125">
                <a:tc>
                  <a:txBody>
                    <a:bodyPr/>
                    <a:lstStyle/>
                    <a:p>
                      <a:pPr algn="ctr"/>
                      <a:r>
                        <a:rPr lang="fr-FR" sz="1200"/>
                        <a:t>boolean containsAll(Collection&lt;?&gt; c)</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booléen qui précise si tous les éléments de la collection fournie en paramètre sont contenus dans la collection</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769692"/>
                  </a:ext>
                </a:extLst>
              </a:tr>
              <a:tr h="620634">
                <a:tc>
                  <a:txBody>
                    <a:bodyPr/>
                    <a:lstStyle/>
                    <a:p>
                      <a:pPr algn="ctr"/>
                      <a:r>
                        <a:rPr lang="fr-FR" sz="1200"/>
                        <a:t>boolean equals(Object o)</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Comparer l'égalité de la collection avec l'objet fourni en paramètre. L'égalité est vérifiée si l'objet est de type Set, que les deux collections ont le même nombre d'éléments et que chaque élément d'une collection est contenu dans l'autre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186866"/>
                  </a:ext>
                </a:extLst>
              </a:tr>
              <a:tr h="225615">
                <a:tc>
                  <a:txBody>
                    <a:bodyPr/>
                    <a:lstStyle/>
                    <a:p>
                      <a:pPr algn="ctr"/>
                      <a:r>
                        <a:rPr lang="fr-FR" sz="1200"/>
                        <a:t>int hashCode()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a:t>Retourner la valeur de hachage de la collection</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966716"/>
                  </a:ext>
                </a:extLst>
              </a:tr>
              <a:tr h="225615">
                <a:tc>
                  <a:txBody>
                    <a:bodyPr/>
                    <a:lstStyle/>
                    <a:p>
                      <a:pPr algn="ctr"/>
                      <a:r>
                        <a:rPr lang="fr-FR" sz="1200"/>
                        <a:t>boolean isEmpty()</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booléen qui précise si la collection est vide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260987"/>
                  </a:ext>
                </a:extLst>
              </a:tr>
              <a:tr h="225615">
                <a:tc>
                  <a:txBody>
                    <a:bodyPr/>
                    <a:lstStyle/>
                    <a:p>
                      <a:pPr algn="ctr"/>
                      <a:r>
                        <a:rPr lang="fr-FR" sz="1200"/>
                        <a:t>Iterator&lt;E&gt; iterator()</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a:t>Renvoyer un Iterator sur les éléments de la collection</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832176"/>
                  </a:ext>
                </a:extLst>
              </a:tr>
              <a:tr h="620634">
                <a:tc>
                  <a:txBody>
                    <a:bodyPr/>
                    <a:lstStyle/>
                    <a:p>
                      <a:pPr algn="ctr"/>
                      <a:r>
                        <a:rPr lang="fr-FR" sz="1200"/>
                        <a:t>boolean remove(Object o)</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Retirer l'élément fourni en paramètre de la collection si celle-ci le contient et renvoyer un booléen qui précise si la collection a été modifiée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629949"/>
                  </a:ext>
                </a:extLst>
              </a:tr>
              <a:tr h="620634">
                <a:tc>
                  <a:txBody>
                    <a:bodyPr/>
                    <a:lstStyle/>
                    <a:p>
                      <a:pPr algn="ctr"/>
                      <a:r>
                        <a:rPr lang="fr-FR" sz="1200"/>
                        <a:t>boolean removeAll(Collection&lt;?&gt; c)</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Retirer les éléments fournis en paramètres de la collection si celle-ci les contient et renvoyer un booléen qui précise si la collection a été modifiée.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04433"/>
                  </a:ext>
                </a:extLst>
              </a:tr>
              <a:tr h="423125">
                <a:tc>
                  <a:txBody>
                    <a:bodyPr/>
                    <a:lstStyle/>
                    <a:p>
                      <a:pPr algn="ctr"/>
                      <a:r>
                        <a:rPr lang="fr-FR" sz="1200"/>
                        <a:t>boolean retainAll(Collection&lt;?&gt; c)</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Retirer tous les éléments de la collection qui ne sont pas dans la collection fournie en paramètre (l'implémentation de cette opération est optionnelle)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757891"/>
                  </a:ext>
                </a:extLst>
              </a:tr>
              <a:tr h="423125">
                <a:tc>
                  <a:txBody>
                    <a:bodyPr/>
                    <a:lstStyle/>
                    <a:p>
                      <a:pPr algn="ctr"/>
                      <a:r>
                        <a:rPr lang="fr-FR" sz="1200"/>
                        <a:t>int size()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le nombre d'éléments de la collection. Si ce nombre dépasse </a:t>
                      </a:r>
                      <a:r>
                        <a:rPr lang="fr-FR" sz="1200" dirty="0" err="1"/>
                        <a:t>Integer.MAX_VALUE</a:t>
                      </a:r>
                      <a:r>
                        <a:rPr lang="fr-FR" sz="1200" dirty="0"/>
                        <a:t> alors la valeur retournée est MAX_VALUE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7081088"/>
                  </a:ext>
                </a:extLst>
              </a:tr>
              <a:tr h="225615">
                <a:tc>
                  <a:txBody>
                    <a:bodyPr/>
                    <a:lstStyle/>
                    <a:p>
                      <a:pPr algn="ctr"/>
                      <a:r>
                        <a:rPr lang="fr-FR" sz="1200"/>
                        <a:t>Object[] toArray()</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tableau des éléments de la collection</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8591292"/>
                  </a:ext>
                </a:extLst>
              </a:tr>
              <a:tr h="230474">
                <a:tc>
                  <a:txBody>
                    <a:bodyPr/>
                    <a:lstStyle/>
                    <a:p>
                      <a:pPr algn="ctr"/>
                      <a:r>
                        <a:rPr lang="fr-FR" sz="1200"/>
                        <a:t>&lt;T&gt; T[] toArray(T[] a)</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a:t>Renvoyer un tableau des éléments de la collection dont le type est celui fourni en paramètre</a:t>
                      </a:r>
                    </a:p>
                  </a:txBody>
                  <a:tcPr marL="13012" marR="13012" marT="13012" marB="130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893480"/>
                  </a:ext>
                </a:extLst>
              </a:tr>
            </a:tbl>
          </a:graphicData>
        </a:graphic>
      </p:graphicFrame>
    </p:spTree>
    <p:extLst>
      <p:ext uri="{BB962C8B-B14F-4D97-AF65-F5344CB8AC3E}">
        <p14:creationId xmlns:p14="http://schemas.microsoft.com/office/powerpoint/2010/main" val="1722398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C2C1-1E32-3623-750E-5820D1AF51F0}"/>
              </a:ext>
            </a:extLst>
          </p:cNvPr>
          <p:cNvSpPr>
            <a:spLocks noGrp="1"/>
          </p:cNvSpPr>
          <p:nvPr>
            <p:ph type="title"/>
          </p:nvPr>
        </p:nvSpPr>
        <p:spPr/>
        <p:txBody>
          <a:bodyPr/>
          <a:lstStyle/>
          <a:p>
            <a:r>
              <a:rPr lang="en-US" dirty="0" err="1"/>
              <a:t>Implémentation</a:t>
            </a:r>
            <a:r>
              <a:rPr lang="en-US" dirty="0"/>
              <a:t> : la </a:t>
            </a:r>
            <a:r>
              <a:rPr lang="en-US" dirty="0" err="1"/>
              <a:t>classe</a:t>
            </a:r>
            <a:r>
              <a:rPr lang="en-US" dirty="0"/>
              <a:t> HashSet</a:t>
            </a:r>
            <a:endParaRPr lang="fr-FR" dirty="0"/>
          </a:p>
        </p:txBody>
      </p:sp>
      <p:sp>
        <p:nvSpPr>
          <p:cNvPr id="3" name="Content Placeholder 2">
            <a:extLst>
              <a:ext uri="{FF2B5EF4-FFF2-40B4-BE49-F238E27FC236}">
                <a16:creationId xmlns:a16="http://schemas.microsoft.com/office/drawing/2014/main" id="{D45A3283-B9FA-3EE2-A952-284C754DCA5A}"/>
              </a:ext>
            </a:extLst>
          </p:cNvPr>
          <p:cNvSpPr>
            <a:spLocks noGrp="1"/>
          </p:cNvSpPr>
          <p:nvPr>
            <p:ph idx="1"/>
          </p:nvPr>
        </p:nvSpPr>
        <p:spPr/>
        <p:txBody>
          <a:bodyPr/>
          <a:lstStyle/>
          <a:p>
            <a:r>
              <a:rPr lang="fr-FR" dirty="0"/>
              <a:t>La classe </a:t>
            </a:r>
            <a:r>
              <a:rPr lang="fr-FR" dirty="0" err="1"/>
              <a:t>HashSet</a:t>
            </a:r>
            <a:r>
              <a:rPr lang="fr-FR" dirty="0"/>
              <a:t> présente plusieurs caractéristiques :</a:t>
            </a:r>
          </a:p>
          <a:p>
            <a:pPr lvl="1"/>
            <a:r>
              <a:rPr lang="fr-FR" dirty="0"/>
              <a:t>elle ne propose aucune garantie sur l'ordre de parcours lors de l'itération sur les éléments qu'elle contient</a:t>
            </a:r>
          </a:p>
          <a:p>
            <a:pPr lvl="1"/>
            <a:r>
              <a:rPr lang="fr-FR" dirty="0"/>
              <a:t>elle ne permet pas d'ajouter des doublons mais elle permet l'ajout d'un élément </a:t>
            </a:r>
            <a:r>
              <a:rPr lang="fr-FR" dirty="0" err="1"/>
              <a:t>null</a:t>
            </a:r>
            <a:endParaRPr lang="fr-FR" dirty="0"/>
          </a:p>
          <a:p>
            <a:r>
              <a:rPr lang="fr-FR" dirty="0"/>
              <a:t>La classe </a:t>
            </a:r>
            <a:r>
              <a:rPr lang="fr-FR" dirty="0" err="1"/>
              <a:t>HashSet</a:t>
            </a:r>
            <a:r>
              <a:rPr lang="fr-FR" dirty="0"/>
              <a:t> utilise en interne une </a:t>
            </a:r>
            <a:r>
              <a:rPr lang="fr-FR" dirty="0" err="1"/>
              <a:t>HashMap</a:t>
            </a:r>
            <a:r>
              <a:rPr lang="fr-FR" dirty="0"/>
              <a:t> dont la clé est l'élément et dont la valeur est une instance d'Object identique pour tous les éléments.</a:t>
            </a:r>
          </a:p>
          <a:p>
            <a:endParaRPr lang="fr-FR" dirty="0"/>
          </a:p>
        </p:txBody>
      </p:sp>
    </p:spTree>
    <p:extLst>
      <p:ext uri="{BB962C8B-B14F-4D97-AF65-F5344CB8AC3E}">
        <p14:creationId xmlns:p14="http://schemas.microsoft.com/office/powerpoint/2010/main" val="4037691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E785-359F-68E7-FAA7-7261AC37942D}"/>
              </a:ext>
            </a:extLst>
          </p:cNvPr>
          <p:cNvSpPr>
            <a:spLocks noGrp="1"/>
          </p:cNvSpPr>
          <p:nvPr>
            <p:ph type="title"/>
          </p:nvPr>
        </p:nvSpPr>
        <p:spPr/>
        <p:txBody>
          <a:bodyPr/>
          <a:lstStyle/>
          <a:p>
            <a:r>
              <a:rPr lang="en-US" dirty="0" err="1"/>
              <a:t>Comparaison</a:t>
            </a:r>
            <a:r>
              <a:rPr lang="en-US" dirty="0"/>
              <a:t> des </a:t>
            </a:r>
            <a:r>
              <a:rPr lang="en-US" dirty="0" err="1"/>
              <a:t>implémentations</a:t>
            </a:r>
            <a:r>
              <a:rPr lang="en-US" dirty="0"/>
              <a:t> de Set</a:t>
            </a:r>
            <a:endParaRPr lang="fr-FR" dirty="0"/>
          </a:p>
        </p:txBody>
      </p:sp>
      <p:graphicFrame>
        <p:nvGraphicFramePr>
          <p:cNvPr id="4" name="Content Placeholder 3">
            <a:extLst>
              <a:ext uri="{FF2B5EF4-FFF2-40B4-BE49-F238E27FC236}">
                <a16:creationId xmlns:a16="http://schemas.microsoft.com/office/drawing/2014/main" id="{09174617-5D30-A753-DDB1-B329AC49C9CE}"/>
              </a:ext>
            </a:extLst>
          </p:cNvPr>
          <p:cNvGraphicFramePr>
            <a:graphicFrameLocks noGrp="1"/>
          </p:cNvGraphicFramePr>
          <p:nvPr>
            <p:ph idx="1"/>
            <p:extLst>
              <p:ext uri="{D42A27DB-BD31-4B8C-83A1-F6EECF244321}">
                <p14:modId xmlns:p14="http://schemas.microsoft.com/office/powerpoint/2010/main" val="2924567266"/>
              </p:ext>
            </p:extLst>
          </p:nvPr>
        </p:nvGraphicFramePr>
        <p:xfrm>
          <a:off x="452927" y="2500154"/>
          <a:ext cx="11169355" cy="2453640"/>
        </p:xfrm>
        <a:graphic>
          <a:graphicData uri="http://schemas.openxmlformats.org/drawingml/2006/table">
            <a:tbl>
              <a:tblPr/>
              <a:tblGrid>
                <a:gridCol w="2233871">
                  <a:extLst>
                    <a:ext uri="{9D8B030D-6E8A-4147-A177-3AD203B41FA5}">
                      <a16:colId xmlns:a16="http://schemas.microsoft.com/office/drawing/2014/main" val="3872421127"/>
                    </a:ext>
                  </a:extLst>
                </a:gridCol>
                <a:gridCol w="2233871">
                  <a:extLst>
                    <a:ext uri="{9D8B030D-6E8A-4147-A177-3AD203B41FA5}">
                      <a16:colId xmlns:a16="http://schemas.microsoft.com/office/drawing/2014/main" val="1457813362"/>
                    </a:ext>
                  </a:extLst>
                </a:gridCol>
                <a:gridCol w="2233871">
                  <a:extLst>
                    <a:ext uri="{9D8B030D-6E8A-4147-A177-3AD203B41FA5}">
                      <a16:colId xmlns:a16="http://schemas.microsoft.com/office/drawing/2014/main" val="1427875294"/>
                    </a:ext>
                  </a:extLst>
                </a:gridCol>
                <a:gridCol w="2233871">
                  <a:extLst>
                    <a:ext uri="{9D8B030D-6E8A-4147-A177-3AD203B41FA5}">
                      <a16:colId xmlns:a16="http://schemas.microsoft.com/office/drawing/2014/main" val="192301484"/>
                    </a:ext>
                  </a:extLst>
                </a:gridCol>
                <a:gridCol w="2233871">
                  <a:extLst>
                    <a:ext uri="{9D8B030D-6E8A-4147-A177-3AD203B41FA5}">
                      <a16:colId xmlns:a16="http://schemas.microsoft.com/office/drawing/2014/main" val="4218201466"/>
                    </a:ext>
                  </a:extLst>
                </a:gridCol>
              </a:tblGrid>
              <a:tr h="0">
                <a:tc>
                  <a:txBody>
                    <a:bodyPr/>
                    <a:lstStyle/>
                    <a:p>
                      <a:pPr algn="ctr"/>
                      <a:r>
                        <a:rPr lang="fr-FR" b="1" dirty="0"/>
                        <a:t>Classe </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err="1"/>
                        <a:t>add</a:t>
                      </a:r>
                      <a:r>
                        <a:rPr lang="fr-FR" b="1"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err="1"/>
                        <a:t>contains</a:t>
                      </a:r>
                      <a:r>
                        <a:rPr lang="fr-FR" b="1"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a:t>next()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t>thread-</a:t>
                      </a:r>
                      <a:r>
                        <a:rPr lang="fr-FR" b="1" dirty="0" err="1"/>
                        <a:t>safe</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689249"/>
                  </a:ext>
                </a:extLst>
              </a:tr>
              <a:tr h="0">
                <a:tc>
                  <a:txBody>
                    <a:bodyPr/>
                    <a:lstStyle/>
                    <a:p>
                      <a:pPr algn="ctr"/>
                      <a:r>
                        <a:rPr lang="fr-FR"/>
                        <a:t>HashSet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O(h/n)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Non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4349551"/>
                  </a:ext>
                </a:extLst>
              </a:tr>
              <a:tr h="0">
                <a:tc>
                  <a:txBody>
                    <a:bodyPr/>
                    <a:lstStyle/>
                    <a:p>
                      <a:pPr algn="ctr"/>
                      <a:r>
                        <a:rPr lang="fr-FR"/>
                        <a:t>LinkedHashSet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Non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293168"/>
                  </a:ext>
                </a:extLst>
              </a:tr>
              <a:tr h="0">
                <a:tc>
                  <a:txBody>
                    <a:bodyPr/>
                    <a:lstStyle/>
                    <a:p>
                      <a:pPr algn="ctr"/>
                      <a:r>
                        <a:rPr lang="fr-FR"/>
                        <a:t>CopyOnWriteArraySet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Non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4588558"/>
                  </a:ext>
                </a:extLst>
              </a:tr>
              <a:tr h="0">
                <a:tc>
                  <a:txBody>
                    <a:bodyPr/>
                    <a:lstStyle/>
                    <a:p>
                      <a:pPr algn="ctr"/>
                      <a:r>
                        <a:rPr lang="fr-FR"/>
                        <a:t>EnumSet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Oui</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1273882"/>
                  </a:ext>
                </a:extLst>
              </a:tr>
              <a:tr h="0">
                <a:tc>
                  <a:txBody>
                    <a:bodyPr/>
                    <a:lstStyle/>
                    <a:p>
                      <a:pPr algn="ctr"/>
                      <a:r>
                        <a:rPr lang="fr-FR"/>
                        <a:t>TreeSet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Oui</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3123434"/>
                  </a:ext>
                </a:extLst>
              </a:tr>
              <a:tr h="0">
                <a:tc>
                  <a:txBody>
                    <a:bodyPr/>
                    <a:lstStyle/>
                    <a:p>
                      <a:pPr algn="ctr"/>
                      <a:r>
                        <a:rPr lang="fr-FR"/>
                        <a:t>ConcurrentSkipListSet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Oui</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709704"/>
                  </a:ext>
                </a:extLst>
              </a:tr>
            </a:tbl>
          </a:graphicData>
        </a:graphic>
      </p:graphicFrame>
    </p:spTree>
    <p:extLst>
      <p:ext uri="{BB962C8B-B14F-4D97-AF65-F5344CB8AC3E}">
        <p14:creationId xmlns:p14="http://schemas.microsoft.com/office/powerpoint/2010/main" val="4058700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F8EF7-735E-FAD5-4ECE-958AF3F8C891}"/>
              </a:ext>
            </a:extLst>
          </p:cNvPr>
          <p:cNvSpPr>
            <a:spLocks noGrp="1"/>
          </p:cNvSpPr>
          <p:nvPr>
            <p:ph type="title"/>
          </p:nvPr>
        </p:nvSpPr>
        <p:spPr/>
        <p:txBody>
          <a:bodyPr/>
          <a:lstStyle/>
          <a:p>
            <a:r>
              <a:rPr lang="en-US" dirty="0"/>
              <a:t>Interface Map : pour </a:t>
            </a:r>
            <a:r>
              <a:rPr lang="en-US" dirty="0" err="1"/>
              <a:t>gérer</a:t>
            </a:r>
            <a:r>
              <a:rPr lang="en-US" dirty="0"/>
              <a:t> les collections de couples (</a:t>
            </a:r>
            <a:r>
              <a:rPr lang="en-US" dirty="0" err="1"/>
              <a:t>attribut</a:t>
            </a:r>
            <a:r>
              <a:rPr lang="en-US" dirty="0"/>
              <a:t>/</a:t>
            </a:r>
            <a:r>
              <a:rPr lang="en-US" dirty="0" err="1"/>
              <a:t>valeur</a:t>
            </a:r>
            <a:r>
              <a:rPr lang="en-US" dirty="0"/>
              <a:t>)</a:t>
            </a:r>
            <a:endParaRPr lang="fr-FR" dirty="0"/>
          </a:p>
        </p:txBody>
      </p:sp>
      <p:graphicFrame>
        <p:nvGraphicFramePr>
          <p:cNvPr id="4" name="Content Placeholder 3">
            <a:extLst>
              <a:ext uri="{FF2B5EF4-FFF2-40B4-BE49-F238E27FC236}">
                <a16:creationId xmlns:a16="http://schemas.microsoft.com/office/drawing/2014/main" id="{AECF9DB5-561C-1E4D-ED7B-901536F96FFB}"/>
              </a:ext>
            </a:extLst>
          </p:cNvPr>
          <p:cNvGraphicFramePr>
            <a:graphicFrameLocks noGrp="1"/>
          </p:cNvGraphicFramePr>
          <p:nvPr>
            <p:ph idx="1"/>
            <p:extLst>
              <p:ext uri="{D42A27DB-BD31-4B8C-83A1-F6EECF244321}">
                <p14:modId xmlns:p14="http://schemas.microsoft.com/office/powerpoint/2010/main" val="1588370894"/>
              </p:ext>
            </p:extLst>
          </p:nvPr>
        </p:nvGraphicFramePr>
        <p:xfrm>
          <a:off x="948582" y="1851263"/>
          <a:ext cx="7064526" cy="4351336"/>
        </p:xfrm>
        <a:graphic>
          <a:graphicData uri="http://schemas.openxmlformats.org/drawingml/2006/table">
            <a:tbl>
              <a:tblPr/>
              <a:tblGrid>
                <a:gridCol w="3532263">
                  <a:extLst>
                    <a:ext uri="{9D8B030D-6E8A-4147-A177-3AD203B41FA5}">
                      <a16:colId xmlns:a16="http://schemas.microsoft.com/office/drawing/2014/main" val="3973225527"/>
                    </a:ext>
                  </a:extLst>
                </a:gridCol>
                <a:gridCol w="3532263">
                  <a:extLst>
                    <a:ext uri="{9D8B030D-6E8A-4147-A177-3AD203B41FA5}">
                      <a16:colId xmlns:a16="http://schemas.microsoft.com/office/drawing/2014/main" val="3673980855"/>
                    </a:ext>
                  </a:extLst>
                </a:gridCol>
              </a:tblGrid>
              <a:tr h="235484">
                <a:tc>
                  <a:txBody>
                    <a:bodyPr/>
                    <a:lstStyle/>
                    <a:p>
                      <a:r>
                        <a:rPr lang="fr-FR" sz="1200" b="1" dirty="0"/>
                        <a:t>Méthode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a:t>Rôle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1589691"/>
                  </a:ext>
                </a:extLst>
              </a:tr>
              <a:tr h="235484">
                <a:tc>
                  <a:txBody>
                    <a:bodyPr/>
                    <a:lstStyle/>
                    <a:p>
                      <a:r>
                        <a:rPr lang="fr-FR" sz="1200" dirty="0" err="1"/>
                        <a:t>void</a:t>
                      </a:r>
                      <a:r>
                        <a:rPr lang="fr-FR" sz="1200" dirty="0"/>
                        <a:t> </a:t>
                      </a:r>
                      <a:r>
                        <a:rPr lang="fr-FR" sz="1200" dirty="0" err="1"/>
                        <a:t>clear</a:t>
                      </a:r>
                      <a:r>
                        <a:rPr lang="fr-FR" sz="1200" dirty="0"/>
                        <a: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Supprimer tous les éléments de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4984696"/>
                  </a:ext>
                </a:extLst>
              </a:tr>
              <a:tr h="235484">
                <a:tc>
                  <a:txBody>
                    <a:bodyPr/>
                    <a:lstStyle/>
                    <a:p>
                      <a:r>
                        <a:rPr lang="fr-FR" sz="1200" dirty="0" err="1"/>
                        <a:t>boolean</a:t>
                      </a:r>
                      <a:r>
                        <a:rPr lang="fr-FR" sz="1200" dirty="0"/>
                        <a:t> </a:t>
                      </a:r>
                      <a:r>
                        <a:rPr lang="fr-FR" sz="1200" dirty="0" err="1"/>
                        <a:t>containsKey</a:t>
                      </a:r>
                      <a:r>
                        <a:rPr lang="fr-FR" sz="1200" dirty="0"/>
                        <a:t>(Object)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Indiquer si la clé est contenue dans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484312"/>
                  </a:ext>
                </a:extLst>
              </a:tr>
              <a:tr h="235484">
                <a:tc>
                  <a:txBody>
                    <a:bodyPr/>
                    <a:lstStyle/>
                    <a:p>
                      <a:r>
                        <a:rPr lang="fr-FR" sz="1200"/>
                        <a:t>boolean containsValue(Object)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Indiquer si la valeur est contenue dans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811939"/>
                  </a:ext>
                </a:extLst>
              </a:tr>
              <a:tr h="419776">
                <a:tc>
                  <a:txBody>
                    <a:bodyPr/>
                    <a:lstStyle/>
                    <a:p>
                      <a:r>
                        <a:rPr lang="fr-FR" sz="1200" dirty="0"/>
                        <a:t>Set </a:t>
                      </a:r>
                      <a:r>
                        <a:rPr lang="fr-FR" sz="1200" dirty="0" err="1"/>
                        <a:t>entrySet</a:t>
                      </a:r>
                      <a:r>
                        <a:rPr lang="fr-FR" sz="1200" dirty="0"/>
                        <a: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a:t>Renvoyer un ensemble contenant les paires clé/valeur de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8706564"/>
                  </a:ext>
                </a:extLst>
              </a:tr>
              <a:tr h="419776">
                <a:tc>
                  <a:txBody>
                    <a:bodyPr/>
                    <a:lstStyle/>
                    <a:p>
                      <a:r>
                        <a:rPr lang="fr-FR" sz="1200"/>
                        <a:t>Object get(Object)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Renvoyer la valeur associée à la clé fournie en paramètre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2530117"/>
                  </a:ext>
                </a:extLst>
              </a:tr>
              <a:tr h="235484">
                <a:tc>
                  <a:txBody>
                    <a:bodyPr/>
                    <a:lstStyle/>
                    <a:p>
                      <a:r>
                        <a:rPr lang="fr-FR" sz="1200"/>
                        <a:t>boolean isEmpty()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Indiquer si la collection est vide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909100"/>
                  </a:ext>
                </a:extLst>
              </a:tr>
              <a:tr h="419776">
                <a:tc>
                  <a:txBody>
                    <a:bodyPr/>
                    <a:lstStyle/>
                    <a:p>
                      <a:r>
                        <a:rPr lang="fr-FR" sz="1200"/>
                        <a:t>Set keySet()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Renvoyer un ensemble contenant les clés de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1075727"/>
                  </a:ext>
                </a:extLst>
              </a:tr>
              <a:tr h="419776">
                <a:tc>
                  <a:txBody>
                    <a:bodyPr/>
                    <a:lstStyle/>
                    <a:p>
                      <a:r>
                        <a:rPr lang="fr-FR" sz="1200"/>
                        <a:t>Object put(Object, Object)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err="1"/>
                        <a:t>Insèrer</a:t>
                      </a:r>
                      <a:r>
                        <a:rPr lang="fr-FR" sz="1200" dirty="0"/>
                        <a:t> la clé et sa valeur associée fournies en paramètres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095353"/>
                  </a:ext>
                </a:extLst>
              </a:tr>
              <a:tr h="419776">
                <a:tc>
                  <a:txBody>
                    <a:bodyPr/>
                    <a:lstStyle/>
                    <a:p>
                      <a:r>
                        <a:rPr lang="fr-FR" sz="1200"/>
                        <a:t>void putAll(Map)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err="1"/>
                        <a:t>Insèrer</a:t>
                      </a:r>
                      <a:r>
                        <a:rPr lang="fr-FR" sz="1200" dirty="0"/>
                        <a:t> toutes les clés/valeurs de l'objet fourni en paramètre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6117571"/>
                  </a:ext>
                </a:extLst>
              </a:tr>
              <a:tr h="419776">
                <a:tc>
                  <a:txBody>
                    <a:bodyPr/>
                    <a:lstStyle/>
                    <a:p>
                      <a:r>
                        <a:rPr lang="fr-FR" sz="1200"/>
                        <a:t>Collection values()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Renvoyer une collection qui contient toutes les valeurs des éléments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5129064"/>
                  </a:ext>
                </a:extLst>
              </a:tr>
              <a:tr h="419776">
                <a:tc>
                  <a:txBody>
                    <a:bodyPr/>
                    <a:lstStyle/>
                    <a:p>
                      <a:r>
                        <a:rPr lang="fr-FR" sz="1200"/>
                        <a:t>Object remove(Object)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Supprimer l'élément dont la clé est fournie en paramètre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9576565"/>
                  </a:ext>
                </a:extLst>
              </a:tr>
              <a:tr h="235484">
                <a:tc>
                  <a:txBody>
                    <a:bodyPr/>
                    <a:lstStyle/>
                    <a:p>
                      <a:r>
                        <a:rPr lang="fr-FR" sz="1200"/>
                        <a:t>int size()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dirty="0"/>
                        <a:t>Renvoyer le nombre d'éléments de la collection </a:t>
                      </a:r>
                    </a:p>
                  </a:txBody>
                  <a:tcPr marL="25596" marR="25596" marT="25596" marB="255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5808941"/>
                  </a:ext>
                </a:extLst>
              </a:tr>
            </a:tbl>
          </a:graphicData>
        </a:graphic>
      </p:graphicFrame>
      <p:sp>
        <p:nvSpPr>
          <p:cNvPr id="5" name="TextBox 4">
            <a:extLst>
              <a:ext uri="{FF2B5EF4-FFF2-40B4-BE49-F238E27FC236}">
                <a16:creationId xmlns:a16="http://schemas.microsoft.com/office/drawing/2014/main" id="{62DB48DD-9F45-137D-3144-F5FAD786B1FF}"/>
              </a:ext>
            </a:extLst>
          </p:cNvPr>
          <p:cNvSpPr txBox="1"/>
          <p:nvPr/>
        </p:nvSpPr>
        <p:spPr>
          <a:xfrm>
            <a:off x="8107811" y="2618436"/>
            <a:ext cx="4146860" cy="2862322"/>
          </a:xfrm>
          <a:prstGeom prst="rect">
            <a:avLst/>
          </a:prstGeom>
          <a:noFill/>
        </p:spPr>
        <p:txBody>
          <a:bodyPr wrap="square" rtlCol="0">
            <a:spAutoFit/>
          </a:bodyPr>
          <a:lstStyle/>
          <a:p>
            <a:r>
              <a:rPr lang="en-US" b="1" dirty="0"/>
              <a:t>Note : </a:t>
            </a:r>
            <a:r>
              <a:rPr lang="fr-FR" dirty="0"/>
              <a:t>Une collection de type </a:t>
            </a:r>
            <a:r>
              <a:rPr lang="fr-FR" dirty="0" err="1"/>
              <a:t>Map</a:t>
            </a:r>
            <a:r>
              <a:rPr lang="fr-FR" dirty="0"/>
              <a:t> ne propose pas directement d'</a:t>
            </a:r>
            <a:r>
              <a:rPr lang="fr-FR" dirty="0" err="1"/>
              <a:t>Iterator</a:t>
            </a:r>
            <a:r>
              <a:rPr lang="fr-FR" dirty="0"/>
              <a:t> sur ses éléments : la collection peut être parcourue de trois manières :</a:t>
            </a:r>
          </a:p>
          <a:p>
            <a:endParaRPr lang="fr-FR" dirty="0"/>
          </a:p>
          <a:p>
            <a:pPr lvl="1">
              <a:buFont typeface="Arial" panose="020B0604020202020204" pitchFamily="34" charset="0"/>
              <a:buChar char="•"/>
            </a:pPr>
            <a:r>
              <a:rPr lang="fr-FR" dirty="0"/>
              <a:t>parcours de l'ensemble des clés</a:t>
            </a:r>
          </a:p>
          <a:p>
            <a:pPr lvl="1">
              <a:buFont typeface="Arial" panose="020B0604020202020204" pitchFamily="34" charset="0"/>
              <a:buChar char="•"/>
            </a:pPr>
            <a:r>
              <a:rPr lang="fr-FR" dirty="0"/>
              <a:t>parcours des valeurs</a:t>
            </a:r>
          </a:p>
          <a:p>
            <a:pPr lvl="1">
              <a:buFont typeface="Arial" panose="020B0604020202020204" pitchFamily="34" charset="0"/>
              <a:buChar char="•"/>
            </a:pPr>
            <a:r>
              <a:rPr lang="fr-FR" dirty="0"/>
              <a:t>parcours d'un ensemble de paires clé/valeur</a:t>
            </a:r>
          </a:p>
          <a:p>
            <a:endParaRPr lang="fr-FR" dirty="0"/>
          </a:p>
        </p:txBody>
      </p:sp>
    </p:spTree>
    <p:extLst>
      <p:ext uri="{BB962C8B-B14F-4D97-AF65-F5344CB8AC3E}">
        <p14:creationId xmlns:p14="http://schemas.microsoft.com/office/powerpoint/2010/main" val="3539698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4F09-62FA-ECC9-934F-7959098BDBED}"/>
              </a:ext>
            </a:extLst>
          </p:cNvPr>
          <p:cNvSpPr>
            <a:spLocks noGrp="1"/>
          </p:cNvSpPr>
          <p:nvPr>
            <p:ph type="title"/>
          </p:nvPr>
        </p:nvSpPr>
        <p:spPr/>
        <p:txBody>
          <a:bodyPr/>
          <a:lstStyle/>
          <a:p>
            <a:r>
              <a:rPr lang="en-US" dirty="0" err="1"/>
              <a:t>Classe</a:t>
            </a:r>
            <a:r>
              <a:rPr lang="en-US" dirty="0"/>
              <a:t> HashMap</a:t>
            </a:r>
            <a:endParaRPr lang="fr-FR" dirty="0"/>
          </a:p>
        </p:txBody>
      </p:sp>
      <p:sp>
        <p:nvSpPr>
          <p:cNvPr id="3" name="Content Placeholder 2">
            <a:extLst>
              <a:ext uri="{FF2B5EF4-FFF2-40B4-BE49-F238E27FC236}">
                <a16:creationId xmlns:a16="http://schemas.microsoft.com/office/drawing/2014/main" id="{DE38041C-3035-355C-16A5-6A5D63E2161E}"/>
              </a:ext>
            </a:extLst>
          </p:cNvPr>
          <p:cNvSpPr>
            <a:spLocks noGrp="1"/>
          </p:cNvSpPr>
          <p:nvPr>
            <p:ph idx="1"/>
          </p:nvPr>
        </p:nvSpPr>
        <p:spPr/>
        <p:txBody>
          <a:bodyPr/>
          <a:lstStyle/>
          <a:p>
            <a:r>
              <a:rPr lang="fr-FR" dirty="0"/>
              <a:t>La classe </a:t>
            </a:r>
            <a:r>
              <a:rPr lang="fr-FR" dirty="0" err="1"/>
              <a:t>HashMap</a:t>
            </a:r>
            <a:r>
              <a:rPr lang="fr-FR" dirty="0"/>
              <a:t> utilise un tableau de listes chaînées pour le stockage de ses éléments. L'index d'une clé dans le tableau est déterminé grâce à un algorithme utilisant la valeur de hachage de l'objet.</a:t>
            </a:r>
          </a:p>
          <a:p>
            <a:r>
              <a:rPr lang="fr-FR" dirty="0"/>
              <a:t>Si deux objets possèdent la même valeur de hachage, il y a une collision car les deux objets doivent être insérés dans le même </a:t>
            </a:r>
            <a:r>
              <a:rPr lang="fr-FR" dirty="0" err="1"/>
              <a:t>bucket</a:t>
            </a:r>
            <a:r>
              <a:rPr lang="fr-FR" dirty="0"/>
              <a:t>. Pour gérer les problèmes, le </a:t>
            </a:r>
            <a:r>
              <a:rPr lang="fr-FR" dirty="0" err="1"/>
              <a:t>bucket</a:t>
            </a:r>
            <a:r>
              <a:rPr lang="fr-FR" dirty="0"/>
              <a:t> contient une liste chaînée : chaque élément (sa clé et sa valeur) est encapsulé dans une instance de type Entry. (voir cours SGBD)</a:t>
            </a:r>
          </a:p>
        </p:txBody>
      </p:sp>
    </p:spTree>
    <p:extLst>
      <p:ext uri="{BB962C8B-B14F-4D97-AF65-F5344CB8AC3E}">
        <p14:creationId xmlns:p14="http://schemas.microsoft.com/office/powerpoint/2010/main" val="7095065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E733-CC37-FC0E-9481-EE3FA33D894A}"/>
              </a:ext>
            </a:extLst>
          </p:cNvPr>
          <p:cNvSpPr>
            <a:spLocks noGrp="1"/>
          </p:cNvSpPr>
          <p:nvPr>
            <p:ph type="title"/>
          </p:nvPr>
        </p:nvSpPr>
        <p:spPr/>
        <p:txBody>
          <a:bodyPr/>
          <a:lstStyle/>
          <a:p>
            <a:r>
              <a:rPr lang="en-US" dirty="0"/>
              <a:t>HashMap</a:t>
            </a:r>
            <a:endParaRPr lang="fr-FR" dirty="0"/>
          </a:p>
        </p:txBody>
      </p:sp>
      <p:sp>
        <p:nvSpPr>
          <p:cNvPr id="3" name="Content Placeholder 2">
            <a:extLst>
              <a:ext uri="{FF2B5EF4-FFF2-40B4-BE49-F238E27FC236}">
                <a16:creationId xmlns:a16="http://schemas.microsoft.com/office/drawing/2014/main" id="{73FA51B9-387E-EF81-BCFF-4443BB57D46B}"/>
              </a:ext>
            </a:extLst>
          </p:cNvPr>
          <p:cNvSpPr>
            <a:spLocks noGrp="1"/>
          </p:cNvSpPr>
          <p:nvPr>
            <p:ph idx="1"/>
          </p:nvPr>
        </p:nvSpPr>
        <p:spPr/>
        <p:txBody>
          <a:bodyPr>
            <a:normAutofit/>
          </a:bodyPr>
          <a:lstStyle/>
          <a:p>
            <a:pPr>
              <a:buFont typeface="Arial" panose="020B0604020202020204" pitchFamily="34" charset="0"/>
              <a:buChar char="•"/>
            </a:pPr>
            <a:r>
              <a:rPr lang="fr-FR" dirty="0"/>
              <a:t>Elle permet l'utilisation de la valeur </a:t>
            </a:r>
            <a:r>
              <a:rPr lang="fr-FR" dirty="0" err="1"/>
              <a:t>null</a:t>
            </a:r>
            <a:r>
              <a:rPr lang="fr-FR" dirty="0"/>
              <a:t> comme clé et comme valeur.</a:t>
            </a:r>
          </a:p>
          <a:p>
            <a:pPr>
              <a:buFont typeface="Arial" panose="020B0604020202020204" pitchFamily="34" charset="0"/>
              <a:buChar char="•"/>
            </a:pPr>
            <a:r>
              <a:rPr lang="fr-FR" dirty="0"/>
              <a:t>Elle n'est pas thread-</a:t>
            </a:r>
            <a:r>
              <a:rPr lang="fr-FR" dirty="0" err="1"/>
              <a:t>safe</a:t>
            </a:r>
            <a:r>
              <a:rPr lang="fr-FR" dirty="0"/>
              <a:t>.</a:t>
            </a:r>
          </a:p>
          <a:p>
            <a:pPr>
              <a:buFont typeface="Arial" panose="020B0604020202020204" pitchFamily="34" charset="0"/>
              <a:buChar char="•"/>
            </a:pPr>
            <a:r>
              <a:rPr lang="fr-FR" dirty="0"/>
              <a:t>Elle ne garantit aucun ordre lors du parcours des éléments de la collection.</a:t>
            </a:r>
          </a:p>
          <a:p>
            <a:r>
              <a:rPr lang="fr-FR" dirty="0"/>
              <a:t>La classe </a:t>
            </a:r>
            <a:r>
              <a:rPr lang="fr-FR" dirty="0" err="1"/>
              <a:t>HashMap</a:t>
            </a:r>
            <a:r>
              <a:rPr lang="fr-FR" dirty="0"/>
              <a:t> possède deux propriétés :</a:t>
            </a:r>
          </a:p>
          <a:p>
            <a:pPr lvl="1"/>
            <a:r>
              <a:rPr lang="fr-FR" dirty="0"/>
              <a:t>la capacité initiale (toutes les capacités sont des puissances de 2)</a:t>
            </a:r>
          </a:p>
          <a:p>
            <a:pPr lvl="1"/>
            <a:r>
              <a:rPr lang="fr-FR" dirty="0"/>
              <a:t>le facteur de charge (</a:t>
            </a:r>
            <a:r>
              <a:rPr lang="fr-FR" dirty="0" err="1"/>
              <a:t>load</a:t>
            </a:r>
            <a:r>
              <a:rPr lang="fr-FR" dirty="0"/>
              <a:t> factor)</a:t>
            </a:r>
          </a:p>
          <a:p>
            <a:r>
              <a:rPr lang="fr-FR" dirty="0"/>
              <a:t>Performance : </a:t>
            </a:r>
            <a:r>
              <a:rPr lang="fr-FR" dirty="0" err="1"/>
              <a:t>get</a:t>
            </a:r>
            <a:r>
              <a:rPr lang="fr-FR" dirty="0"/>
              <a:t>() et put() sont O(1) si la fonction de hachage est « équilibrée »</a:t>
            </a:r>
          </a:p>
          <a:p>
            <a:endParaRPr lang="fr-FR" dirty="0"/>
          </a:p>
        </p:txBody>
      </p:sp>
    </p:spTree>
    <p:extLst>
      <p:ext uri="{BB962C8B-B14F-4D97-AF65-F5344CB8AC3E}">
        <p14:creationId xmlns:p14="http://schemas.microsoft.com/office/powerpoint/2010/main" val="2932686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7934-5795-0878-B5C7-2945BAF6A460}"/>
              </a:ext>
            </a:extLst>
          </p:cNvPr>
          <p:cNvSpPr>
            <a:spLocks noGrp="1"/>
          </p:cNvSpPr>
          <p:nvPr>
            <p:ph type="title"/>
          </p:nvPr>
        </p:nvSpPr>
        <p:spPr/>
        <p:txBody>
          <a:bodyPr/>
          <a:lstStyle/>
          <a:p>
            <a:r>
              <a:rPr lang="en-US" dirty="0" err="1"/>
              <a:t>Comparaison</a:t>
            </a:r>
            <a:r>
              <a:rPr lang="en-US" dirty="0"/>
              <a:t> des </a:t>
            </a:r>
            <a:r>
              <a:rPr lang="en-US" dirty="0" err="1"/>
              <a:t>implémentation</a:t>
            </a:r>
            <a:r>
              <a:rPr lang="en-US" dirty="0"/>
              <a:t> de Map</a:t>
            </a:r>
            <a:endParaRPr lang="fr-FR" dirty="0"/>
          </a:p>
        </p:txBody>
      </p:sp>
      <p:graphicFrame>
        <p:nvGraphicFramePr>
          <p:cNvPr id="4" name="Content Placeholder 3">
            <a:extLst>
              <a:ext uri="{FF2B5EF4-FFF2-40B4-BE49-F238E27FC236}">
                <a16:creationId xmlns:a16="http://schemas.microsoft.com/office/drawing/2014/main" id="{BE5805F1-BE8C-50B1-B855-3014C379C99B}"/>
              </a:ext>
            </a:extLst>
          </p:cNvPr>
          <p:cNvGraphicFramePr>
            <a:graphicFrameLocks noGrp="1"/>
          </p:cNvGraphicFramePr>
          <p:nvPr>
            <p:ph idx="1"/>
            <p:extLst>
              <p:ext uri="{D42A27DB-BD31-4B8C-83A1-F6EECF244321}">
                <p14:modId xmlns:p14="http://schemas.microsoft.com/office/powerpoint/2010/main" val="1331139702"/>
              </p:ext>
            </p:extLst>
          </p:nvPr>
        </p:nvGraphicFramePr>
        <p:xfrm>
          <a:off x="838200" y="2599214"/>
          <a:ext cx="10515600" cy="2804160"/>
        </p:xfrm>
        <a:graphic>
          <a:graphicData uri="http://schemas.openxmlformats.org/drawingml/2006/table">
            <a:tbl>
              <a:tblPr/>
              <a:tblGrid>
                <a:gridCol w="2628900">
                  <a:extLst>
                    <a:ext uri="{9D8B030D-6E8A-4147-A177-3AD203B41FA5}">
                      <a16:colId xmlns:a16="http://schemas.microsoft.com/office/drawing/2014/main" val="3151996300"/>
                    </a:ext>
                  </a:extLst>
                </a:gridCol>
                <a:gridCol w="2628900">
                  <a:extLst>
                    <a:ext uri="{9D8B030D-6E8A-4147-A177-3AD203B41FA5}">
                      <a16:colId xmlns:a16="http://schemas.microsoft.com/office/drawing/2014/main" val="2737816918"/>
                    </a:ext>
                  </a:extLst>
                </a:gridCol>
                <a:gridCol w="2628900">
                  <a:extLst>
                    <a:ext uri="{9D8B030D-6E8A-4147-A177-3AD203B41FA5}">
                      <a16:colId xmlns:a16="http://schemas.microsoft.com/office/drawing/2014/main" val="2333054346"/>
                    </a:ext>
                  </a:extLst>
                </a:gridCol>
                <a:gridCol w="2628900">
                  <a:extLst>
                    <a:ext uri="{9D8B030D-6E8A-4147-A177-3AD203B41FA5}">
                      <a16:colId xmlns:a16="http://schemas.microsoft.com/office/drawing/2014/main" val="2416664869"/>
                    </a:ext>
                  </a:extLst>
                </a:gridCol>
              </a:tblGrid>
              <a:tr h="0">
                <a:tc>
                  <a:txBody>
                    <a:bodyPr/>
                    <a:lstStyle/>
                    <a:p>
                      <a:pPr algn="ctr"/>
                      <a:endParaRPr lang="fr-FR"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err="1"/>
                        <a:t>get</a:t>
                      </a:r>
                      <a:r>
                        <a:rPr lang="fr-FR" b="1"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err="1"/>
                        <a:t>containsKey</a:t>
                      </a:r>
                      <a:r>
                        <a:rPr lang="fr-FR" b="1"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err="1"/>
                        <a:t>next</a:t>
                      </a:r>
                      <a:r>
                        <a:rPr lang="fr-FR" b="1" dirty="0"/>
                        <a: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886737"/>
                  </a:ext>
                </a:extLst>
              </a:tr>
              <a:tr h="0">
                <a:tc>
                  <a:txBody>
                    <a:bodyPr/>
                    <a:lstStyle/>
                    <a:p>
                      <a:pPr algn="ctr"/>
                      <a:r>
                        <a:rPr lang="fr-FR" b="1" dirty="0" err="1"/>
                        <a:t>HashMap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O(h/n)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095541"/>
                  </a:ext>
                </a:extLst>
              </a:tr>
              <a:tr h="0">
                <a:tc>
                  <a:txBody>
                    <a:bodyPr/>
                    <a:lstStyle/>
                    <a:p>
                      <a:pPr algn="ctr"/>
                      <a:r>
                        <a:rPr lang="fr-FR" b="1" dirty="0" err="1"/>
                        <a:t>LinkedHashMap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131106"/>
                  </a:ext>
                </a:extLst>
              </a:tr>
              <a:tr h="0">
                <a:tc>
                  <a:txBody>
                    <a:bodyPr/>
                    <a:lstStyle/>
                    <a:p>
                      <a:pPr algn="ctr"/>
                      <a:r>
                        <a:rPr lang="fr-FR" b="1" dirty="0" err="1"/>
                        <a:t>IdentityHashMap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O(h/n)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5956717"/>
                  </a:ext>
                </a:extLst>
              </a:tr>
              <a:tr h="0">
                <a:tc>
                  <a:txBody>
                    <a:bodyPr/>
                    <a:lstStyle/>
                    <a:p>
                      <a:pPr algn="ctr"/>
                      <a:r>
                        <a:rPr lang="fr-FR" b="1" dirty="0" err="1"/>
                        <a:t>EnumMap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8154958"/>
                  </a:ext>
                </a:extLst>
              </a:tr>
              <a:tr h="0">
                <a:tc>
                  <a:txBody>
                    <a:bodyPr/>
                    <a:lstStyle/>
                    <a:p>
                      <a:pPr algn="ctr"/>
                      <a:r>
                        <a:rPr lang="fr-FR" b="1" dirty="0" err="1"/>
                        <a:t>TreeMap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4466842"/>
                  </a:ext>
                </a:extLst>
              </a:tr>
              <a:tr h="0">
                <a:tc>
                  <a:txBody>
                    <a:bodyPr/>
                    <a:lstStyle/>
                    <a:p>
                      <a:pPr algn="ctr"/>
                      <a:r>
                        <a:rPr lang="fr-FR" b="1" dirty="0" err="1"/>
                        <a:t>ConcurrentHashMap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O(h/n)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7897867"/>
                  </a:ext>
                </a:extLst>
              </a:tr>
              <a:tr h="0">
                <a:tc>
                  <a:txBody>
                    <a:bodyPr/>
                    <a:lstStyle/>
                    <a:p>
                      <a:pPr algn="ctr"/>
                      <a:r>
                        <a:rPr lang="fr-FR" b="1" dirty="0" err="1"/>
                        <a:t>ConcurrentSkipListMap</a:t>
                      </a:r>
                      <a:endParaRPr lang="fr-FR" b="1" dirty="0"/>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a:t>O(log 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O(1)</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857377"/>
                  </a:ext>
                </a:extLst>
              </a:tr>
            </a:tbl>
          </a:graphicData>
        </a:graphic>
      </p:graphicFrame>
    </p:spTree>
    <p:extLst>
      <p:ext uri="{BB962C8B-B14F-4D97-AF65-F5344CB8AC3E}">
        <p14:creationId xmlns:p14="http://schemas.microsoft.com/office/powerpoint/2010/main" val="29928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72A68-8339-2F87-7D0C-CFE1746C6381}"/>
              </a:ext>
            </a:extLst>
          </p:cNvPr>
          <p:cNvSpPr>
            <a:spLocks noGrp="1"/>
          </p:cNvSpPr>
          <p:nvPr>
            <p:ph type="ctrTitle"/>
          </p:nvPr>
        </p:nvSpPr>
        <p:spPr/>
        <p:txBody>
          <a:bodyPr/>
          <a:lstStyle/>
          <a:p>
            <a:r>
              <a:rPr lang="en-US" dirty="0"/>
              <a:t>Rappels</a:t>
            </a:r>
            <a:endParaRPr lang="fr-FR" dirty="0"/>
          </a:p>
        </p:txBody>
      </p:sp>
      <p:sp>
        <p:nvSpPr>
          <p:cNvPr id="4" name="Subtitle 3">
            <a:extLst>
              <a:ext uri="{FF2B5EF4-FFF2-40B4-BE49-F238E27FC236}">
                <a16:creationId xmlns:a16="http://schemas.microsoft.com/office/drawing/2014/main" id="{5FD776E0-A54F-9AEE-C3C7-D2C01A8A6F6E}"/>
              </a:ext>
            </a:extLst>
          </p:cNvPr>
          <p:cNvSpPr>
            <a:spLocks noGrp="1"/>
          </p:cNvSpPr>
          <p:nvPr>
            <p:ph type="subTitle" idx="1"/>
          </p:nvPr>
        </p:nvSpPr>
        <p:spPr/>
        <p:txBody>
          <a:bodyPr/>
          <a:lstStyle/>
          <a:p>
            <a:endParaRPr lang="fr-FR"/>
          </a:p>
        </p:txBody>
      </p:sp>
      <p:pic>
        <p:nvPicPr>
          <p:cNvPr id="3" name="Picture 2" descr="A logo for a institute&#10;&#10;Description automatically generated">
            <a:extLst>
              <a:ext uri="{FF2B5EF4-FFF2-40B4-BE49-F238E27FC236}">
                <a16:creationId xmlns:a16="http://schemas.microsoft.com/office/drawing/2014/main" id="{A35D5078-C015-7FCB-B4FF-E7B962867E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2436" y="73892"/>
            <a:ext cx="1819564" cy="1214396"/>
          </a:xfrm>
          <a:prstGeom prst="rect">
            <a:avLst/>
          </a:prstGeom>
        </p:spPr>
      </p:pic>
      <p:pic>
        <p:nvPicPr>
          <p:cNvPr id="5" name="Picture 4" descr="A logo with a cup and a smoke&#10;&#10;Description automatically generated with medium confidence">
            <a:extLst>
              <a:ext uri="{FF2B5EF4-FFF2-40B4-BE49-F238E27FC236}">
                <a16:creationId xmlns:a16="http://schemas.microsoft.com/office/drawing/2014/main" id="{9AF06136-652A-C46C-21AE-1DEBB85DF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716" y="0"/>
            <a:ext cx="678356" cy="1242291"/>
          </a:xfrm>
          <a:prstGeom prst="rect">
            <a:avLst/>
          </a:prstGeom>
        </p:spPr>
      </p:pic>
    </p:spTree>
    <p:extLst>
      <p:ext uri="{BB962C8B-B14F-4D97-AF65-F5344CB8AC3E}">
        <p14:creationId xmlns:p14="http://schemas.microsoft.com/office/powerpoint/2010/main" val="1048949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ACFA26-73AF-F5A0-3609-BCF5062B861F}"/>
              </a:ext>
            </a:extLst>
          </p:cNvPr>
          <p:cNvSpPr>
            <a:spLocks noGrp="1"/>
          </p:cNvSpPr>
          <p:nvPr>
            <p:ph type="ctrTitle"/>
          </p:nvPr>
        </p:nvSpPr>
        <p:spPr/>
        <p:txBody>
          <a:bodyPr/>
          <a:lstStyle/>
          <a:p>
            <a:r>
              <a:rPr lang="en-US" dirty="0"/>
              <a:t>Conclusion</a:t>
            </a:r>
            <a:endParaRPr lang="fr-FR" dirty="0"/>
          </a:p>
        </p:txBody>
      </p:sp>
      <p:sp>
        <p:nvSpPr>
          <p:cNvPr id="5" name="Subtitle 4">
            <a:extLst>
              <a:ext uri="{FF2B5EF4-FFF2-40B4-BE49-F238E27FC236}">
                <a16:creationId xmlns:a16="http://schemas.microsoft.com/office/drawing/2014/main" id="{8F69F8F2-56E1-C421-3B67-F4F2D29A8D6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3838125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A3D3-FE41-CEC6-9E91-012C4B73C35F}"/>
              </a:ext>
            </a:extLst>
          </p:cNvPr>
          <p:cNvSpPr>
            <a:spLocks noGrp="1"/>
          </p:cNvSpPr>
          <p:nvPr>
            <p:ph type="title"/>
          </p:nvPr>
        </p:nvSpPr>
        <p:spPr/>
        <p:txBody>
          <a:bodyPr/>
          <a:lstStyle/>
          <a:p>
            <a:r>
              <a:rPr lang="en-US" dirty="0"/>
              <a:t>A </a:t>
            </a:r>
            <a:r>
              <a:rPr lang="en-US" dirty="0" err="1"/>
              <a:t>retenir</a:t>
            </a:r>
            <a:endParaRPr lang="fr-FR" dirty="0"/>
          </a:p>
        </p:txBody>
      </p:sp>
      <p:sp>
        <p:nvSpPr>
          <p:cNvPr id="3" name="Content Placeholder 2">
            <a:extLst>
              <a:ext uri="{FF2B5EF4-FFF2-40B4-BE49-F238E27FC236}">
                <a16:creationId xmlns:a16="http://schemas.microsoft.com/office/drawing/2014/main" id="{1D58E288-F2DD-9CC1-1D36-A5FE1DBC61E4}"/>
              </a:ext>
            </a:extLst>
          </p:cNvPr>
          <p:cNvSpPr>
            <a:spLocks noGrp="1"/>
          </p:cNvSpPr>
          <p:nvPr>
            <p:ph idx="1"/>
          </p:nvPr>
        </p:nvSpPr>
        <p:spPr/>
        <p:txBody>
          <a:bodyPr/>
          <a:lstStyle/>
          <a:p>
            <a:r>
              <a:rPr lang="en-US" dirty="0" err="1"/>
              <a:t>L’héritage</a:t>
            </a:r>
            <a:endParaRPr lang="en-US" dirty="0"/>
          </a:p>
          <a:p>
            <a:r>
              <a:rPr lang="en-US" dirty="0"/>
              <a:t>Les collections</a:t>
            </a:r>
          </a:p>
          <a:p>
            <a:r>
              <a:rPr lang="en-US" dirty="0"/>
              <a:t>Comment coder </a:t>
            </a:r>
            <a:r>
              <a:rPr lang="en-US" dirty="0" err="1"/>
              <a:t>en</a:t>
            </a:r>
            <a:r>
              <a:rPr lang="en-US" dirty="0"/>
              <a:t> Java </a:t>
            </a:r>
            <a:r>
              <a:rPr lang="en-US" dirty="0" err="1"/>
              <a:t>en</a:t>
            </a:r>
            <a:r>
              <a:rPr lang="en-US" dirty="0"/>
              <a:t> eclipse !</a:t>
            </a:r>
          </a:p>
          <a:p>
            <a:endParaRPr lang="fr-FR" dirty="0"/>
          </a:p>
        </p:txBody>
      </p:sp>
    </p:spTree>
    <p:extLst>
      <p:ext uri="{BB962C8B-B14F-4D97-AF65-F5344CB8AC3E}">
        <p14:creationId xmlns:p14="http://schemas.microsoft.com/office/powerpoint/2010/main" val="248233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038D10-CB89-9E2F-1384-82F6FFAD272A}"/>
              </a:ext>
            </a:extLst>
          </p:cNvPr>
          <p:cNvSpPr>
            <a:spLocks noGrp="1"/>
          </p:cNvSpPr>
          <p:nvPr>
            <p:ph type="title"/>
          </p:nvPr>
        </p:nvSpPr>
        <p:spPr/>
        <p:txBody>
          <a:bodyPr/>
          <a:lstStyle/>
          <a:p>
            <a:r>
              <a:rPr lang="en-US" dirty="0" err="1"/>
              <a:t>Classe</a:t>
            </a:r>
            <a:r>
              <a:rPr lang="en-US" dirty="0"/>
              <a:t> et </a:t>
            </a:r>
            <a:r>
              <a:rPr lang="en-US" dirty="0" err="1"/>
              <a:t>objets</a:t>
            </a:r>
            <a:endParaRPr lang="fr-FR" dirty="0"/>
          </a:p>
        </p:txBody>
      </p:sp>
      <p:sp>
        <p:nvSpPr>
          <p:cNvPr id="7" name="Text Placeholder 6">
            <a:extLst>
              <a:ext uri="{FF2B5EF4-FFF2-40B4-BE49-F238E27FC236}">
                <a16:creationId xmlns:a16="http://schemas.microsoft.com/office/drawing/2014/main" id="{7764BAE3-1E25-2887-4208-9DFAB2C2C23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45787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F32845C2-D36A-8AB3-02F5-CC97304E8247}"/>
              </a:ext>
            </a:extLst>
          </p:cNvPr>
          <p:cNvSpPr/>
          <p:nvPr/>
        </p:nvSpPr>
        <p:spPr>
          <a:xfrm>
            <a:off x="4363190" y="2431467"/>
            <a:ext cx="2497786" cy="894192"/>
          </a:xfrm>
          <a:prstGeom prst="rect">
            <a:avLst/>
          </a:prstGeom>
          <a:solidFill>
            <a:schemeClr val="accent2">
              <a:lumMod val="7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11F44C2F-D8AE-24E8-C0D4-1E0DDEDEF421}"/>
              </a:ext>
            </a:extLst>
          </p:cNvPr>
          <p:cNvSpPr/>
          <p:nvPr/>
        </p:nvSpPr>
        <p:spPr>
          <a:xfrm>
            <a:off x="4221018" y="3424358"/>
            <a:ext cx="3247071" cy="1258673"/>
          </a:xfrm>
          <a:prstGeom prst="rect">
            <a:avLst/>
          </a:prstGeom>
          <a:solidFill>
            <a:schemeClr val="accent6">
              <a:lumMod val="60000"/>
              <a:lumOff val="4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1273103D-7031-8AFF-2EDF-EF926FDD7815}"/>
              </a:ext>
            </a:extLst>
          </p:cNvPr>
          <p:cNvSpPr/>
          <p:nvPr/>
        </p:nvSpPr>
        <p:spPr>
          <a:xfrm>
            <a:off x="4221018" y="4800648"/>
            <a:ext cx="4257964" cy="1415106"/>
          </a:xfrm>
          <a:prstGeom prst="rect">
            <a:avLst/>
          </a:prstGeom>
          <a:solidFill>
            <a:schemeClr val="accent1">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3594BE05-B46C-9F7C-9FC8-7E2D3C77AFC9}"/>
              </a:ext>
            </a:extLst>
          </p:cNvPr>
          <p:cNvSpPr>
            <a:spLocks noGrp="1"/>
          </p:cNvSpPr>
          <p:nvPr>
            <p:ph type="title"/>
          </p:nvPr>
        </p:nvSpPr>
        <p:spPr/>
        <p:txBody>
          <a:bodyPr/>
          <a:lstStyle/>
          <a:p>
            <a:r>
              <a:rPr lang="en-US" dirty="0"/>
              <a:t>Une </a:t>
            </a:r>
            <a:r>
              <a:rPr lang="en-US" dirty="0" err="1"/>
              <a:t>classe</a:t>
            </a:r>
            <a:r>
              <a:rPr lang="en-US" dirty="0"/>
              <a:t> </a:t>
            </a:r>
            <a:r>
              <a:rPr lang="en-US" dirty="0" err="1"/>
              <a:t>en</a:t>
            </a:r>
            <a:r>
              <a:rPr lang="en-US" dirty="0"/>
              <a:t> java</a:t>
            </a:r>
            <a:endParaRPr lang="fr-FR" dirty="0"/>
          </a:p>
        </p:txBody>
      </p:sp>
      <p:sp>
        <p:nvSpPr>
          <p:cNvPr id="3" name="Content Placeholder 2">
            <a:extLst>
              <a:ext uri="{FF2B5EF4-FFF2-40B4-BE49-F238E27FC236}">
                <a16:creationId xmlns:a16="http://schemas.microsoft.com/office/drawing/2014/main" id="{CC995305-A37B-9464-60D0-86F4D2CE8D3B}"/>
              </a:ext>
            </a:extLst>
          </p:cNvPr>
          <p:cNvSpPr>
            <a:spLocks noGrp="1"/>
          </p:cNvSpPr>
          <p:nvPr>
            <p:ph idx="1"/>
          </p:nvPr>
        </p:nvSpPr>
        <p:spPr>
          <a:xfrm>
            <a:off x="3414886" y="1755454"/>
            <a:ext cx="6528275" cy="2216536"/>
          </a:xfrm>
        </p:spPr>
        <p:txBody>
          <a:bodyPr>
            <a:noAutofit/>
          </a:bodyPr>
          <a:lstStyle/>
          <a:p>
            <a:pPr marL="0" indent="0" algn="l">
              <a:buNone/>
            </a:pPr>
            <a:r>
              <a:rPr lang="fr-FR" sz="1400" b="1" dirty="0">
                <a:solidFill>
                  <a:srgbClr val="7F0055"/>
                </a:solidFill>
                <a:latin typeface="Consolas" panose="020B0609020204030204" pitchFamily="49" charset="0"/>
              </a:rPr>
              <a:t>public</a:t>
            </a:r>
            <a:r>
              <a:rPr lang="fr-FR" sz="1400" b="1" dirty="0">
                <a:solidFill>
                  <a:srgbClr val="000000"/>
                </a:solidFill>
                <a:latin typeface="Consolas" panose="020B0609020204030204" pitchFamily="49" charset="0"/>
              </a:rPr>
              <a:t> </a:t>
            </a:r>
            <a:r>
              <a:rPr lang="fr-FR" sz="1400" b="1" dirty="0">
                <a:solidFill>
                  <a:srgbClr val="7F0055"/>
                </a:solidFill>
                <a:latin typeface="Consolas" panose="020B0609020204030204" pitchFamily="49" charset="0"/>
              </a:rPr>
              <a:t>class</a:t>
            </a:r>
            <a:r>
              <a:rPr lang="fr-FR" sz="1400" b="1" dirty="0">
                <a:solidFill>
                  <a:srgbClr val="000000"/>
                </a:solidFill>
                <a:latin typeface="Consolas" panose="020B0609020204030204" pitchFamily="49" charset="0"/>
              </a:rPr>
              <a:t> </a:t>
            </a:r>
            <a:r>
              <a:rPr lang="fr-FR" sz="1400" b="1" dirty="0" err="1">
                <a:solidFill>
                  <a:srgbClr val="000000"/>
                </a:solidFill>
                <a:latin typeface="Consolas" panose="020B0609020204030204" pitchFamily="49" charset="0"/>
              </a:rPr>
              <a:t>MaClasse</a:t>
            </a:r>
            <a:r>
              <a:rPr lang="fr-FR" sz="1400" b="1" dirty="0">
                <a:solidFill>
                  <a:srgbClr val="000000"/>
                </a:solidFill>
                <a:latin typeface="Consolas" panose="020B0609020204030204" pitchFamily="49" charset="0"/>
              </a:rPr>
              <a:t> {</a:t>
            </a:r>
          </a:p>
          <a:p>
            <a:pPr marL="0" indent="0" algn="l">
              <a:buNone/>
            </a:pPr>
            <a:r>
              <a:rPr lang="fr-FR" sz="1400" b="1" dirty="0">
                <a:solidFill>
                  <a:srgbClr val="7F0055"/>
                </a:solidFill>
                <a:latin typeface="Consolas" panose="020B0609020204030204" pitchFamily="49" charset="0"/>
              </a:rPr>
              <a:t>	</a:t>
            </a:r>
            <a:r>
              <a:rPr lang="fr-FR" sz="1400" b="1" dirty="0" err="1">
                <a:solidFill>
                  <a:srgbClr val="7F0055"/>
                </a:solidFill>
                <a:latin typeface="Consolas" panose="020B0609020204030204" pitchFamily="49" charset="0"/>
              </a:rPr>
              <a:t>private</a:t>
            </a:r>
            <a:r>
              <a:rPr lang="fr-FR" sz="1400" b="1" dirty="0">
                <a:solidFill>
                  <a:srgbClr val="000000"/>
                </a:solidFill>
                <a:latin typeface="Consolas" panose="020B0609020204030204" pitchFamily="49" charset="0"/>
              </a:rPr>
              <a:t> </a:t>
            </a:r>
            <a:r>
              <a:rPr lang="fr-FR" sz="1400" b="1" dirty="0" err="1">
                <a:solidFill>
                  <a:srgbClr val="7F0055"/>
                </a:solidFill>
                <a:latin typeface="Consolas" panose="020B0609020204030204" pitchFamily="49" charset="0"/>
              </a:rPr>
              <a:t>int</a:t>
            </a:r>
            <a:r>
              <a:rPr lang="fr-FR" sz="1400" b="1" dirty="0">
                <a:solidFill>
                  <a:srgbClr val="000000"/>
                </a:solidFill>
                <a:latin typeface="Consolas" panose="020B0609020204030204" pitchFamily="49" charset="0"/>
              </a:rPr>
              <a:t> </a:t>
            </a:r>
            <a:r>
              <a:rPr lang="fr-FR" sz="1400" b="1" dirty="0">
                <a:solidFill>
                  <a:srgbClr val="0000C0"/>
                </a:solidFill>
                <a:latin typeface="Consolas" panose="020B0609020204030204" pitchFamily="49" charset="0"/>
              </a:rPr>
              <a:t>x</a:t>
            </a:r>
            <a:r>
              <a:rPr lang="fr-FR" sz="1400" b="1" dirty="0">
                <a:solidFill>
                  <a:srgbClr val="000000"/>
                </a:solidFill>
                <a:latin typeface="Consolas" panose="020B0609020204030204" pitchFamily="49" charset="0"/>
              </a:rPr>
              <a:t>=0;</a:t>
            </a:r>
          </a:p>
          <a:p>
            <a:pPr marL="0" indent="0" algn="l">
              <a:buNone/>
            </a:pPr>
            <a:r>
              <a:rPr lang="fr-FR" sz="1400" b="1" dirty="0">
                <a:solidFill>
                  <a:srgbClr val="7F0055"/>
                </a:solidFill>
                <a:latin typeface="Consolas" panose="020B0609020204030204" pitchFamily="49" charset="0"/>
              </a:rPr>
              <a:t>	public</a:t>
            </a:r>
            <a:r>
              <a:rPr lang="fr-FR" sz="1400" b="1" dirty="0">
                <a:solidFill>
                  <a:srgbClr val="000000"/>
                </a:solidFill>
                <a:latin typeface="Consolas" panose="020B0609020204030204" pitchFamily="49" charset="0"/>
              </a:rPr>
              <a:t> </a:t>
            </a:r>
            <a:r>
              <a:rPr lang="fr-FR" sz="1400" b="1" dirty="0" err="1">
                <a:solidFill>
                  <a:srgbClr val="7F0055"/>
                </a:solidFill>
                <a:latin typeface="Consolas" panose="020B0609020204030204" pitchFamily="49" charset="0"/>
              </a:rPr>
              <a:t>int</a:t>
            </a:r>
            <a:r>
              <a:rPr lang="fr-FR" sz="1400" b="1" dirty="0">
                <a:solidFill>
                  <a:srgbClr val="000000"/>
                </a:solidFill>
                <a:latin typeface="Consolas" panose="020B0609020204030204" pitchFamily="49" charset="0"/>
              </a:rPr>
              <a:t> </a:t>
            </a:r>
            <a:r>
              <a:rPr lang="fr-FR" sz="1400" b="1" dirty="0" err="1">
                <a:solidFill>
                  <a:srgbClr val="000000"/>
                </a:solidFill>
                <a:latin typeface="Consolas" panose="020B0609020204030204" pitchFamily="49" charset="0"/>
              </a:rPr>
              <a:t>getValeur</a:t>
            </a:r>
            <a:r>
              <a:rPr lang="fr-FR" sz="1400" b="1" dirty="0">
                <a:solidFill>
                  <a:srgbClr val="000000"/>
                </a:solidFill>
                <a:latin typeface="Consolas" panose="020B0609020204030204" pitchFamily="49" charset="0"/>
              </a:rPr>
              <a:t>() {</a:t>
            </a:r>
          </a:p>
          <a:p>
            <a:pPr marL="0" indent="0" algn="l">
              <a:buNone/>
            </a:pPr>
            <a:r>
              <a:rPr lang="fr-FR" sz="1400" b="1" dirty="0">
                <a:solidFill>
                  <a:srgbClr val="7F0055"/>
                </a:solidFill>
                <a:latin typeface="Consolas" panose="020B0609020204030204" pitchFamily="49" charset="0"/>
              </a:rPr>
              <a:t>		return</a:t>
            </a:r>
            <a:r>
              <a:rPr lang="fr-FR" sz="1400" b="1" dirty="0">
                <a:solidFill>
                  <a:srgbClr val="000000"/>
                </a:solidFill>
                <a:latin typeface="Consolas" panose="020B0609020204030204" pitchFamily="49" charset="0"/>
              </a:rPr>
              <a:t> </a:t>
            </a:r>
            <a:r>
              <a:rPr lang="fr-FR" sz="1400" b="1" dirty="0" err="1">
                <a:solidFill>
                  <a:srgbClr val="7F0055"/>
                </a:solidFill>
                <a:latin typeface="Consolas" panose="020B0609020204030204" pitchFamily="49" charset="0"/>
              </a:rPr>
              <a:t>this</a:t>
            </a:r>
            <a:r>
              <a:rPr lang="fr-FR" sz="1400" b="1" dirty="0" err="1">
                <a:solidFill>
                  <a:srgbClr val="000000"/>
                </a:solidFill>
                <a:latin typeface="Consolas" panose="020B0609020204030204" pitchFamily="49" charset="0"/>
              </a:rPr>
              <a:t>.</a:t>
            </a:r>
            <a:r>
              <a:rPr lang="fr-FR" sz="1400" b="1" dirty="0" err="1">
                <a:solidFill>
                  <a:srgbClr val="0000C0"/>
                </a:solidFill>
                <a:latin typeface="Consolas" panose="020B0609020204030204" pitchFamily="49" charset="0"/>
              </a:rPr>
              <a:t>x</a:t>
            </a:r>
            <a:r>
              <a:rPr lang="fr-FR" sz="1400" b="1" dirty="0">
                <a:solidFill>
                  <a:srgbClr val="000000"/>
                </a:solidFill>
                <a:latin typeface="Consolas" panose="020B0609020204030204" pitchFamily="49" charset="0"/>
              </a:rPr>
              <a:t>;</a:t>
            </a:r>
          </a:p>
          <a:p>
            <a:pPr marL="0" indent="0" algn="l">
              <a:buNone/>
            </a:pPr>
            <a:r>
              <a:rPr lang="fr-FR" sz="1400" dirty="0">
                <a:solidFill>
                  <a:srgbClr val="000000"/>
                </a:solidFill>
                <a:latin typeface="Consolas" panose="020B0609020204030204" pitchFamily="49" charset="0"/>
              </a:rPr>
              <a:t>	}</a:t>
            </a:r>
          </a:p>
          <a:p>
            <a:pPr algn="l"/>
            <a:endParaRPr lang="fr-FR" sz="1400" dirty="0">
              <a:latin typeface="Consolas" panose="020B0609020204030204" pitchFamily="49" charset="0"/>
            </a:endParaRPr>
          </a:p>
          <a:p>
            <a:pPr marL="0" indent="0" algn="l">
              <a:buNone/>
            </a:pPr>
            <a:r>
              <a:rPr lang="fr-FR" sz="1400" b="1" dirty="0">
                <a:solidFill>
                  <a:srgbClr val="7F0055"/>
                </a:solidFill>
                <a:latin typeface="Consolas" panose="020B0609020204030204" pitchFamily="49" charset="0"/>
              </a:rPr>
              <a:t>	public</a:t>
            </a:r>
            <a:r>
              <a:rPr lang="fr-FR" sz="1400" b="1" dirty="0">
                <a:solidFill>
                  <a:srgbClr val="000000"/>
                </a:solidFill>
                <a:latin typeface="Consolas" panose="020B0609020204030204" pitchFamily="49" charset="0"/>
              </a:rPr>
              <a:t> </a:t>
            </a:r>
            <a:r>
              <a:rPr lang="fr-FR" sz="1400" b="1" dirty="0" err="1">
                <a:solidFill>
                  <a:srgbClr val="000000"/>
                </a:solidFill>
                <a:latin typeface="Consolas" panose="020B0609020204030204" pitchFamily="49" charset="0"/>
              </a:rPr>
              <a:t>MaClasse</a:t>
            </a:r>
            <a:r>
              <a:rPr lang="fr-FR" sz="1400" b="1" dirty="0">
                <a:solidFill>
                  <a:srgbClr val="000000"/>
                </a:solidFill>
                <a:latin typeface="Consolas" panose="020B0609020204030204" pitchFamily="49" charset="0"/>
              </a:rPr>
              <a:t>(</a:t>
            </a:r>
            <a:r>
              <a:rPr lang="fr-FR" sz="1400" b="1" dirty="0" err="1">
                <a:solidFill>
                  <a:srgbClr val="7F0055"/>
                </a:solidFill>
                <a:latin typeface="Consolas" panose="020B0609020204030204" pitchFamily="49" charset="0"/>
              </a:rPr>
              <a:t>int</a:t>
            </a:r>
            <a:r>
              <a:rPr lang="fr-FR" sz="1400" b="1" dirty="0">
                <a:solidFill>
                  <a:srgbClr val="000000"/>
                </a:solidFill>
                <a:latin typeface="Consolas" panose="020B0609020204030204" pitchFamily="49" charset="0"/>
              </a:rPr>
              <a:t> </a:t>
            </a:r>
            <a:r>
              <a:rPr lang="fr-FR" sz="1400" b="1" dirty="0">
                <a:solidFill>
                  <a:srgbClr val="6A3E3E"/>
                </a:solidFill>
                <a:latin typeface="Consolas" panose="020B0609020204030204" pitchFamily="49" charset="0"/>
              </a:rPr>
              <a:t>_x</a:t>
            </a:r>
            <a:r>
              <a:rPr lang="fr-FR" sz="1400" b="1" dirty="0">
                <a:solidFill>
                  <a:srgbClr val="000000"/>
                </a:solidFill>
                <a:latin typeface="Consolas" panose="020B0609020204030204" pitchFamily="49" charset="0"/>
              </a:rPr>
              <a:t>) {</a:t>
            </a:r>
          </a:p>
          <a:p>
            <a:pPr marL="0" indent="0" algn="l">
              <a:buNone/>
            </a:pPr>
            <a:r>
              <a:rPr lang="fr-FR" sz="1400" b="1" dirty="0">
                <a:solidFill>
                  <a:srgbClr val="7F0055"/>
                </a:solidFill>
                <a:latin typeface="Consolas" panose="020B0609020204030204" pitchFamily="49" charset="0"/>
              </a:rPr>
              <a:t>		</a:t>
            </a:r>
            <a:r>
              <a:rPr lang="fr-FR" sz="1400" b="1" dirty="0" err="1">
                <a:solidFill>
                  <a:srgbClr val="7F0055"/>
                </a:solidFill>
                <a:latin typeface="Consolas" panose="020B0609020204030204" pitchFamily="49" charset="0"/>
              </a:rPr>
              <a:t>this</a:t>
            </a:r>
            <a:r>
              <a:rPr lang="fr-FR" sz="1400" b="1" dirty="0" err="1">
                <a:solidFill>
                  <a:srgbClr val="000000"/>
                </a:solidFill>
                <a:latin typeface="Consolas" panose="020B0609020204030204" pitchFamily="49" charset="0"/>
              </a:rPr>
              <a:t>.</a:t>
            </a:r>
            <a:r>
              <a:rPr lang="fr-FR" sz="1400" b="1" dirty="0" err="1">
                <a:solidFill>
                  <a:srgbClr val="0000C0"/>
                </a:solidFill>
                <a:latin typeface="Consolas" panose="020B0609020204030204" pitchFamily="49" charset="0"/>
              </a:rPr>
              <a:t>x</a:t>
            </a:r>
            <a:r>
              <a:rPr lang="fr-FR" sz="1400" b="1" dirty="0">
                <a:solidFill>
                  <a:srgbClr val="000000"/>
                </a:solidFill>
                <a:latin typeface="Consolas" panose="020B0609020204030204" pitchFamily="49" charset="0"/>
              </a:rPr>
              <a:t> = </a:t>
            </a:r>
            <a:r>
              <a:rPr lang="fr-FR" sz="1400" b="1" dirty="0">
                <a:solidFill>
                  <a:srgbClr val="6A3E3E"/>
                </a:solidFill>
                <a:latin typeface="Consolas" panose="020B0609020204030204" pitchFamily="49" charset="0"/>
              </a:rPr>
              <a:t>_x</a:t>
            </a:r>
            <a:r>
              <a:rPr lang="fr-FR" sz="1400" b="1" dirty="0">
                <a:solidFill>
                  <a:srgbClr val="000000"/>
                </a:solidFill>
                <a:latin typeface="Consolas" panose="020B0609020204030204" pitchFamily="49" charset="0"/>
              </a:rPr>
              <a:t>;</a:t>
            </a:r>
          </a:p>
          <a:p>
            <a:pPr marL="0" indent="0" algn="l">
              <a:buNone/>
            </a:pPr>
            <a:r>
              <a:rPr lang="fr-FR" sz="1400" dirty="0">
                <a:solidFill>
                  <a:srgbClr val="000000"/>
                </a:solidFill>
                <a:latin typeface="Consolas" panose="020B0609020204030204" pitchFamily="49" charset="0"/>
              </a:rPr>
              <a:t>	}</a:t>
            </a:r>
          </a:p>
          <a:p>
            <a:pPr algn="l"/>
            <a:endParaRPr lang="fr-FR" sz="1400" dirty="0">
              <a:latin typeface="Consolas" panose="020B0609020204030204" pitchFamily="49" charset="0"/>
            </a:endParaRPr>
          </a:p>
          <a:p>
            <a:pPr marL="0" indent="0" algn="l">
              <a:buNone/>
            </a:pPr>
            <a:r>
              <a:rPr lang="en-US" sz="1400" b="1" dirty="0">
                <a:solidFill>
                  <a:srgbClr val="7F0055"/>
                </a:solidFill>
                <a:latin typeface="Consolas" panose="020B0609020204030204" pitchFamily="49" charset="0"/>
              </a:rPr>
              <a:t>	public</a:t>
            </a:r>
            <a:r>
              <a:rPr lang="en-US" sz="1400" b="1" dirty="0">
                <a:solidFill>
                  <a:srgbClr val="000000"/>
                </a:solidFill>
                <a:latin typeface="Consolas" panose="020B0609020204030204" pitchFamily="49" charset="0"/>
              </a:rPr>
              <a:t> </a:t>
            </a:r>
            <a:r>
              <a:rPr lang="en-US" sz="1400" b="1" dirty="0">
                <a:solidFill>
                  <a:srgbClr val="7F0055"/>
                </a:solidFill>
                <a:latin typeface="Consolas" panose="020B0609020204030204" pitchFamily="49" charset="0"/>
              </a:rPr>
              <a:t>static</a:t>
            </a:r>
            <a:r>
              <a:rPr lang="en-US" sz="1400" b="1" dirty="0">
                <a:solidFill>
                  <a:srgbClr val="000000"/>
                </a:solidFill>
                <a:latin typeface="Consolas" panose="020B0609020204030204" pitchFamily="49" charset="0"/>
              </a:rPr>
              <a:t> </a:t>
            </a:r>
            <a:r>
              <a:rPr lang="en-US" sz="1400" b="1" dirty="0">
                <a:solidFill>
                  <a:srgbClr val="7F0055"/>
                </a:solidFill>
                <a:latin typeface="Consolas" panose="020B0609020204030204" pitchFamily="49" charset="0"/>
              </a:rPr>
              <a:t>void</a:t>
            </a:r>
            <a:r>
              <a:rPr lang="en-US" sz="1400" b="1" dirty="0">
                <a:solidFill>
                  <a:srgbClr val="000000"/>
                </a:solidFill>
                <a:latin typeface="Consolas" panose="020B0609020204030204" pitchFamily="49" charset="0"/>
              </a:rPr>
              <a:t> main(String[] </a:t>
            </a:r>
            <a:r>
              <a:rPr lang="en-US" sz="1400" b="1" dirty="0" err="1">
                <a:solidFill>
                  <a:srgbClr val="6A3E3E"/>
                </a:solidFill>
                <a:latin typeface="Consolas" panose="020B0609020204030204" pitchFamily="49" charset="0"/>
              </a:rPr>
              <a:t>args</a:t>
            </a:r>
            <a:r>
              <a:rPr lang="en-US" sz="1400" b="1" dirty="0">
                <a:solidFill>
                  <a:srgbClr val="000000"/>
                </a:solidFill>
                <a:latin typeface="Consolas" panose="020B0609020204030204" pitchFamily="49" charset="0"/>
              </a:rPr>
              <a:t>) {</a:t>
            </a:r>
          </a:p>
          <a:p>
            <a:pPr marL="0" indent="0" algn="l">
              <a:buNone/>
            </a:pPr>
            <a:r>
              <a:rPr lang="fr-FR" sz="1400" dirty="0">
                <a:solidFill>
                  <a:srgbClr val="000000"/>
                </a:solidFill>
                <a:latin typeface="Consolas" panose="020B0609020204030204" pitchFamily="49" charset="0"/>
              </a:rPr>
              <a:t>		String </a:t>
            </a:r>
            <a:r>
              <a:rPr lang="fr-FR" sz="1400" dirty="0">
                <a:solidFill>
                  <a:srgbClr val="6A3E3E"/>
                </a:solidFill>
                <a:latin typeface="Consolas" panose="020B0609020204030204" pitchFamily="49" charset="0"/>
              </a:rPr>
              <a:t>s</a:t>
            </a:r>
            <a:r>
              <a:rPr lang="fr-FR" sz="1400" dirty="0">
                <a:solidFill>
                  <a:srgbClr val="000000"/>
                </a:solidFill>
                <a:latin typeface="Consolas" panose="020B0609020204030204" pitchFamily="49" charset="0"/>
              </a:rPr>
              <a:t> = </a:t>
            </a:r>
            <a:r>
              <a:rPr lang="fr-FR" sz="1400" dirty="0">
                <a:solidFill>
                  <a:srgbClr val="2A00FF"/>
                </a:solidFill>
                <a:latin typeface="Consolas" panose="020B0609020204030204" pitchFamily="49" charset="0"/>
              </a:rPr>
              <a:t>"Hello World !"</a:t>
            </a:r>
            <a:r>
              <a:rPr lang="fr-FR" sz="1400" dirty="0">
                <a:solidFill>
                  <a:srgbClr val="000000"/>
                </a:solidFill>
                <a:latin typeface="Consolas" panose="020B0609020204030204" pitchFamily="49" charset="0"/>
              </a:rPr>
              <a:t>;</a:t>
            </a:r>
          </a:p>
          <a:p>
            <a:pPr marL="0" indent="0" algn="l">
              <a:buNone/>
            </a:pPr>
            <a:r>
              <a:rPr lang="fr-FR" sz="1400" dirty="0">
                <a:solidFill>
                  <a:srgbClr val="000000"/>
                </a:solidFill>
                <a:latin typeface="Consolas" panose="020B0609020204030204" pitchFamily="49" charset="0"/>
              </a:rPr>
              <a:t>		</a:t>
            </a:r>
            <a:r>
              <a:rPr lang="fr-FR" sz="1400" dirty="0" err="1">
                <a:solidFill>
                  <a:srgbClr val="000000"/>
                </a:solidFill>
                <a:latin typeface="Consolas" panose="020B0609020204030204" pitchFamily="49" charset="0"/>
              </a:rPr>
              <a:t>System.</a:t>
            </a:r>
            <a:r>
              <a:rPr lang="fr-FR" sz="1400" b="1" i="1" dirty="0" err="1">
                <a:solidFill>
                  <a:srgbClr val="0000C0"/>
                </a:solidFill>
                <a:latin typeface="Consolas" panose="020B0609020204030204" pitchFamily="49" charset="0"/>
              </a:rPr>
              <a:t>out</a:t>
            </a:r>
            <a:r>
              <a:rPr lang="fr-FR" sz="1400" b="1" i="1" dirty="0" err="1">
                <a:solidFill>
                  <a:srgbClr val="000000"/>
                </a:solidFill>
                <a:latin typeface="Consolas" panose="020B0609020204030204" pitchFamily="49" charset="0"/>
              </a:rPr>
              <a:t>.println</a:t>
            </a:r>
            <a:r>
              <a:rPr lang="fr-FR" sz="1400" b="1" i="1" dirty="0">
                <a:solidFill>
                  <a:srgbClr val="000000"/>
                </a:solidFill>
                <a:latin typeface="Consolas" panose="020B0609020204030204" pitchFamily="49" charset="0"/>
              </a:rPr>
              <a:t>(</a:t>
            </a:r>
            <a:r>
              <a:rPr lang="fr-FR" sz="1400" b="1" i="1" dirty="0">
                <a:solidFill>
                  <a:srgbClr val="6A3E3E"/>
                </a:solidFill>
                <a:latin typeface="Consolas" panose="020B0609020204030204" pitchFamily="49" charset="0"/>
              </a:rPr>
              <a:t>s</a:t>
            </a:r>
            <a:r>
              <a:rPr lang="fr-FR" sz="1400" b="1" i="1" dirty="0">
                <a:solidFill>
                  <a:srgbClr val="000000"/>
                </a:solidFill>
                <a:latin typeface="Consolas" panose="020B0609020204030204" pitchFamily="49" charset="0"/>
              </a:rPr>
              <a:t>);</a:t>
            </a:r>
          </a:p>
          <a:p>
            <a:pPr marL="0" indent="0" algn="l">
              <a:buNone/>
            </a:pPr>
            <a:r>
              <a:rPr lang="fr-FR" sz="1400" dirty="0">
                <a:solidFill>
                  <a:srgbClr val="000000"/>
                </a:solidFill>
                <a:latin typeface="Consolas" panose="020B0609020204030204" pitchFamily="49" charset="0"/>
              </a:rPr>
              <a:t>	}</a:t>
            </a:r>
          </a:p>
          <a:p>
            <a:pPr marL="0" indent="0" algn="l">
              <a:buNone/>
            </a:pPr>
            <a:r>
              <a:rPr lang="fr-FR" sz="1400" dirty="0">
                <a:solidFill>
                  <a:srgbClr val="000000"/>
                </a:solidFill>
                <a:latin typeface="Consolas" panose="020B0609020204030204" pitchFamily="49" charset="0"/>
              </a:rPr>
              <a:t>}</a:t>
            </a:r>
            <a:endParaRPr lang="fr-FR" sz="1800" dirty="0"/>
          </a:p>
        </p:txBody>
      </p:sp>
      <p:cxnSp>
        <p:nvCxnSpPr>
          <p:cNvPr id="6" name="Straight Arrow Connector 5">
            <a:extLst>
              <a:ext uri="{FF2B5EF4-FFF2-40B4-BE49-F238E27FC236}">
                <a16:creationId xmlns:a16="http://schemas.microsoft.com/office/drawing/2014/main" id="{0A5B9553-28B9-65A0-84C5-220E5E5751C8}"/>
              </a:ext>
            </a:extLst>
          </p:cNvPr>
          <p:cNvCxnSpPr>
            <a:cxnSpLocks/>
            <a:stCxn id="7" idx="3"/>
          </p:cNvCxnSpPr>
          <p:nvPr/>
        </p:nvCxnSpPr>
        <p:spPr>
          <a:xfrm flipV="1">
            <a:off x="3007682" y="2219367"/>
            <a:ext cx="1355508" cy="276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929D8C-1495-A26A-3D39-D95FE73BB925}"/>
              </a:ext>
            </a:extLst>
          </p:cNvPr>
          <p:cNvSpPr txBox="1"/>
          <p:nvPr/>
        </p:nvSpPr>
        <p:spPr>
          <a:xfrm>
            <a:off x="882677" y="2034701"/>
            <a:ext cx="2125005" cy="923330"/>
          </a:xfrm>
          <a:prstGeom prst="rect">
            <a:avLst/>
          </a:prstGeom>
          <a:noFill/>
        </p:spPr>
        <p:txBody>
          <a:bodyPr wrap="none" rtlCol="0">
            <a:spAutoFit/>
          </a:bodyPr>
          <a:lstStyle/>
          <a:p>
            <a:r>
              <a:rPr lang="en-US" dirty="0" err="1"/>
              <a:t>Modificateur</a:t>
            </a:r>
            <a:r>
              <a:rPr lang="en-US" dirty="0"/>
              <a:t> </a:t>
            </a:r>
            <a:r>
              <a:rPr lang="en-US" dirty="0" err="1"/>
              <a:t>d’accès</a:t>
            </a:r>
            <a:endParaRPr lang="en-US" dirty="0"/>
          </a:p>
          <a:p>
            <a:r>
              <a:rPr lang="en-US" dirty="0"/>
              <a:t>(</a:t>
            </a:r>
            <a:r>
              <a:rPr lang="en-US" dirty="0" err="1"/>
              <a:t>classe</a:t>
            </a:r>
            <a:r>
              <a:rPr lang="en-US" dirty="0"/>
              <a:t>, </a:t>
            </a:r>
            <a:r>
              <a:rPr lang="en-US" dirty="0" err="1"/>
              <a:t>attribut</a:t>
            </a:r>
            <a:r>
              <a:rPr lang="en-US" dirty="0"/>
              <a:t>, </a:t>
            </a:r>
          </a:p>
          <a:p>
            <a:r>
              <a:rPr lang="en-US" dirty="0" err="1"/>
              <a:t>méthode</a:t>
            </a:r>
            <a:r>
              <a:rPr lang="en-US" dirty="0"/>
              <a:t>)</a:t>
            </a:r>
            <a:endParaRPr lang="fr-FR" dirty="0"/>
          </a:p>
        </p:txBody>
      </p:sp>
      <p:cxnSp>
        <p:nvCxnSpPr>
          <p:cNvPr id="9" name="Straight Arrow Connector 8">
            <a:extLst>
              <a:ext uri="{FF2B5EF4-FFF2-40B4-BE49-F238E27FC236}">
                <a16:creationId xmlns:a16="http://schemas.microsoft.com/office/drawing/2014/main" id="{7B3C77A0-8A41-1146-A470-5A29CB5A6EF1}"/>
              </a:ext>
            </a:extLst>
          </p:cNvPr>
          <p:cNvCxnSpPr>
            <a:cxnSpLocks/>
            <a:stCxn id="10" idx="1"/>
          </p:cNvCxnSpPr>
          <p:nvPr/>
        </p:nvCxnSpPr>
        <p:spPr>
          <a:xfrm flipH="1">
            <a:off x="5272407" y="1409804"/>
            <a:ext cx="2145390" cy="36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613EEC4-558A-ACE7-BA91-2D17319E6FDC}"/>
              </a:ext>
            </a:extLst>
          </p:cNvPr>
          <p:cNvSpPr txBox="1"/>
          <p:nvPr/>
        </p:nvSpPr>
        <p:spPr>
          <a:xfrm>
            <a:off x="7417797" y="1225138"/>
            <a:ext cx="1755609" cy="369332"/>
          </a:xfrm>
          <a:prstGeom prst="rect">
            <a:avLst/>
          </a:prstGeom>
          <a:noFill/>
        </p:spPr>
        <p:txBody>
          <a:bodyPr wrap="none" rtlCol="0">
            <a:spAutoFit/>
          </a:bodyPr>
          <a:lstStyle/>
          <a:p>
            <a:r>
              <a:rPr lang="en-US" dirty="0"/>
              <a:t>Nom de la </a:t>
            </a:r>
            <a:r>
              <a:rPr lang="en-US" dirty="0" err="1"/>
              <a:t>classe</a:t>
            </a:r>
            <a:endParaRPr lang="fr-FR" dirty="0"/>
          </a:p>
        </p:txBody>
      </p:sp>
      <p:cxnSp>
        <p:nvCxnSpPr>
          <p:cNvPr id="13" name="Straight Arrow Connector 12">
            <a:extLst>
              <a:ext uri="{FF2B5EF4-FFF2-40B4-BE49-F238E27FC236}">
                <a16:creationId xmlns:a16="http://schemas.microsoft.com/office/drawing/2014/main" id="{D020A8AC-E4F4-4A46-52DE-C00DCFA24DC4}"/>
              </a:ext>
            </a:extLst>
          </p:cNvPr>
          <p:cNvCxnSpPr/>
          <p:nvPr/>
        </p:nvCxnSpPr>
        <p:spPr>
          <a:xfrm flipH="1">
            <a:off x="7468089" y="4119041"/>
            <a:ext cx="1791855" cy="627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EA79C99-9981-4386-36E2-6ED887998582}"/>
              </a:ext>
            </a:extLst>
          </p:cNvPr>
          <p:cNvSpPr txBox="1"/>
          <p:nvPr/>
        </p:nvSpPr>
        <p:spPr>
          <a:xfrm>
            <a:off x="9106686" y="3424358"/>
            <a:ext cx="2670475" cy="646331"/>
          </a:xfrm>
          <a:prstGeom prst="rect">
            <a:avLst/>
          </a:prstGeom>
          <a:noFill/>
        </p:spPr>
        <p:txBody>
          <a:bodyPr wrap="none" rtlCol="0">
            <a:spAutoFit/>
          </a:bodyPr>
          <a:lstStyle/>
          <a:p>
            <a:r>
              <a:rPr lang="en-US" dirty="0" err="1"/>
              <a:t>Méthode</a:t>
            </a:r>
            <a:r>
              <a:rPr lang="en-US" dirty="0"/>
              <a:t> </a:t>
            </a:r>
            <a:r>
              <a:rPr lang="en-US" i="1" dirty="0"/>
              <a:t>main</a:t>
            </a:r>
            <a:r>
              <a:rPr lang="en-US" dirty="0"/>
              <a:t> </a:t>
            </a:r>
          </a:p>
          <a:p>
            <a:r>
              <a:rPr lang="en-US" dirty="0"/>
              <a:t>(doit </a:t>
            </a:r>
            <a:r>
              <a:rPr lang="en-US" dirty="0" err="1"/>
              <a:t>avoir</a:t>
            </a:r>
            <a:r>
              <a:rPr lang="en-US" dirty="0"/>
              <a:t> </a:t>
            </a:r>
            <a:r>
              <a:rPr lang="en-US" dirty="0" err="1"/>
              <a:t>cette</a:t>
            </a:r>
            <a:r>
              <a:rPr lang="en-US" dirty="0"/>
              <a:t> signature)</a:t>
            </a:r>
            <a:endParaRPr lang="fr-FR" dirty="0"/>
          </a:p>
        </p:txBody>
      </p:sp>
      <p:cxnSp>
        <p:nvCxnSpPr>
          <p:cNvPr id="16" name="Straight Arrow Connector 15">
            <a:extLst>
              <a:ext uri="{FF2B5EF4-FFF2-40B4-BE49-F238E27FC236}">
                <a16:creationId xmlns:a16="http://schemas.microsoft.com/office/drawing/2014/main" id="{8C5457B4-1939-522E-5A69-F874FAA22BC0}"/>
              </a:ext>
            </a:extLst>
          </p:cNvPr>
          <p:cNvCxnSpPr>
            <a:cxnSpLocks/>
          </p:cNvCxnSpPr>
          <p:nvPr/>
        </p:nvCxnSpPr>
        <p:spPr>
          <a:xfrm flipV="1">
            <a:off x="1402197" y="5414814"/>
            <a:ext cx="3825585" cy="375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E6FEDAB-1709-1A1D-8D65-172F212B4D6A}"/>
              </a:ext>
            </a:extLst>
          </p:cNvPr>
          <p:cNvSpPr txBox="1"/>
          <p:nvPr/>
        </p:nvSpPr>
        <p:spPr>
          <a:xfrm>
            <a:off x="680612" y="5569423"/>
            <a:ext cx="2045496" cy="646331"/>
          </a:xfrm>
          <a:prstGeom prst="rect">
            <a:avLst/>
          </a:prstGeom>
          <a:noFill/>
        </p:spPr>
        <p:txBody>
          <a:bodyPr wrap="none" rtlCol="0">
            <a:spAutoFit/>
          </a:bodyPr>
          <a:lstStyle/>
          <a:p>
            <a:r>
              <a:rPr lang="en-US" dirty="0"/>
              <a:t>Type</a:t>
            </a:r>
          </a:p>
          <a:p>
            <a:r>
              <a:rPr lang="en-US" dirty="0"/>
              <a:t>(basic </a:t>
            </a:r>
            <a:r>
              <a:rPr lang="en-US" dirty="0" err="1"/>
              <a:t>ou</a:t>
            </a:r>
            <a:r>
              <a:rPr lang="en-US" dirty="0"/>
              <a:t> </a:t>
            </a:r>
            <a:r>
              <a:rPr lang="en-US" dirty="0" err="1"/>
              <a:t>complexe</a:t>
            </a:r>
            <a:r>
              <a:rPr lang="en-US" dirty="0"/>
              <a:t>)</a:t>
            </a:r>
          </a:p>
        </p:txBody>
      </p:sp>
      <p:cxnSp>
        <p:nvCxnSpPr>
          <p:cNvPr id="19" name="Straight Arrow Connector 18">
            <a:extLst>
              <a:ext uri="{FF2B5EF4-FFF2-40B4-BE49-F238E27FC236}">
                <a16:creationId xmlns:a16="http://schemas.microsoft.com/office/drawing/2014/main" id="{0BAF604E-CF47-E7E3-710F-A4628415492B}"/>
              </a:ext>
            </a:extLst>
          </p:cNvPr>
          <p:cNvCxnSpPr>
            <a:cxnSpLocks/>
            <a:stCxn id="20" idx="1"/>
          </p:cNvCxnSpPr>
          <p:nvPr/>
        </p:nvCxnSpPr>
        <p:spPr>
          <a:xfrm flipH="1" flipV="1">
            <a:off x="6096000" y="5501230"/>
            <a:ext cx="2608790" cy="600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3CC3435-9D79-990C-B3C8-5C4F1503A444}"/>
              </a:ext>
            </a:extLst>
          </p:cNvPr>
          <p:cNvSpPr txBox="1"/>
          <p:nvPr/>
        </p:nvSpPr>
        <p:spPr>
          <a:xfrm>
            <a:off x="8704790" y="5917455"/>
            <a:ext cx="1728165" cy="369332"/>
          </a:xfrm>
          <a:prstGeom prst="rect">
            <a:avLst/>
          </a:prstGeom>
          <a:noFill/>
        </p:spPr>
        <p:txBody>
          <a:bodyPr wrap="none" rtlCol="0">
            <a:spAutoFit/>
          </a:bodyPr>
          <a:lstStyle/>
          <a:p>
            <a:r>
              <a:rPr lang="en-US" dirty="0"/>
              <a:t>Nom de variable</a:t>
            </a:r>
            <a:endParaRPr lang="fr-FR" dirty="0"/>
          </a:p>
        </p:txBody>
      </p:sp>
      <p:cxnSp>
        <p:nvCxnSpPr>
          <p:cNvPr id="22" name="Straight Arrow Connector 21">
            <a:extLst>
              <a:ext uri="{FF2B5EF4-FFF2-40B4-BE49-F238E27FC236}">
                <a16:creationId xmlns:a16="http://schemas.microsoft.com/office/drawing/2014/main" id="{0E13EF77-6BF1-B22D-BBBC-439565950348}"/>
              </a:ext>
            </a:extLst>
          </p:cNvPr>
          <p:cNvCxnSpPr>
            <a:cxnSpLocks/>
          </p:cNvCxnSpPr>
          <p:nvPr/>
        </p:nvCxnSpPr>
        <p:spPr>
          <a:xfrm flipH="1" flipV="1">
            <a:off x="5680365" y="5849282"/>
            <a:ext cx="618835" cy="602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676E2CE-7A97-488C-65E0-3E6DFB6CBF8F}"/>
              </a:ext>
            </a:extLst>
          </p:cNvPr>
          <p:cNvSpPr txBox="1"/>
          <p:nvPr/>
        </p:nvSpPr>
        <p:spPr>
          <a:xfrm>
            <a:off x="6096000" y="6451933"/>
            <a:ext cx="3522246" cy="369332"/>
          </a:xfrm>
          <a:prstGeom prst="rect">
            <a:avLst/>
          </a:prstGeom>
          <a:noFill/>
        </p:spPr>
        <p:txBody>
          <a:bodyPr wrap="none" rtlCol="0">
            <a:spAutoFit/>
          </a:bodyPr>
          <a:lstStyle/>
          <a:p>
            <a:r>
              <a:rPr lang="en-US" dirty="0"/>
              <a:t>Appel </a:t>
            </a:r>
            <a:r>
              <a:rPr lang="en-US" dirty="0" err="1"/>
              <a:t>d’une</a:t>
            </a:r>
            <a:r>
              <a:rPr lang="en-US" dirty="0"/>
              <a:t> </a:t>
            </a:r>
            <a:r>
              <a:rPr lang="en-US" dirty="0" err="1"/>
              <a:t>méthode</a:t>
            </a:r>
            <a:r>
              <a:rPr lang="en-US" dirty="0"/>
              <a:t> (</a:t>
            </a:r>
            <a:r>
              <a:rPr lang="en-US" dirty="0" err="1"/>
              <a:t>ici</a:t>
            </a:r>
            <a:r>
              <a:rPr lang="en-US" dirty="0"/>
              <a:t> de </a:t>
            </a:r>
            <a:r>
              <a:rPr lang="en-US" dirty="0" err="1"/>
              <a:t>classe</a:t>
            </a:r>
            <a:r>
              <a:rPr lang="en-US" dirty="0"/>
              <a:t>)</a:t>
            </a:r>
            <a:endParaRPr lang="fr-FR" dirty="0"/>
          </a:p>
        </p:txBody>
      </p:sp>
      <p:cxnSp>
        <p:nvCxnSpPr>
          <p:cNvPr id="29" name="Straight Arrow Connector 28">
            <a:extLst>
              <a:ext uri="{FF2B5EF4-FFF2-40B4-BE49-F238E27FC236}">
                <a16:creationId xmlns:a16="http://schemas.microsoft.com/office/drawing/2014/main" id="{61781B52-940B-70E3-2F24-026121F4C1EF}"/>
              </a:ext>
            </a:extLst>
          </p:cNvPr>
          <p:cNvCxnSpPr/>
          <p:nvPr/>
        </p:nvCxnSpPr>
        <p:spPr>
          <a:xfrm flipV="1">
            <a:off x="1402197" y="2332478"/>
            <a:ext cx="3853294" cy="3458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72BD61B-EAD0-EE2D-C70D-7C74C27BDFF0}"/>
              </a:ext>
            </a:extLst>
          </p:cNvPr>
          <p:cNvCxnSpPr>
            <a:stCxn id="7" idx="3"/>
          </p:cNvCxnSpPr>
          <p:nvPr/>
        </p:nvCxnSpPr>
        <p:spPr>
          <a:xfrm flipV="1">
            <a:off x="3007682" y="1898472"/>
            <a:ext cx="407204" cy="597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13A29FB-4918-841E-F3B9-F281FBB569EC}"/>
              </a:ext>
            </a:extLst>
          </p:cNvPr>
          <p:cNvCxnSpPr>
            <a:stCxn id="7" idx="3"/>
          </p:cNvCxnSpPr>
          <p:nvPr/>
        </p:nvCxnSpPr>
        <p:spPr>
          <a:xfrm>
            <a:off x="3007682" y="2496366"/>
            <a:ext cx="1213336" cy="20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9E33207-090D-9538-9F88-03C9E5967206}"/>
              </a:ext>
            </a:extLst>
          </p:cNvPr>
          <p:cNvCxnSpPr>
            <a:cxnSpLocks/>
            <a:stCxn id="39" idx="3"/>
          </p:cNvCxnSpPr>
          <p:nvPr/>
        </p:nvCxnSpPr>
        <p:spPr>
          <a:xfrm flipH="1">
            <a:off x="5560291" y="3055316"/>
            <a:ext cx="3488730" cy="562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8617DB2-41E2-7FFB-3FAC-5E674AEAC3AF}"/>
              </a:ext>
            </a:extLst>
          </p:cNvPr>
          <p:cNvSpPr txBox="1"/>
          <p:nvPr/>
        </p:nvSpPr>
        <p:spPr>
          <a:xfrm flipH="1">
            <a:off x="9049021" y="2870650"/>
            <a:ext cx="2181042" cy="369332"/>
          </a:xfrm>
          <a:prstGeom prst="rect">
            <a:avLst/>
          </a:prstGeom>
          <a:noFill/>
        </p:spPr>
        <p:txBody>
          <a:bodyPr wrap="square" rtlCol="0">
            <a:spAutoFit/>
          </a:bodyPr>
          <a:lstStyle/>
          <a:p>
            <a:r>
              <a:rPr lang="en-US" dirty="0" err="1"/>
              <a:t>Constructeur</a:t>
            </a:r>
            <a:endParaRPr lang="fr-FR" dirty="0"/>
          </a:p>
        </p:txBody>
      </p:sp>
      <p:sp>
        <p:nvSpPr>
          <p:cNvPr id="44" name="TextBox 43">
            <a:extLst>
              <a:ext uri="{FF2B5EF4-FFF2-40B4-BE49-F238E27FC236}">
                <a16:creationId xmlns:a16="http://schemas.microsoft.com/office/drawing/2014/main" id="{7911D4C1-3CAA-CEEB-87E2-6AB75B7BA175}"/>
              </a:ext>
            </a:extLst>
          </p:cNvPr>
          <p:cNvSpPr txBox="1"/>
          <p:nvPr/>
        </p:nvSpPr>
        <p:spPr>
          <a:xfrm>
            <a:off x="9226371" y="2188191"/>
            <a:ext cx="1053878" cy="369332"/>
          </a:xfrm>
          <a:prstGeom prst="rect">
            <a:avLst/>
          </a:prstGeom>
          <a:noFill/>
        </p:spPr>
        <p:txBody>
          <a:bodyPr wrap="none" rtlCol="0">
            <a:spAutoFit/>
          </a:bodyPr>
          <a:lstStyle/>
          <a:p>
            <a:r>
              <a:rPr lang="en-US" dirty="0" err="1"/>
              <a:t>Méthode</a:t>
            </a:r>
            <a:endParaRPr lang="fr-FR" dirty="0"/>
          </a:p>
        </p:txBody>
      </p:sp>
      <p:cxnSp>
        <p:nvCxnSpPr>
          <p:cNvPr id="46" name="Straight Arrow Connector 45">
            <a:extLst>
              <a:ext uri="{FF2B5EF4-FFF2-40B4-BE49-F238E27FC236}">
                <a16:creationId xmlns:a16="http://schemas.microsoft.com/office/drawing/2014/main" id="{BE7B5265-D175-F93F-E8E3-2A00450DB8A8}"/>
              </a:ext>
            </a:extLst>
          </p:cNvPr>
          <p:cNvCxnSpPr/>
          <p:nvPr/>
        </p:nvCxnSpPr>
        <p:spPr>
          <a:xfrm flipH="1">
            <a:off x="6936511" y="2414049"/>
            <a:ext cx="2112510" cy="1797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32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2920D-B896-ED80-BE83-5D97A4B147CF}"/>
              </a:ext>
            </a:extLst>
          </p:cNvPr>
          <p:cNvSpPr>
            <a:spLocks noGrp="1"/>
          </p:cNvSpPr>
          <p:nvPr>
            <p:ph type="title"/>
          </p:nvPr>
        </p:nvSpPr>
        <p:spPr/>
        <p:txBody>
          <a:bodyPr/>
          <a:lstStyle/>
          <a:p>
            <a:r>
              <a:rPr lang="en-US" dirty="0" err="1"/>
              <a:t>Accessibilité</a:t>
            </a:r>
            <a:endParaRPr lang="fr-FR" dirty="0"/>
          </a:p>
        </p:txBody>
      </p:sp>
      <p:graphicFrame>
        <p:nvGraphicFramePr>
          <p:cNvPr id="4" name="Table 4">
            <a:extLst>
              <a:ext uri="{FF2B5EF4-FFF2-40B4-BE49-F238E27FC236}">
                <a16:creationId xmlns:a16="http://schemas.microsoft.com/office/drawing/2014/main" id="{3F81B3E4-AA39-6D3A-CA06-B80BB940658D}"/>
              </a:ext>
            </a:extLst>
          </p:cNvPr>
          <p:cNvGraphicFramePr>
            <a:graphicFrameLocks noGrp="1"/>
          </p:cNvGraphicFramePr>
          <p:nvPr>
            <p:ph idx="1"/>
            <p:extLst>
              <p:ext uri="{D42A27DB-BD31-4B8C-83A1-F6EECF244321}">
                <p14:modId xmlns:p14="http://schemas.microsoft.com/office/powerpoint/2010/main" val="1038502130"/>
              </p:ext>
            </p:extLst>
          </p:nvPr>
        </p:nvGraphicFramePr>
        <p:xfrm>
          <a:off x="838200" y="1825625"/>
          <a:ext cx="10515600" cy="33020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8439310"/>
                    </a:ext>
                  </a:extLst>
                </a:gridCol>
                <a:gridCol w="2103120">
                  <a:extLst>
                    <a:ext uri="{9D8B030D-6E8A-4147-A177-3AD203B41FA5}">
                      <a16:colId xmlns:a16="http://schemas.microsoft.com/office/drawing/2014/main" val="3665563103"/>
                    </a:ext>
                  </a:extLst>
                </a:gridCol>
                <a:gridCol w="2103120">
                  <a:extLst>
                    <a:ext uri="{9D8B030D-6E8A-4147-A177-3AD203B41FA5}">
                      <a16:colId xmlns:a16="http://schemas.microsoft.com/office/drawing/2014/main" val="172114462"/>
                    </a:ext>
                  </a:extLst>
                </a:gridCol>
                <a:gridCol w="2103120">
                  <a:extLst>
                    <a:ext uri="{9D8B030D-6E8A-4147-A177-3AD203B41FA5}">
                      <a16:colId xmlns:a16="http://schemas.microsoft.com/office/drawing/2014/main" val="999194985"/>
                    </a:ext>
                  </a:extLst>
                </a:gridCol>
                <a:gridCol w="2103120">
                  <a:extLst>
                    <a:ext uri="{9D8B030D-6E8A-4147-A177-3AD203B41FA5}">
                      <a16:colId xmlns:a16="http://schemas.microsoft.com/office/drawing/2014/main" val="2686118766"/>
                    </a:ext>
                  </a:extLst>
                </a:gridCol>
              </a:tblGrid>
              <a:tr h="370840">
                <a:tc>
                  <a:txBody>
                    <a:bodyPr/>
                    <a:lstStyle/>
                    <a:p>
                      <a:endParaRPr lang="fr-FR" dirty="0"/>
                    </a:p>
                  </a:txBody>
                  <a:tcPr/>
                </a:tc>
                <a:tc>
                  <a:txBody>
                    <a:bodyPr/>
                    <a:lstStyle/>
                    <a:p>
                      <a:r>
                        <a:rPr lang="en-US" dirty="0"/>
                        <a:t>private</a:t>
                      </a:r>
                      <a:endParaRPr lang="fr-FR" dirty="0"/>
                    </a:p>
                  </a:txBody>
                  <a:tcPr/>
                </a:tc>
                <a:tc>
                  <a:txBody>
                    <a:bodyPr/>
                    <a:lstStyle/>
                    <a:p>
                      <a:endParaRPr lang="fr-FR" dirty="0"/>
                    </a:p>
                  </a:txBody>
                  <a:tcPr/>
                </a:tc>
                <a:tc>
                  <a:txBody>
                    <a:bodyPr/>
                    <a:lstStyle/>
                    <a:p>
                      <a:r>
                        <a:rPr lang="en-US" dirty="0"/>
                        <a:t>protected</a:t>
                      </a:r>
                      <a:endParaRPr lang="fr-FR" dirty="0"/>
                    </a:p>
                  </a:txBody>
                  <a:tcPr/>
                </a:tc>
                <a:tc>
                  <a:txBody>
                    <a:bodyPr/>
                    <a:lstStyle/>
                    <a:p>
                      <a:r>
                        <a:rPr lang="en-US" dirty="0"/>
                        <a:t>Public</a:t>
                      </a:r>
                      <a:endParaRPr lang="fr-FR" dirty="0"/>
                    </a:p>
                  </a:txBody>
                  <a:tcPr/>
                </a:tc>
                <a:extLst>
                  <a:ext uri="{0D108BD9-81ED-4DB2-BD59-A6C34878D82A}">
                    <a16:rowId xmlns:a16="http://schemas.microsoft.com/office/drawing/2014/main" val="3650549012"/>
                  </a:ext>
                </a:extLst>
              </a:tr>
              <a:tr h="370840">
                <a:tc>
                  <a:txBody>
                    <a:bodyPr/>
                    <a:lstStyle/>
                    <a:p>
                      <a:r>
                        <a:rPr lang="en-US" dirty="0"/>
                        <a:t>La </a:t>
                      </a:r>
                      <a:r>
                        <a:rPr lang="en-US" dirty="0" err="1"/>
                        <a:t>classe</a:t>
                      </a:r>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extLst>
                  <a:ext uri="{0D108BD9-81ED-4DB2-BD59-A6C34878D82A}">
                    <a16:rowId xmlns:a16="http://schemas.microsoft.com/office/drawing/2014/main" val="2487872357"/>
                  </a:ext>
                </a:extLst>
              </a:tr>
              <a:tr h="370840">
                <a:tc>
                  <a:txBody>
                    <a:bodyPr/>
                    <a:lstStyle/>
                    <a:p>
                      <a:r>
                        <a:rPr lang="en-US" dirty="0" err="1"/>
                        <a:t>Même</a:t>
                      </a:r>
                      <a:r>
                        <a:rPr lang="en-US" dirty="0"/>
                        <a:t> package et sous </a:t>
                      </a:r>
                      <a:r>
                        <a:rPr lang="en-US" dirty="0" err="1"/>
                        <a:t>classe</a:t>
                      </a:r>
                      <a:endParaRPr lang="fr-FR" dirty="0"/>
                    </a:p>
                  </a:txBody>
                  <a:tcPr/>
                </a:tc>
                <a:tc>
                  <a:txBody>
                    <a:bodyPr/>
                    <a:lstStyle/>
                    <a:p>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extLst>
                  <a:ext uri="{0D108BD9-81ED-4DB2-BD59-A6C34878D82A}">
                    <a16:rowId xmlns:a16="http://schemas.microsoft.com/office/drawing/2014/main" val="2909581545"/>
                  </a:ext>
                </a:extLst>
              </a:tr>
              <a:tr h="370840">
                <a:tc>
                  <a:txBody>
                    <a:bodyPr/>
                    <a:lstStyle/>
                    <a:p>
                      <a:r>
                        <a:rPr lang="en-US" dirty="0" err="1"/>
                        <a:t>Même</a:t>
                      </a:r>
                      <a:r>
                        <a:rPr lang="en-US" dirty="0"/>
                        <a:t> package et pas sous </a:t>
                      </a:r>
                      <a:r>
                        <a:rPr lang="en-US" dirty="0" err="1"/>
                        <a:t>classe</a:t>
                      </a:r>
                      <a:endParaRPr lang="fr-FR" dirty="0"/>
                    </a:p>
                  </a:txBody>
                  <a:tcPr/>
                </a:tc>
                <a:tc>
                  <a:txBody>
                    <a:bodyPr/>
                    <a:lstStyle/>
                    <a:p>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extLst>
                  <a:ext uri="{0D108BD9-81ED-4DB2-BD59-A6C34878D82A}">
                    <a16:rowId xmlns:a16="http://schemas.microsoft.com/office/drawing/2014/main" val="1404944688"/>
                  </a:ext>
                </a:extLst>
              </a:tr>
              <a:tr h="370840">
                <a:tc>
                  <a:txBody>
                    <a:bodyPr/>
                    <a:lstStyle/>
                    <a:p>
                      <a:r>
                        <a:rPr lang="en-US" dirty="0" err="1"/>
                        <a:t>Différent</a:t>
                      </a:r>
                      <a:r>
                        <a:rPr lang="en-US" dirty="0"/>
                        <a:t> package et sous </a:t>
                      </a:r>
                      <a:r>
                        <a:rPr lang="en-US" dirty="0" err="1"/>
                        <a:t>classe</a:t>
                      </a:r>
                      <a:endParaRPr lang="fr-FR" dirty="0"/>
                    </a:p>
                  </a:txBody>
                  <a:tcPr/>
                </a:tc>
                <a:tc>
                  <a:txBody>
                    <a:bodyPr/>
                    <a:lstStyle/>
                    <a:p>
                      <a:endParaRPr lang="fr-FR" dirty="0"/>
                    </a:p>
                  </a:txBody>
                  <a:tcPr/>
                </a:tc>
                <a:tc>
                  <a:txBody>
                    <a:bodyPr/>
                    <a:lstStyle/>
                    <a:p>
                      <a:endParaRPr lang="fr-FR" dirty="0"/>
                    </a:p>
                  </a:txBody>
                  <a:tcPr/>
                </a:tc>
                <a:tc>
                  <a:txBody>
                    <a:bodyPr/>
                    <a:lstStyle/>
                    <a:p>
                      <a:r>
                        <a:rPr lang="en-US" dirty="0"/>
                        <a:t>X</a:t>
                      </a:r>
                      <a:endParaRPr lang="fr-FR" dirty="0"/>
                    </a:p>
                  </a:txBody>
                  <a:tcPr/>
                </a:tc>
                <a:tc>
                  <a:txBody>
                    <a:bodyPr/>
                    <a:lstStyle/>
                    <a:p>
                      <a:r>
                        <a:rPr lang="en-US" dirty="0"/>
                        <a:t>X</a:t>
                      </a:r>
                      <a:endParaRPr lang="fr-FR" dirty="0"/>
                    </a:p>
                  </a:txBody>
                  <a:tcPr/>
                </a:tc>
                <a:extLst>
                  <a:ext uri="{0D108BD9-81ED-4DB2-BD59-A6C34878D82A}">
                    <a16:rowId xmlns:a16="http://schemas.microsoft.com/office/drawing/2014/main" val="2356531691"/>
                  </a:ext>
                </a:extLst>
              </a:tr>
              <a:tr h="370840">
                <a:tc>
                  <a:txBody>
                    <a:bodyPr/>
                    <a:lstStyle/>
                    <a:p>
                      <a:r>
                        <a:rPr lang="en-US" dirty="0" err="1"/>
                        <a:t>Différent</a:t>
                      </a:r>
                      <a:r>
                        <a:rPr lang="en-US" dirty="0"/>
                        <a:t> package et pas sous </a:t>
                      </a:r>
                      <a:r>
                        <a:rPr lang="en-US" dirty="0" err="1"/>
                        <a:t>classe</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en-US" dirty="0"/>
                        <a:t>X</a:t>
                      </a:r>
                      <a:endParaRPr lang="fr-FR" dirty="0"/>
                    </a:p>
                  </a:txBody>
                  <a:tcPr/>
                </a:tc>
                <a:extLst>
                  <a:ext uri="{0D108BD9-81ED-4DB2-BD59-A6C34878D82A}">
                    <a16:rowId xmlns:a16="http://schemas.microsoft.com/office/drawing/2014/main" val="2840679737"/>
                  </a:ext>
                </a:extLst>
              </a:tr>
            </a:tbl>
          </a:graphicData>
        </a:graphic>
      </p:graphicFrame>
      <p:sp>
        <p:nvSpPr>
          <p:cNvPr id="5" name="TextBox 4">
            <a:extLst>
              <a:ext uri="{FF2B5EF4-FFF2-40B4-BE49-F238E27FC236}">
                <a16:creationId xmlns:a16="http://schemas.microsoft.com/office/drawing/2014/main" id="{FFAAFC16-F21C-E1F4-DB0D-3A282EDBA8AB}"/>
              </a:ext>
            </a:extLst>
          </p:cNvPr>
          <p:cNvSpPr txBox="1"/>
          <p:nvPr/>
        </p:nvSpPr>
        <p:spPr>
          <a:xfrm>
            <a:off x="2752437" y="5523346"/>
            <a:ext cx="7181710" cy="369332"/>
          </a:xfrm>
          <a:prstGeom prst="rect">
            <a:avLst/>
          </a:prstGeom>
          <a:noFill/>
        </p:spPr>
        <p:txBody>
          <a:bodyPr wrap="none" rtlCol="0">
            <a:spAutoFit/>
          </a:bodyPr>
          <a:lstStyle/>
          <a:p>
            <a:r>
              <a:rPr lang="en-US" dirty="0" err="1"/>
              <a:t>Possibilité</a:t>
            </a:r>
            <a:r>
              <a:rPr lang="en-US" dirty="0"/>
              <a:t> de </a:t>
            </a:r>
            <a:r>
              <a:rPr lang="en-US" dirty="0" err="1"/>
              <a:t>référencer</a:t>
            </a:r>
            <a:r>
              <a:rPr lang="en-US" dirty="0"/>
              <a:t> dans </a:t>
            </a:r>
            <a:r>
              <a:rPr lang="en-US" dirty="0" err="1"/>
              <a:t>notre</a:t>
            </a:r>
            <a:r>
              <a:rPr lang="en-US" dirty="0"/>
              <a:t> code les classes, </a:t>
            </a:r>
            <a:r>
              <a:rPr lang="en-US" dirty="0" err="1"/>
              <a:t>attributs</a:t>
            </a:r>
            <a:r>
              <a:rPr lang="en-US" dirty="0"/>
              <a:t> et </a:t>
            </a:r>
            <a:r>
              <a:rPr lang="en-US" dirty="0" err="1"/>
              <a:t>méthodes</a:t>
            </a:r>
            <a:endParaRPr lang="fr-FR" dirty="0"/>
          </a:p>
        </p:txBody>
      </p:sp>
    </p:spTree>
    <p:extLst>
      <p:ext uri="{BB962C8B-B14F-4D97-AF65-F5344CB8AC3E}">
        <p14:creationId xmlns:p14="http://schemas.microsoft.com/office/powerpoint/2010/main" val="176984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5FBC-4F05-A680-2F59-51BC07D1D097}"/>
              </a:ext>
            </a:extLst>
          </p:cNvPr>
          <p:cNvSpPr>
            <a:spLocks noGrp="1"/>
          </p:cNvSpPr>
          <p:nvPr>
            <p:ph type="title"/>
          </p:nvPr>
        </p:nvSpPr>
        <p:spPr/>
        <p:txBody>
          <a:bodyPr/>
          <a:lstStyle/>
          <a:p>
            <a:r>
              <a:rPr lang="en-US" dirty="0"/>
              <a:t>La </a:t>
            </a:r>
            <a:r>
              <a:rPr lang="en-US" dirty="0" err="1"/>
              <a:t>classe</a:t>
            </a:r>
            <a:endParaRPr lang="fr-FR" dirty="0"/>
          </a:p>
        </p:txBody>
      </p:sp>
      <p:sp>
        <p:nvSpPr>
          <p:cNvPr id="3" name="Content Placeholder 2">
            <a:extLst>
              <a:ext uri="{FF2B5EF4-FFF2-40B4-BE49-F238E27FC236}">
                <a16:creationId xmlns:a16="http://schemas.microsoft.com/office/drawing/2014/main" id="{41D36955-C985-D3AB-9E23-5C955ADBD8A7}"/>
              </a:ext>
            </a:extLst>
          </p:cNvPr>
          <p:cNvSpPr>
            <a:spLocks noGrp="1"/>
          </p:cNvSpPr>
          <p:nvPr>
            <p:ph idx="1"/>
          </p:nvPr>
        </p:nvSpPr>
        <p:spPr/>
        <p:txBody>
          <a:bodyPr/>
          <a:lstStyle/>
          <a:p>
            <a:r>
              <a:rPr lang="en-US" dirty="0"/>
              <a:t>Correspond à </a:t>
            </a:r>
            <a:r>
              <a:rPr lang="en-US" dirty="0" err="1"/>
              <a:t>une</a:t>
            </a:r>
            <a:r>
              <a:rPr lang="en-US" dirty="0"/>
              <a:t> </a:t>
            </a:r>
            <a:r>
              <a:rPr lang="en-US" i="1" dirty="0" err="1"/>
              <a:t>classe</a:t>
            </a:r>
            <a:r>
              <a:rPr lang="en-US" dirty="0"/>
              <a:t> </a:t>
            </a:r>
            <a:r>
              <a:rPr lang="en-US" dirty="0" err="1"/>
              <a:t>en</a:t>
            </a:r>
            <a:r>
              <a:rPr lang="en-US" dirty="0"/>
              <a:t> UML</a:t>
            </a:r>
          </a:p>
          <a:p>
            <a:r>
              <a:rPr lang="en-US" dirty="0" err="1"/>
              <a:t>Contient</a:t>
            </a:r>
            <a:r>
              <a:rPr lang="en-US" dirty="0"/>
              <a:t> des </a:t>
            </a:r>
            <a:r>
              <a:rPr lang="en-US" dirty="0" err="1"/>
              <a:t>attributs</a:t>
            </a:r>
            <a:r>
              <a:rPr lang="en-US" dirty="0"/>
              <a:t> (</a:t>
            </a:r>
            <a:r>
              <a:rPr lang="en-US" dirty="0" err="1"/>
              <a:t>potentiellement</a:t>
            </a:r>
            <a:r>
              <a:rPr lang="en-US" dirty="0"/>
              <a:t> avec des liens </a:t>
            </a:r>
            <a:r>
              <a:rPr lang="en-US" dirty="0" err="1"/>
              <a:t>vers</a:t>
            </a:r>
            <a:r>
              <a:rPr lang="en-US" dirty="0"/>
              <a:t> </a:t>
            </a:r>
            <a:r>
              <a:rPr lang="en-US" dirty="0" err="1"/>
              <a:t>d’autres</a:t>
            </a:r>
            <a:r>
              <a:rPr lang="en-US" dirty="0"/>
              <a:t> classes)</a:t>
            </a:r>
          </a:p>
          <a:p>
            <a:r>
              <a:rPr lang="en-US" dirty="0" err="1"/>
              <a:t>Contient</a:t>
            </a:r>
            <a:r>
              <a:rPr lang="en-US" dirty="0"/>
              <a:t> des </a:t>
            </a:r>
            <a:r>
              <a:rPr lang="en-US" dirty="0" err="1"/>
              <a:t>méthodes</a:t>
            </a:r>
            <a:r>
              <a:rPr lang="en-US" dirty="0"/>
              <a:t> (</a:t>
            </a:r>
            <a:r>
              <a:rPr lang="en-US" dirty="0" err="1"/>
              <a:t>d’objet</a:t>
            </a:r>
            <a:r>
              <a:rPr lang="en-US" dirty="0"/>
              <a:t> </a:t>
            </a:r>
            <a:r>
              <a:rPr lang="en-US" dirty="0" err="1"/>
              <a:t>ou</a:t>
            </a:r>
            <a:r>
              <a:rPr lang="en-US" dirty="0"/>
              <a:t> de </a:t>
            </a:r>
            <a:r>
              <a:rPr lang="en-US" dirty="0" err="1"/>
              <a:t>classe</a:t>
            </a:r>
            <a:r>
              <a:rPr lang="en-US" dirty="0"/>
              <a:t>)</a:t>
            </a:r>
            <a:endParaRPr lang="fr-FR" dirty="0"/>
          </a:p>
          <a:p>
            <a:r>
              <a:rPr lang="fr-FR" dirty="0"/>
              <a:t>Contient un </a:t>
            </a:r>
            <a:r>
              <a:rPr lang="fr-FR" i="1" dirty="0"/>
              <a:t>constructeur</a:t>
            </a:r>
            <a:r>
              <a:rPr lang="fr-FR" dirty="0"/>
              <a:t> ou une </a:t>
            </a:r>
            <a:r>
              <a:rPr lang="fr-FR" i="1" dirty="0"/>
              <a:t>usine</a:t>
            </a:r>
            <a:r>
              <a:rPr lang="fr-FR" dirty="0"/>
              <a:t> qui permet de créer des objets (pour le constructeur, de la </a:t>
            </a:r>
            <a:r>
              <a:rPr lang="fr-FR" i="1" dirty="0"/>
              <a:t>classe</a:t>
            </a:r>
            <a:r>
              <a:rPr lang="fr-FR" dirty="0"/>
              <a:t> en question).</a:t>
            </a:r>
          </a:p>
          <a:p>
            <a:r>
              <a:rPr lang="fr-FR" dirty="0"/>
              <a:t>Peut hériter d’une autre classe (</a:t>
            </a:r>
            <a:r>
              <a:rPr lang="fr-FR" b="1" dirty="0" err="1"/>
              <a:t>extends</a:t>
            </a:r>
            <a:r>
              <a:rPr lang="fr-FR" b="1" dirty="0"/>
              <a:t> / </a:t>
            </a:r>
            <a:r>
              <a:rPr lang="fr-FR" b="1" dirty="0" err="1"/>
              <a:t>implements</a:t>
            </a:r>
            <a:r>
              <a:rPr lang="fr-FR" dirty="0"/>
              <a:t>)</a:t>
            </a:r>
          </a:p>
          <a:p>
            <a:r>
              <a:rPr lang="fr-FR" dirty="0"/>
              <a:t>Peut être abstraite (pas complètement implémentée) ou pas du tout implémentée (</a:t>
            </a:r>
            <a:r>
              <a:rPr lang="fr-FR" b="1" dirty="0"/>
              <a:t>interface</a:t>
            </a:r>
            <a:r>
              <a:rPr lang="fr-FR" dirty="0"/>
              <a:t>)</a:t>
            </a:r>
          </a:p>
        </p:txBody>
      </p:sp>
    </p:spTree>
    <p:extLst>
      <p:ext uri="{BB962C8B-B14F-4D97-AF65-F5344CB8AC3E}">
        <p14:creationId xmlns:p14="http://schemas.microsoft.com/office/powerpoint/2010/main" val="240363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4817</Words>
  <Application>Microsoft Office PowerPoint</Application>
  <PresentationFormat>Widescreen</PresentationFormat>
  <Paragraphs>669</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Consolas</vt:lpstr>
      <vt:lpstr>Office Theme</vt:lpstr>
      <vt:lpstr>Java</vt:lpstr>
      <vt:lpstr>But du cours (compétences</vt:lpstr>
      <vt:lpstr>Programme du cours</vt:lpstr>
      <vt:lpstr>Ressources</vt:lpstr>
      <vt:lpstr>Rappels</vt:lpstr>
      <vt:lpstr>Classe et objets</vt:lpstr>
      <vt:lpstr>Une classe en java</vt:lpstr>
      <vt:lpstr>Accessibilité</vt:lpstr>
      <vt:lpstr>La classe</vt:lpstr>
      <vt:lpstr>Création d’objets</vt:lpstr>
      <vt:lpstr>Démonstration</vt:lpstr>
      <vt:lpstr>Héritage</vt:lpstr>
      <vt:lpstr>Concept</vt:lpstr>
      <vt:lpstr>Intérêt</vt:lpstr>
      <vt:lpstr>Intérêt</vt:lpstr>
      <vt:lpstr>Mise en oeuvre</vt:lpstr>
      <vt:lpstr>Accès aux attributs et méthodes héritées</vt:lpstr>
      <vt:lpstr>Redéfinition / surcharge de méthodes héritée</vt:lpstr>
      <vt:lpstr>Transtypage</vt:lpstr>
      <vt:lpstr>Interfaces et héritage multiple</vt:lpstr>
      <vt:lpstr>Méthodes par défaut</vt:lpstr>
      <vt:lpstr>Choix de la méthode</vt:lpstr>
      <vt:lpstr>Conseils sur l’héritage</vt:lpstr>
      <vt:lpstr>Collections</vt:lpstr>
      <vt:lpstr>Avant les collections …</vt:lpstr>
      <vt:lpstr>Types de collections</vt:lpstr>
      <vt:lpstr>Interfaces à utiliser</vt:lpstr>
      <vt:lpstr>Classes concrêtes</vt:lpstr>
      <vt:lpstr>Classes complémentaires</vt:lpstr>
      <vt:lpstr>Caractéristiques de chaque type</vt:lpstr>
      <vt:lpstr>Il y en a d’autres …</vt:lpstr>
      <vt:lpstr>Méthodes de l’interface Collection</vt:lpstr>
      <vt:lpstr>Implémentation</vt:lpstr>
      <vt:lpstr>Méthodes de l’interface List</vt:lpstr>
      <vt:lpstr>Classe Vector</vt:lpstr>
      <vt:lpstr>Classe ArrayList</vt:lpstr>
      <vt:lpstr>Méthodes de la classe ArrayList</vt:lpstr>
      <vt:lpstr>Méthodes de la classe ArrayList</vt:lpstr>
      <vt:lpstr>Classe LinkedList (liste chaînée)</vt:lpstr>
      <vt:lpstr>Différence ArrayList / LinkedList</vt:lpstr>
      <vt:lpstr>Performances</vt:lpstr>
      <vt:lpstr>Les Set</vt:lpstr>
      <vt:lpstr>PowerPoint Presentation</vt:lpstr>
      <vt:lpstr>Implémentation : la classe HashSet</vt:lpstr>
      <vt:lpstr>Comparaison des implémentations de Set</vt:lpstr>
      <vt:lpstr>Interface Map : pour gérer les collections de couples (attribut/valeur)</vt:lpstr>
      <vt:lpstr>Classe HashMap</vt:lpstr>
      <vt:lpstr>HashMap</vt:lpstr>
      <vt:lpstr>Comparaison des implémentation de Map</vt:lpstr>
      <vt:lpstr>Conclusion</vt:lpstr>
      <vt:lpstr>A retenir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dc:title>
  <dc:creator>Benjamin Nguyen</dc:creator>
  <cp:lastModifiedBy>Benjamin Nguyen</cp:lastModifiedBy>
  <cp:revision>11</cp:revision>
  <dcterms:created xsi:type="dcterms:W3CDTF">2023-09-12T15:07:12Z</dcterms:created>
  <dcterms:modified xsi:type="dcterms:W3CDTF">2023-09-19T00:31:29Z</dcterms:modified>
</cp:coreProperties>
</file>